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5143500" cx="9144000"/>
  <p:notesSz cx="6858000" cy="9144000"/>
  <p:embeddedFontLst>
    <p:embeddedFont>
      <p:font typeface="Libre Franklin SemiBold"/>
      <p:regular r:id="rId71"/>
      <p:bold r:id="rId72"/>
      <p:italic r:id="rId73"/>
      <p:boldItalic r:id="rId74"/>
    </p:embeddedFont>
    <p:embeddedFont>
      <p:font typeface="Manrope Light"/>
      <p:regular r:id="rId75"/>
      <p:bold r:id="rId76"/>
    </p:embeddedFont>
    <p:embeddedFont>
      <p:font typeface="Libre Franklin Light"/>
      <p:regular r:id="rId77"/>
      <p:bold r:id="rId78"/>
      <p:italic r:id="rId79"/>
      <p:boldItalic r:id="rId80"/>
    </p:embeddedFont>
    <p:embeddedFont>
      <p:font typeface="Libre Franklin"/>
      <p:regular r:id="rId81"/>
      <p:bold r:id="rId82"/>
      <p:italic r:id="rId83"/>
      <p:boldItalic r:id="rId84"/>
    </p:embeddedFont>
    <p:embeddedFont>
      <p:font typeface="Roboto"/>
      <p:regular r:id="rId85"/>
      <p:bold r:id="rId86"/>
      <p:italic r:id="rId87"/>
      <p:boldItalic r:id="rId88"/>
    </p:embeddedFont>
    <p:embeddedFont>
      <p:font typeface="Manrope"/>
      <p:regular r:id="rId89"/>
      <p:bold r:id="rId90"/>
    </p:embeddedFont>
    <p:embeddedFont>
      <p:font typeface="Manrope Medium"/>
      <p:regular r:id="rId91"/>
      <p:bold r:id="rId92"/>
    </p:embeddedFont>
    <p:embeddedFont>
      <p:font typeface="Libre Franklin Medium"/>
      <p:regular r:id="rId93"/>
      <p:bold r:id="rId94"/>
      <p:italic r:id="rId95"/>
      <p:boldItalic r:id="rId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97D34C8-1D2C-4B48-AB41-5FE9612BECCB}">
  <a:tblStyle styleId="{197D34C8-1D2C-4B48-AB41-5FE9612BECC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A3C772E-8297-48BF-A37C-2A547C991197}"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BF52BF29-8557-4370-B66D-902FC8EC25CB}" styleName="Table_2">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LibreFranklin-boldItalic.fntdata"/><Relationship Id="rId83" Type="http://schemas.openxmlformats.org/officeDocument/2006/relationships/font" Target="fonts/LibreFranklin-italic.fntdata"/><Relationship Id="rId42" Type="http://schemas.openxmlformats.org/officeDocument/2006/relationships/slide" Target="slides/slide37.xml"/><Relationship Id="rId86" Type="http://schemas.openxmlformats.org/officeDocument/2006/relationships/font" Target="fonts/Roboto-bold.fntdata"/><Relationship Id="rId41" Type="http://schemas.openxmlformats.org/officeDocument/2006/relationships/slide" Target="slides/slide36.xml"/><Relationship Id="rId85" Type="http://schemas.openxmlformats.org/officeDocument/2006/relationships/font" Target="fonts/Roboto-regular.fntdata"/><Relationship Id="rId44" Type="http://schemas.openxmlformats.org/officeDocument/2006/relationships/slide" Target="slides/slide39.xml"/><Relationship Id="rId88" Type="http://schemas.openxmlformats.org/officeDocument/2006/relationships/font" Target="fonts/Roboto-boldItalic.fntdata"/><Relationship Id="rId43" Type="http://schemas.openxmlformats.org/officeDocument/2006/relationships/slide" Target="slides/slide38.xml"/><Relationship Id="rId87" Type="http://schemas.openxmlformats.org/officeDocument/2006/relationships/font" Target="fonts/Roboto-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Manrope-regular.fntdata"/><Relationship Id="rId80" Type="http://schemas.openxmlformats.org/officeDocument/2006/relationships/font" Target="fonts/LibreFranklinLight-boldItalic.fntdata"/><Relationship Id="rId82" Type="http://schemas.openxmlformats.org/officeDocument/2006/relationships/font" Target="fonts/LibreFranklin-bold.fntdata"/><Relationship Id="rId81" Type="http://schemas.openxmlformats.org/officeDocument/2006/relationships/font" Target="fonts/LibreFranklin-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LibreFranklinSemiBold-italic.fntdata"/><Relationship Id="rId72" Type="http://schemas.openxmlformats.org/officeDocument/2006/relationships/font" Target="fonts/LibreFranklinSemiBold-bold.fntdata"/><Relationship Id="rId31" Type="http://schemas.openxmlformats.org/officeDocument/2006/relationships/slide" Target="slides/slide26.xml"/><Relationship Id="rId75" Type="http://schemas.openxmlformats.org/officeDocument/2006/relationships/font" Target="fonts/ManropeLight-regular.fntdata"/><Relationship Id="rId30" Type="http://schemas.openxmlformats.org/officeDocument/2006/relationships/slide" Target="slides/slide25.xml"/><Relationship Id="rId74" Type="http://schemas.openxmlformats.org/officeDocument/2006/relationships/font" Target="fonts/LibreFranklinSemiBold-boldItalic.fntdata"/><Relationship Id="rId33" Type="http://schemas.openxmlformats.org/officeDocument/2006/relationships/slide" Target="slides/slide28.xml"/><Relationship Id="rId77" Type="http://schemas.openxmlformats.org/officeDocument/2006/relationships/font" Target="fonts/LibreFranklinLight-regular.fntdata"/><Relationship Id="rId32" Type="http://schemas.openxmlformats.org/officeDocument/2006/relationships/slide" Target="slides/slide27.xml"/><Relationship Id="rId76" Type="http://schemas.openxmlformats.org/officeDocument/2006/relationships/font" Target="fonts/ManropeLight-bold.fntdata"/><Relationship Id="rId35" Type="http://schemas.openxmlformats.org/officeDocument/2006/relationships/slide" Target="slides/slide30.xml"/><Relationship Id="rId79" Type="http://schemas.openxmlformats.org/officeDocument/2006/relationships/font" Target="fonts/LibreFranklinLight-italic.fntdata"/><Relationship Id="rId34" Type="http://schemas.openxmlformats.org/officeDocument/2006/relationships/slide" Target="slides/slide29.xml"/><Relationship Id="rId78" Type="http://schemas.openxmlformats.org/officeDocument/2006/relationships/font" Target="fonts/LibreFranklinLight-bold.fntdata"/><Relationship Id="rId71" Type="http://schemas.openxmlformats.org/officeDocument/2006/relationships/font" Target="fonts/LibreFranklinSemiBold-regular.fnt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95" Type="http://schemas.openxmlformats.org/officeDocument/2006/relationships/font" Target="fonts/LibreFranklinMedium-italic.fntdata"/><Relationship Id="rId50" Type="http://schemas.openxmlformats.org/officeDocument/2006/relationships/slide" Target="slides/slide45.xml"/><Relationship Id="rId94" Type="http://schemas.openxmlformats.org/officeDocument/2006/relationships/font" Target="fonts/LibreFranklinMedium-bold.fntdata"/><Relationship Id="rId53" Type="http://schemas.openxmlformats.org/officeDocument/2006/relationships/slide" Target="slides/slide48.xml"/><Relationship Id="rId52" Type="http://schemas.openxmlformats.org/officeDocument/2006/relationships/slide" Target="slides/slide47.xml"/><Relationship Id="rId96" Type="http://schemas.openxmlformats.org/officeDocument/2006/relationships/font" Target="fonts/LibreFranklinMedium-boldItalic.fntdata"/><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ManropeMedium-regular.fntdata"/><Relationship Id="rId90" Type="http://schemas.openxmlformats.org/officeDocument/2006/relationships/font" Target="fonts/Manrope-bold.fntdata"/><Relationship Id="rId93" Type="http://schemas.openxmlformats.org/officeDocument/2006/relationships/font" Target="fonts/LibreFranklinMedium-regular.fntdata"/><Relationship Id="rId92" Type="http://schemas.openxmlformats.org/officeDocument/2006/relationships/font" Target="fonts/ManropeMedium-bold.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g37768742aa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 name="Google Shape;43;g37768742aa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7768742aa8_0_89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7768742aa8_0_8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7361a98306_0_7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7361a98306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7768742aa8_0_20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7768742aa8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7768742aa8_0_22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7768742aa8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7768742aa8_0_18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7768742aa8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7768742aa8_0_19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7768742aa8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7768742aa8_0_26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7768742aa8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7768742aa8_0_27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7768742aa8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7768742aa8_0_29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7768742aa8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7768742aa8_0_31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7768742aa8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3528229c5ed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 name="Google Shape;56;g3528229c5e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7768742aa8_0_12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7768742aa8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7768742aa8_0_14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7768742aa8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7768742aa8_0_15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7768742aa8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7768742aa8_0_16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7768742aa8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7768742aa8_0_23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7768742aa8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7768742aa8_0_25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7768742aa8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7768742aa8_0_8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7768742aa8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7768742aa8_0_34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7768742aa8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7768742aa8_0_33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7768742aa8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7768742aa8_0_36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7768742aa8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50f21b8f7c_0_7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50f21b8f7c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7768742aa8_0_37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7768742aa8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7768742aa8_0_39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7768742aa8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7768742aa8_0_40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7768742aa8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7768742aa8_0_42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7768742aa8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7768742aa8_0_43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7768742aa8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7768742aa8_0_45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7768742aa8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7768742aa8_0_47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7768742aa8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7361a98306_0_80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7361a98306_0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7361a98306_0_80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7361a98306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7d1f7f1394_1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7d1f7f139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7361a98306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7361a983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7768742aa8_0_53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7768742aa8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7361a98306_0_20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7361a98306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553445daf5_0_16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553445daf5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7768742aa8_0_54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7768742aa8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7768742aa8_0_56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7768742aa8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553445daf5_0_18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553445daf5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7768742aa8_0_59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7768742aa8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7768742aa8_0_60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7768742aa8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7768742aa8_0_62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7768742aa8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7768742aa8_0_63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7768742aa8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56e2bbc862_0_32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56e2bbc862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7768742aa8_0_64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7768742aa8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7768742aa8_0_65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7768742aa8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7768742aa8_0_67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7768742aa8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7768742aa8_0_69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37768742aa8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7768742aa8_0_70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7768742aa8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7768742aa8_0_72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7768742aa8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7768742aa8_0_73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7768742aa8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553445daf5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553445daf5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553445daf5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3553445daf5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553445daf5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3553445daf5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7361a98306_0_35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7361a98306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7768742aa8_0_77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7768742aa8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7768742aa8_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37768742aa8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7768742aa8_0_80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37768742aa8_0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37768742aa8_0_82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37768742aa8_0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7768742aa8_0_84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37768742aa8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37768742aa8_0_85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37768742aa8_0_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7361a98306_0_83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7361a98306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7768742aa8_0_7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7768742aa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7361a98306_0_6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7361a9830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WHITE">
  <p:cSld name="CUSTOM_1_1_1">
    <p:bg>
      <p:bgPr>
        <a:solidFill>
          <a:schemeClr val="lt1"/>
        </a:solidFill>
      </p:bgPr>
    </p:bg>
    <p:spTree>
      <p:nvGrpSpPr>
        <p:cNvPr id="9" name="Shape 9"/>
        <p:cNvGrpSpPr/>
        <p:nvPr/>
      </p:nvGrpSpPr>
      <p:grpSpPr>
        <a:xfrm>
          <a:off x="0" y="0"/>
          <a:ext cx="0" cy="0"/>
          <a:chOff x="0" y="0"/>
          <a:chExt cx="0" cy="0"/>
        </a:xfrm>
      </p:grpSpPr>
      <p:sp>
        <p:nvSpPr>
          <p:cNvPr id="10" name="Google Shape;10;p2"/>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1" i="0" lang="en" sz="600" u="none" cap="none" strike="noStrike">
                <a:solidFill>
                  <a:srgbClr val="97CA35"/>
                </a:solidFill>
                <a:latin typeface="Libre Franklin"/>
                <a:ea typeface="Libre Franklin"/>
                <a:cs typeface="Libre Franklin"/>
                <a:sym typeface="Libre Franklin"/>
              </a:rPr>
              <a:t>‹#›</a:t>
            </a:fld>
            <a:endParaRPr b="1" i="0" sz="600" u="none" cap="none" strike="noStrike">
              <a:solidFill>
                <a:srgbClr val="97CA35"/>
              </a:solidFill>
              <a:latin typeface="Libre Franklin"/>
              <a:ea typeface="Libre Franklin"/>
              <a:cs typeface="Libre Franklin"/>
              <a:sym typeface="Libre Franklin"/>
            </a:endParaRPr>
          </a:p>
        </p:txBody>
      </p:sp>
      <p:sp>
        <p:nvSpPr>
          <p:cNvPr id="11" name="Google Shape;11;p2"/>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lang="en" sz="600">
                <a:solidFill>
                  <a:srgbClr val="2B3441"/>
                </a:solidFill>
                <a:latin typeface="Libre Franklin Medium"/>
                <a:ea typeface="Libre Franklin Medium"/>
                <a:cs typeface="Libre Franklin Medium"/>
                <a:sym typeface="Libre Franklin Medium"/>
              </a:rPr>
              <a:t>TIAC Tourism Narrative</a:t>
            </a:r>
            <a:endParaRPr i="0" sz="600" u="none" cap="none" strike="noStrike">
              <a:solidFill>
                <a:srgbClr val="2B3441"/>
              </a:solidFill>
              <a:latin typeface="Libre Franklin Medium"/>
              <a:ea typeface="Libre Franklin Medium"/>
              <a:cs typeface="Libre Franklin Medium"/>
              <a:sym typeface="Libre Franklin Medium"/>
            </a:endParaRPr>
          </a:p>
        </p:txBody>
      </p:sp>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3530">
          <p15:clr>
            <a:srgbClr val="D9D9D9"/>
          </p15:clr>
        </p15:guide>
        <p15:guide id="13" pos="3603">
          <p15:clr>
            <a:srgbClr val="D9D9D9"/>
          </p15:clr>
        </p15:guide>
        <p15:guide id="14" pos="4214">
          <p15:clr>
            <a:srgbClr val="D9D9D9"/>
          </p15:clr>
        </p15:guide>
        <p15:guide id="15" pos="4288">
          <p15:clr>
            <a:srgbClr val="D9D9D9"/>
          </p15:clr>
        </p15:guide>
        <p15:guide id="16" pos="4899">
          <p15:clr>
            <a:srgbClr val="D9D9D9"/>
          </p15:clr>
        </p15:guide>
        <p15:guide id="17" pos="4972">
          <p15:clr>
            <a:srgbClr val="D9D9D9"/>
          </p15:clr>
        </p15:guide>
        <p15:guide id="18" pos="5582">
          <p15:clr>
            <a:srgbClr val="D9D9D9"/>
          </p15:clr>
        </p15:guide>
        <p15:guide id="19" orient="horz" pos="1549">
          <p15:clr>
            <a:srgbClr val="B7B7B7"/>
          </p15:clr>
        </p15:guide>
        <p15:guide id="20" orient="horz" pos="864">
          <p15:clr>
            <a:srgbClr val="B7B7B7"/>
          </p15:clr>
        </p15:guide>
        <p15:guide id="21" orient="horz" pos="2235">
          <p15:clr>
            <a:srgbClr val="B7B7B7"/>
          </p15:clr>
        </p15:guide>
        <p15:guide id="22" orient="horz" pos="2919">
          <p15:clr>
            <a:srgbClr val="A4C2F4"/>
          </p15:clr>
        </p15:guide>
        <p15:guide id="23" orient="horz" pos="521">
          <p15:clr>
            <a:srgbClr val="A4C2F4"/>
          </p15:clr>
        </p15:guide>
        <p15:guide id="24" orient="horz" pos="1207">
          <p15:clr>
            <a:srgbClr val="A4C2F4"/>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LIGHT">
  <p:cSld name="CUSTOM_1_1_1_4">
    <p:bg>
      <p:bgPr>
        <a:solidFill>
          <a:schemeClr val="lt1"/>
        </a:solidFill>
      </p:bgPr>
    </p:bg>
    <p:spTree>
      <p:nvGrpSpPr>
        <p:cNvPr id="12" name="Shape 12"/>
        <p:cNvGrpSpPr/>
        <p:nvPr/>
      </p:nvGrpSpPr>
      <p:grpSpPr>
        <a:xfrm>
          <a:off x="0" y="0"/>
          <a:ext cx="0" cy="0"/>
          <a:chOff x="0" y="0"/>
          <a:chExt cx="0" cy="0"/>
        </a:xfrm>
      </p:grpSpPr>
      <p:sp>
        <p:nvSpPr>
          <p:cNvPr id="13" name="Google Shape;13;p3"/>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1" i="0" lang="en" sz="600" u="none" cap="none" strike="noStrike">
                <a:solidFill>
                  <a:srgbClr val="97CA35"/>
                </a:solidFill>
                <a:latin typeface="Libre Franklin"/>
                <a:ea typeface="Libre Franklin"/>
                <a:cs typeface="Libre Franklin"/>
                <a:sym typeface="Libre Franklin"/>
              </a:rPr>
              <a:t>‹#›</a:t>
            </a:fld>
            <a:endParaRPr b="1" i="0" sz="600" u="none" cap="none" strike="noStrike">
              <a:solidFill>
                <a:srgbClr val="97CA35"/>
              </a:solidFill>
              <a:latin typeface="Libre Franklin"/>
              <a:ea typeface="Libre Franklin"/>
              <a:cs typeface="Libre Franklin"/>
              <a:sym typeface="Libre Franklin"/>
            </a:endParaRPr>
          </a:p>
        </p:txBody>
      </p:sp>
      <p:sp>
        <p:nvSpPr>
          <p:cNvPr id="14" name="Google Shape;14;p3"/>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lang="en" sz="600">
                <a:solidFill>
                  <a:srgbClr val="2B3441"/>
                </a:solidFill>
                <a:latin typeface="Libre Franklin Medium"/>
                <a:ea typeface="Libre Franklin Medium"/>
                <a:cs typeface="Libre Franklin Medium"/>
                <a:sym typeface="Libre Franklin Medium"/>
              </a:rPr>
              <a:t>TIAC Tourism Narrative</a:t>
            </a:r>
            <a:endParaRPr i="0" sz="600" u="none" cap="none" strike="noStrike">
              <a:solidFill>
                <a:srgbClr val="2B3441"/>
              </a:solidFill>
              <a:latin typeface="Libre Franklin Medium"/>
              <a:ea typeface="Libre Franklin Medium"/>
              <a:cs typeface="Libre Franklin Medium"/>
              <a:sym typeface="Libre Franklin Medium"/>
            </a:endParaRPr>
          </a:p>
        </p:txBody>
      </p:sp>
      <p:sp>
        <p:nvSpPr>
          <p:cNvPr id="15" name="Google Shape;15;p3"/>
          <p:cNvSpPr/>
          <p:nvPr/>
        </p:nvSpPr>
        <p:spPr>
          <a:xfrm>
            <a:off x="7850300" y="5109618"/>
            <a:ext cx="1032000" cy="36600"/>
          </a:xfrm>
          <a:prstGeom prst="rect">
            <a:avLst/>
          </a:prstGeom>
          <a:solidFill>
            <a:srgbClr val="97CA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 name="Google Shape;16;p3"/>
          <p:cNvPicPr preferRelativeResize="0"/>
          <p:nvPr/>
        </p:nvPicPr>
        <p:blipFill rotWithShape="1">
          <a:blip r:embed="rId2">
            <a:alphaModFix/>
          </a:blip>
          <a:srcRect b="0" l="0" r="50298" t="0"/>
          <a:stretch/>
        </p:blipFill>
        <p:spPr>
          <a:xfrm>
            <a:off x="282275" y="4748225"/>
            <a:ext cx="256750" cy="209775"/>
          </a:xfrm>
          <a:prstGeom prst="rect">
            <a:avLst/>
          </a:prstGeom>
          <a:noFill/>
          <a:ln>
            <a:noFill/>
          </a:ln>
        </p:spPr>
      </p:pic>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3530">
          <p15:clr>
            <a:srgbClr val="D9D9D9"/>
          </p15:clr>
        </p15:guide>
        <p15:guide id="13" pos="3603">
          <p15:clr>
            <a:srgbClr val="D9D9D9"/>
          </p15:clr>
        </p15:guide>
        <p15:guide id="14" pos="4214">
          <p15:clr>
            <a:srgbClr val="D9D9D9"/>
          </p15:clr>
        </p15:guide>
        <p15:guide id="15" pos="4288">
          <p15:clr>
            <a:srgbClr val="D9D9D9"/>
          </p15:clr>
        </p15:guide>
        <p15:guide id="16" pos="4899">
          <p15:clr>
            <a:srgbClr val="D9D9D9"/>
          </p15:clr>
        </p15:guide>
        <p15:guide id="17" pos="4972">
          <p15:clr>
            <a:srgbClr val="D9D9D9"/>
          </p15:clr>
        </p15:guide>
        <p15:guide id="18" pos="5582">
          <p15:clr>
            <a:srgbClr val="D9D9D9"/>
          </p15:clr>
        </p15:guide>
        <p15:guide id="19" orient="horz" pos="1549">
          <p15:clr>
            <a:srgbClr val="B7B7B7"/>
          </p15:clr>
        </p15:guide>
        <p15:guide id="20" orient="horz" pos="864">
          <p15:clr>
            <a:srgbClr val="B7B7B7"/>
          </p15:clr>
        </p15:guide>
        <p15:guide id="21" orient="horz" pos="2235">
          <p15:clr>
            <a:srgbClr val="B7B7B7"/>
          </p15:clr>
        </p15:guide>
        <p15:guide id="22" orient="horz" pos="2919">
          <p15:clr>
            <a:srgbClr val="CCCCCC"/>
          </p15:clr>
        </p15:guide>
        <p15:guide id="23" orient="horz" pos="521">
          <p15:clr>
            <a:srgbClr val="999999"/>
          </p15:clr>
        </p15:guide>
        <p15:guide id="24" orient="horz" pos="1207">
          <p15:clr>
            <a:srgbClr val="999999"/>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DARK">
  <p:cSld name="CUSTOM_1_1_1_3">
    <p:bg>
      <p:bgPr>
        <a:solidFill>
          <a:srgbClr val="2B3441"/>
        </a:solidFill>
      </p:bgPr>
    </p:bg>
    <p:spTree>
      <p:nvGrpSpPr>
        <p:cNvPr id="17" name="Shape 17"/>
        <p:cNvGrpSpPr/>
        <p:nvPr/>
      </p:nvGrpSpPr>
      <p:grpSpPr>
        <a:xfrm>
          <a:off x="0" y="0"/>
          <a:ext cx="0" cy="0"/>
          <a:chOff x="0" y="0"/>
          <a:chExt cx="0" cy="0"/>
        </a:xfrm>
      </p:grpSpPr>
      <p:sp>
        <p:nvSpPr>
          <p:cNvPr id="18" name="Google Shape;18;p4"/>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1" i="0" lang="en" sz="600" u="none" cap="none" strike="noStrike">
                <a:solidFill>
                  <a:srgbClr val="97CA35"/>
                </a:solidFill>
                <a:latin typeface="Libre Franklin"/>
                <a:ea typeface="Libre Franklin"/>
                <a:cs typeface="Libre Franklin"/>
                <a:sym typeface="Libre Franklin"/>
              </a:rPr>
              <a:t>‹#›</a:t>
            </a:fld>
            <a:endParaRPr b="1" i="0" sz="600" u="none" cap="none" strike="noStrike">
              <a:solidFill>
                <a:srgbClr val="97CA35"/>
              </a:solidFill>
              <a:latin typeface="Libre Franklin"/>
              <a:ea typeface="Libre Franklin"/>
              <a:cs typeface="Libre Franklin"/>
              <a:sym typeface="Libre Franklin"/>
            </a:endParaRPr>
          </a:p>
        </p:txBody>
      </p:sp>
      <p:sp>
        <p:nvSpPr>
          <p:cNvPr id="19" name="Google Shape;19;p4"/>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lang="en" sz="600">
                <a:solidFill>
                  <a:schemeClr val="lt1"/>
                </a:solidFill>
                <a:latin typeface="Libre Franklin Medium"/>
                <a:ea typeface="Libre Franklin Medium"/>
                <a:cs typeface="Libre Franklin Medium"/>
                <a:sym typeface="Libre Franklin Medium"/>
              </a:rPr>
              <a:t>TIAC Tourism Narrative</a:t>
            </a:r>
            <a:endParaRPr i="0" sz="600" u="none" cap="none" strike="noStrike">
              <a:solidFill>
                <a:schemeClr val="lt1"/>
              </a:solidFill>
              <a:latin typeface="Libre Franklin Medium"/>
              <a:ea typeface="Libre Franklin Medium"/>
              <a:cs typeface="Libre Franklin Medium"/>
              <a:sym typeface="Libre Franklin Medium"/>
            </a:endParaRPr>
          </a:p>
        </p:txBody>
      </p:sp>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3530">
          <p15:clr>
            <a:srgbClr val="D9D9D9"/>
          </p15:clr>
        </p15:guide>
        <p15:guide id="13" pos="3603">
          <p15:clr>
            <a:srgbClr val="D9D9D9"/>
          </p15:clr>
        </p15:guide>
        <p15:guide id="14" pos="4214">
          <p15:clr>
            <a:srgbClr val="D9D9D9"/>
          </p15:clr>
        </p15:guide>
        <p15:guide id="15" pos="4288">
          <p15:clr>
            <a:srgbClr val="D9D9D9"/>
          </p15:clr>
        </p15:guide>
        <p15:guide id="16" pos="4899">
          <p15:clr>
            <a:srgbClr val="D9D9D9"/>
          </p15:clr>
        </p15:guide>
        <p15:guide id="17" pos="4972">
          <p15:clr>
            <a:srgbClr val="D9D9D9"/>
          </p15:clr>
        </p15:guide>
        <p15:guide id="18" pos="5582">
          <p15:clr>
            <a:srgbClr val="D9D9D9"/>
          </p15:clr>
        </p15:guide>
        <p15:guide id="19" orient="horz" pos="1549">
          <p15:clr>
            <a:srgbClr val="B7B7B7"/>
          </p15:clr>
        </p15:guide>
        <p15:guide id="20" orient="horz" pos="864">
          <p15:clr>
            <a:srgbClr val="B7B7B7"/>
          </p15:clr>
        </p15:guide>
        <p15:guide id="21" orient="horz" pos="2235">
          <p15:clr>
            <a:srgbClr val="B7B7B7"/>
          </p15:clr>
        </p15:guide>
        <p15:guide id="22" orient="horz" pos="2919">
          <p15:clr>
            <a:srgbClr val="CCCCCC"/>
          </p15:clr>
        </p15:guide>
        <p15:guide id="23" orient="horz" pos="521">
          <p15:clr>
            <a:srgbClr val="999999"/>
          </p15:clr>
        </p15:guide>
        <p15:guide id="24" orient="horz" pos="1207">
          <p15:clr>
            <a:srgbClr val="999999"/>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DARK 1">
  <p:cSld name="CUSTOM_1_1_1_3_2">
    <p:bg>
      <p:bgPr>
        <a:solidFill>
          <a:srgbClr val="2B3441"/>
        </a:solidFill>
      </p:bgPr>
    </p:bg>
    <p:spTree>
      <p:nvGrpSpPr>
        <p:cNvPr id="20" name="Shape 20"/>
        <p:cNvGrpSpPr/>
        <p:nvPr/>
      </p:nvGrpSpPr>
      <p:grpSpPr>
        <a:xfrm>
          <a:off x="0" y="0"/>
          <a:ext cx="0" cy="0"/>
          <a:chOff x="0" y="0"/>
          <a:chExt cx="0" cy="0"/>
        </a:xfrm>
      </p:grpSpPr>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3530">
          <p15:clr>
            <a:srgbClr val="D9D9D9"/>
          </p15:clr>
        </p15:guide>
        <p15:guide id="13" pos="3603">
          <p15:clr>
            <a:srgbClr val="D9D9D9"/>
          </p15:clr>
        </p15:guide>
        <p15:guide id="14" pos="4214">
          <p15:clr>
            <a:srgbClr val="D9D9D9"/>
          </p15:clr>
        </p15:guide>
        <p15:guide id="15" pos="4288">
          <p15:clr>
            <a:srgbClr val="D9D9D9"/>
          </p15:clr>
        </p15:guide>
        <p15:guide id="16" pos="4899">
          <p15:clr>
            <a:srgbClr val="D9D9D9"/>
          </p15:clr>
        </p15:guide>
        <p15:guide id="17" pos="4972">
          <p15:clr>
            <a:srgbClr val="D9D9D9"/>
          </p15:clr>
        </p15:guide>
        <p15:guide id="18" pos="5582">
          <p15:clr>
            <a:srgbClr val="D9D9D9"/>
          </p15:clr>
        </p15:guide>
        <p15:guide id="19" orient="horz" pos="1549">
          <p15:clr>
            <a:srgbClr val="B7B7B7"/>
          </p15:clr>
        </p15:guide>
        <p15:guide id="20" orient="horz" pos="864">
          <p15:clr>
            <a:srgbClr val="B7B7B7"/>
          </p15:clr>
        </p15:guide>
        <p15:guide id="21" orient="horz" pos="2235">
          <p15:clr>
            <a:srgbClr val="B7B7B7"/>
          </p15:clr>
        </p15:guide>
        <p15:guide id="22" orient="horz" pos="2919">
          <p15:clr>
            <a:srgbClr val="CCCCCC"/>
          </p15:clr>
        </p15:guide>
        <p15:guide id="23" orient="horz" pos="521">
          <p15:clr>
            <a:srgbClr val="999999"/>
          </p15:clr>
        </p15:guide>
        <p15:guide id="24" orient="horz" pos="1207">
          <p15:clr>
            <a:srgbClr val="999999"/>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SPLIT DARK/GREY">
  <p:cSld name="CUSTOM_1_1_1_3_1">
    <p:bg>
      <p:bgPr>
        <a:solidFill>
          <a:srgbClr val="1F1F20"/>
        </a:solidFill>
      </p:bgPr>
    </p:bg>
    <p:spTree>
      <p:nvGrpSpPr>
        <p:cNvPr id="21" name="Shape 21"/>
        <p:cNvGrpSpPr/>
        <p:nvPr/>
      </p:nvGrpSpPr>
      <p:grpSpPr>
        <a:xfrm>
          <a:off x="0" y="0"/>
          <a:ext cx="0" cy="0"/>
          <a:chOff x="0" y="0"/>
          <a:chExt cx="0" cy="0"/>
        </a:xfrm>
      </p:grpSpPr>
      <p:pic>
        <p:nvPicPr>
          <p:cNvPr id="22" name="Google Shape;22;p6"/>
          <p:cNvPicPr preferRelativeResize="0"/>
          <p:nvPr/>
        </p:nvPicPr>
        <p:blipFill rotWithShape="1">
          <a:blip r:embed="rId2">
            <a:alphaModFix/>
          </a:blip>
          <a:srcRect b="89747" l="482" r="92421" t="903"/>
          <a:stretch/>
        </p:blipFill>
        <p:spPr>
          <a:xfrm>
            <a:off x="4633924" y="0"/>
            <a:ext cx="4510200" cy="5143500"/>
          </a:xfrm>
          <a:prstGeom prst="rect">
            <a:avLst/>
          </a:prstGeom>
          <a:noFill/>
          <a:ln>
            <a:noFill/>
          </a:ln>
        </p:spPr>
      </p:pic>
      <p:sp>
        <p:nvSpPr>
          <p:cNvPr id="23" name="Google Shape;23;p6"/>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lt1"/>
                </a:solidFill>
                <a:latin typeface="Manrope Medium"/>
                <a:ea typeface="Manrope Medium"/>
                <a:cs typeface="Manrope Medium"/>
                <a:sym typeface="Manrope Medium"/>
              </a:rPr>
              <a:t>‹#›</a:t>
            </a:fld>
            <a:endParaRPr b="0" i="0" sz="600" u="none" cap="none" strike="noStrike">
              <a:solidFill>
                <a:schemeClr val="lt1"/>
              </a:solidFill>
              <a:latin typeface="Manrope Medium"/>
              <a:ea typeface="Manrope Medium"/>
              <a:cs typeface="Manrope Medium"/>
              <a:sym typeface="Manrope Medium"/>
            </a:endParaRPr>
          </a:p>
        </p:txBody>
      </p:sp>
      <p:pic>
        <p:nvPicPr>
          <p:cNvPr id="24" name="Google Shape;24;p6"/>
          <p:cNvPicPr preferRelativeResize="0"/>
          <p:nvPr/>
        </p:nvPicPr>
        <p:blipFill rotWithShape="1">
          <a:blip r:embed="rId3">
            <a:alphaModFix/>
          </a:blip>
          <a:srcRect b="29872" l="6263" r="6263" t="33930"/>
          <a:stretch/>
        </p:blipFill>
        <p:spPr>
          <a:xfrm>
            <a:off x="282275" y="4855534"/>
            <a:ext cx="484125" cy="60566"/>
          </a:xfrm>
          <a:prstGeom prst="rect">
            <a:avLst/>
          </a:prstGeom>
          <a:noFill/>
          <a:ln>
            <a:noFill/>
          </a:ln>
        </p:spPr>
      </p:pic>
      <p:sp>
        <p:nvSpPr>
          <p:cNvPr id="25" name="Google Shape;25;p6"/>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chemeClr val="lt1"/>
                </a:solidFill>
                <a:latin typeface="Manrope Medium"/>
                <a:ea typeface="Manrope Medium"/>
                <a:cs typeface="Manrope Medium"/>
                <a:sym typeface="Manrope Medium"/>
              </a:rPr>
              <a:t>Client Name </a:t>
            </a:r>
            <a:r>
              <a:rPr lang="en" sz="600">
                <a:solidFill>
                  <a:schemeClr val="lt1"/>
                </a:solidFill>
                <a:latin typeface="Manrope Medium"/>
                <a:ea typeface="Manrope Medium"/>
                <a:cs typeface="Manrope Medium"/>
                <a:sym typeface="Manrope Medium"/>
              </a:rPr>
              <a:t>– </a:t>
            </a:r>
            <a:r>
              <a:rPr b="0" i="0" lang="en" sz="600" u="none" cap="none" strike="noStrike">
                <a:solidFill>
                  <a:schemeClr val="lt1"/>
                </a:solidFill>
                <a:latin typeface="Manrope Medium"/>
                <a:ea typeface="Manrope Medium"/>
                <a:cs typeface="Manrope Medium"/>
                <a:sym typeface="Manrope Medium"/>
              </a:rPr>
              <a:t>Project Name</a:t>
            </a:r>
            <a:endParaRPr b="0" i="0" sz="600" u="none" cap="none" strike="noStrike">
              <a:solidFill>
                <a:schemeClr val="lt1"/>
              </a:solidFill>
              <a:latin typeface="Manrope Medium"/>
              <a:ea typeface="Manrope Medium"/>
              <a:cs typeface="Manrope Medium"/>
              <a:sym typeface="Manrope Medium"/>
            </a:endParaRPr>
          </a:p>
        </p:txBody>
      </p:sp>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4214">
          <p15:clr>
            <a:srgbClr val="D9D9D9"/>
          </p15:clr>
        </p15:guide>
        <p15:guide id="13" pos="4288">
          <p15:clr>
            <a:srgbClr val="D9D9D9"/>
          </p15:clr>
        </p15:guide>
        <p15:guide id="14" pos="5582">
          <p15:clr>
            <a:srgbClr val="D9D9D9"/>
          </p15:clr>
        </p15:guide>
        <p15:guide id="15" orient="horz" pos="1549">
          <p15:clr>
            <a:srgbClr val="B7B7B7"/>
          </p15:clr>
        </p15:guide>
        <p15:guide id="16" orient="horz" pos="864">
          <p15:clr>
            <a:srgbClr val="B7B7B7"/>
          </p15:clr>
        </p15:guide>
        <p15:guide id="17" orient="horz" pos="2235">
          <p15:clr>
            <a:srgbClr val="B7B7B7"/>
          </p15:clr>
        </p15:guide>
        <p15:guide id="18" orient="horz" pos="2919">
          <p15:clr>
            <a:srgbClr val="CCCCCC"/>
          </p15:clr>
        </p15:guide>
        <p15:guide id="19" orient="horz" pos="521">
          <p15:clr>
            <a:srgbClr val="999999"/>
          </p15:clr>
        </p15:guide>
        <p15:guide id="20" orient="horz" pos="1207">
          <p15:clr>
            <a:srgbClr val="999999"/>
          </p15:clr>
        </p15:guide>
        <p15:guide id="21" pos="3096">
          <p15:clr>
            <a:srgbClr val="D9D9D9"/>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SPLIT DARK/WHITE">
  <p:cSld name="CUSTOM_1_1_1_3_1_1">
    <p:bg>
      <p:bgPr>
        <a:solidFill>
          <a:srgbClr val="1F1F20"/>
        </a:solidFill>
      </p:bgPr>
    </p:bg>
    <p:spTree>
      <p:nvGrpSpPr>
        <p:cNvPr id="26" name="Shape 26"/>
        <p:cNvGrpSpPr/>
        <p:nvPr/>
      </p:nvGrpSpPr>
      <p:grpSpPr>
        <a:xfrm>
          <a:off x="0" y="0"/>
          <a:ext cx="0" cy="0"/>
          <a:chOff x="0" y="0"/>
          <a:chExt cx="0" cy="0"/>
        </a:xfrm>
      </p:grpSpPr>
      <p:sp>
        <p:nvSpPr>
          <p:cNvPr id="27" name="Google Shape;27;p7"/>
          <p:cNvSpPr/>
          <p:nvPr/>
        </p:nvSpPr>
        <p:spPr>
          <a:xfrm>
            <a:off x="4624925" y="0"/>
            <a:ext cx="4510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7"/>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1"/>
                </a:solidFill>
                <a:latin typeface="Manrope Medium"/>
                <a:ea typeface="Manrope Medium"/>
                <a:cs typeface="Manrope Medium"/>
                <a:sym typeface="Manrope Medium"/>
              </a:rPr>
              <a:t>‹#›</a:t>
            </a:fld>
            <a:endParaRPr b="0" i="0" sz="600" u="none" cap="none" strike="noStrike">
              <a:solidFill>
                <a:schemeClr val="dk1"/>
              </a:solidFill>
              <a:latin typeface="Manrope Medium"/>
              <a:ea typeface="Manrope Medium"/>
              <a:cs typeface="Manrope Medium"/>
              <a:sym typeface="Manrope Medium"/>
            </a:endParaRPr>
          </a:p>
        </p:txBody>
      </p:sp>
      <p:pic>
        <p:nvPicPr>
          <p:cNvPr id="29" name="Google Shape;29;p7"/>
          <p:cNvPicPr preferRelativeResize="0"/>
          <p:nvPr/>
        </p:nvPicPr>
        <p:blipFill rotWithShape="1">
          <a:blip r:embed="rId2">
            <a:alphaModFix/>
          </a:blip>
          <a:srcRect b="29872" l="6263" r="6263" t="33930"/>
          <a:stretch/>
        </p:blipFill>
        <p:spPr>
          <a:xfrm>
            <a:off x="282275" y="4855534"/>
            <a:ext cx="484125" cy="60566"/>
          </a:xfrm>
          <a:prstGeom prst="rect">
            <a:avLst/>
          </a:prstGeom>
          <a:noFill/>
          <a:ln>
            <a:noFill/>
          </a:ln>
        </p:spPr>
      </p:pic>
      <p:sp>
        <p:nvSpPr>
          <p:cNvPr id="30" name="Google Shape;30;p7"/>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chemeClr val="dk1"/>
                </a:solidFill>
                <a:latin typeface="Manrope Medium"/>
                <a:ea typeface="Manrope Medium"/>
                <a:cs typeface="Manrope Medium"/>
                <a:sym typeface="Manrope Medium"/>
              </a:rPr>
              <a:t>Client Name </a:t>
            </a:r>
            <a:r>
              <a:rPr lang="en" sz="600">
                <a:solidFill>
                  <a:schemeClr val="dk1"/>
                </a:solidFill>
                <a:latin typeface="Manrope Medium"/>
                <a:ea typeface="Manrope Medium"/>
                <a:cs typeface="Manrope Medium"/>
                <a:sym typeface="Manrope Medium"/>
              </a:rPr>
              <a:t>– </a:t>
            </a:r>
            <a:r>
              <a:rPr b="0" i="0" lang="en" sz="600" u="none" cap="none" strike="noStrike">
                <a:solidFill>
                  <a:schemeClr val="dk1"/>
                </a:solidFill>
                <a:latin typeface="Manrope Medium"/>
                <a:ea typeface="Manrope Medium"/>
                <a:cs typeface="Manrope Medium"/>
                <a:sym typeface="Manrope Medium"/>
              </a:rPr>
              <a:t>Project Name</a:t>
            </a:r>
            <a:endParaRPr b="0" i="0" sz="600" u="none" cap="none" strike="noStrike">
              <a:solidFill>
                <a:schemeClr val="dk1"/>
              </a:solidFill>
              <a:latin typeface="Manrope Medium"/>
              <a:ea typeface="Manrope Medium"/>
              <a:cs typeface="Manrope Medium"/>
              <a:sym typeface="Manrope Medium"/>
            </a:endParaRPr>
          </a:p>
        </p:txBody>
      </p:sp>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4214">
          <p15:clr>
            <a:srgbClr val="D9D9D9"/>
          </p15:clr>
        </p15:guide>
        <p15:guide id="13" pos="4288">
          <p15:clr>
            <a:srgbClr val="D9D9D9"/>
          </p15:clr>
        </p15:guide>
        <p15:guide id="14" pos="5582">
          <p15:clr>
            <a:srgbClr val="D9D9D9"/>
          </p15:clr>
        </p15:guide>
        <p15:guide id="15" orient="horz" pos="1549">
          <p15:clr>
            <a:srgbClr val="B7B7B7"/>
          </p15:clr>
        </p15:guide>
        <p15:guide id="16" orient="horz" pos="864">
          <p15:clr>
            <a:srgbClr val="B7B7B7"/>
          </p15:clr>
        </p15:guide>
        <p15:guide id="17" orient="horz" pos="2235">
          <p15:clr>
            <a:srgbClr val="B7B7B7"/>
          </p15:clr>
        </p15:guide>
        <p15:guide id="18" orient="horz" pos="2919">
          <p15:clr>
            <a:srgbClr val="CCCCCC"/>
          </p15:clr>
        </p15:guide>
        <p15:guide id="19" orient="horz" pos="521">
          <p15:clr>
            <a:srgbClr val="999999"/>
          </p15:clr>
        </p15:guide>
        <p15:guide id="20" orient="horz" pos="1207">
          <p15:clr>
            <a:srgbClr val="999999"/>
          </p15:clr>
        </p15:guide>
        <p15:guide id="21" pos="3096">
          <p15:clr>
            <a:srgbClr val="D9D9D9"/>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SPLIT LIGHT/WHITE">
  <p:cSld name="CUSTOM_1_1_1_3_1_1_1">
    <p:bg>
      <p:bgPr>
        <a:solidFill>
          <a:srgbClr val="F6F6F5"/>
        </a:solidFill>
      </p:bgPr>
    </p:bg>
    <p:spTree>
      <p:nvGrpSpPr>
        <p:cNvPr id="31" name="Shape 31"/>
        <p:cNvGrpSpPr/>
        <p:nvPr/>
      </p:nvGrpSpPr>
      <p:grpSpPr>
        <a:xfrm>
          <a:off x="0" y="0"/>
          <a:ext cx="0" cy="0"/>
          <a:chOff x="0" y="0"/>
          <a:chExt cx="0" cy="0"/>
        </a:xfrm>
      </p:grpSpPr>
      <p:sp>
        <p:nvSpPr>
          <p:cNvPr id="32" name="Google Shape;32;p8"/>
          <p:cNvSpPr/>
          <p:nvPr/>
        </p:nvSpPr>
        <p:spPr>
          <a:xfrm>
            <a:off x="4624925" y="0"/>
            <a:ext cx="4510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8"/>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1"/>
                </a:solidFill>
                <a:latin typeface="Manrope Medium"/>
                <a:ea typeface="Manrope Medium"/>
                <a:cs typeface="Manrope Medium"/>
                <a:sym typeface="Manrope Medium"/>
              </a:rPr>
              <a:t>‹#›</a:t>
            </a:fld>
            <a:endParaRPr b="0" i="0" sz="600" u="none" cap="none" strike="noStrike">
              <a:solidFill>
                <a:schemeClr val="dk1"/>
              </a:solidFill>
              <a:latin typeface="Manrope Medium"/>
              <a:ea typeface="Manrope Medium"/>
              <a:cs typeface="Manrope Medium"/>
              <a:sym typeface="Manrope Medium"/>
            </a:endParaRPr>
          </a:p>
        </p:txBody>
      </p:sp>
      <p:pic>
        <p:nvPicPr>
          <p:cNvPr id="34" name="Google Shape;34;p8"/>
          <p:cNvPicPr preferRelativeResize="0"/>
          <p:nvPr/>
        </p:nvPicPr>
        <p:blipFill rotWithShape="1">
          <a:blip r:embed="rId2">
            <a:alphaModFix/>
          </a:blip>
          <a:srcRect b="29872" l="6263" r="6263" t="33930"/>
          <a:stretch/>
        </p:blipFill>
        <p:spPr>
          <a:xfrm>
            <a:off x="282275" y="4855534"/>
            <a:ext cx="484125" cy="60566"/>
          </a:xfrm>
          <a:prstGeom prst="rect">
            <a:avLst/>
          </a:prstGeom>
          <a:noFill/>
          <a:ln>
            <a:noFill/>
          </a:ln>
        </p:spPr>
      </p:pic>
      <p:sp>
        <p:nvSpPr>
          <p:cNvPr id="35" name="Google Shape;35;p8"/>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chemeClr val="dk1"/>
                </a:solidFill>
                <a:latin typeface="Manrope Medium"/>
                <a:ea typeface="Manrope Medium"/>
                <a:cs typeface="Manrope Medium"/>
                <a:sym typeface="Manrope Medium"/>
              </a:rPr>
              <a:t>Client Name </a:t>
            </a:r>
            <a:r>
              <a:rPr lang="en" sz="600">
                <a:solidFill>
                  <a:schemeClr val="dk1"/>
                </a:solidFill>
                <a:latin typeface="Manrope Medium"/>
                <a:ea typeface="Manrope Medium"/>
                <a:cs typeface="Manrope Medium"/>
                <a:sym typeface="Manrope Medium"/>
              </a:rPr>
              <a:t>– </a:t>
            </a:r>
            <a:r>
              <a:rPr b="0" i="0" lang="en" sz="600" u="none" cap="none" strike="noStrike">
                <a:solidFill>
                  <a:schemeClr val="dk1"/>
                </a:solidFill>
                <a:latin typeface="Manrope Medium"/>
                <a:ea typeface="Manrope Medium"/>
                <a:cs typeface="Manrope Medium"/>
                <a:sym typeface="Manrope Medium"/>
              </a:rPr>
              <a:t>Project Name</a:t>
            </a:r>
            <a:endParaRPr b="0" i="0" sz="600" u="none" cap="none" strike="noStrike">
              <a:solidFill>
                <a:schemeClr val="dk1"/>
              </a:solidFill>
              <a:latin typeface="Manrope Medium"/>
              <a:ea typeface="Manrope Medium"/>
              <a:cs typeface="Manrope Medium"/>
              <a:sym typeface="Manrope Medium"/>
            </a:endParaRPr>
          </a:p>
        </p:txBody>
      </p:sp>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4214">
          <p15:clr>
            <a:srgbClr val="D9D9D9"/>
          </p15:clr>
        </p15:guide>
        <p15:guide id="13" pos="4288">
          <p15:clr>
            <a:srgbClr val="D9D9D9"/>
          </p15:clr>
        </p15:guide>
        <p15:guide id="14" pos="5582">
          <p15:clr>
            <a:srgbClr val="D9D9D9"/>
          </p15:clr>
        </p15:guide>
        <p15:guide id="15" orient="horz" pos="1549">
          <p15:clr>
            <a:srgbClr val="B7B7B7"/>
          </p15:clr>
        </p15:guide>
        <p15:guide id="16" orient="horz" pos="864">
          <p15:clr>
            <a:srgbClr val="B7B7B7"/>
          </p15:clr>
        </p15:guide>
        <p15:guide id="17" orient="horz" pos="2235">
          <p15:clr>
            <a:srgbClr val="B7B7B7"/>
          </p15:clr>
        </p15:guide>
        <p15:guide id="18" orient="horz" pos="2919">
          <p15:clr>
            <a:srgbClr val="CCCCCC"/>
          </p15:clr>
        </p15:guide>
        <p15:guide id="19" orient="horz" pos="521">
          <p15:clr>
            <a:srgbClr val="999999"/>
          </p15:clr>
        </p15:guide>
        <p15:guide id="20" orient="horz" pos="1207">
          <p15:clr>
            <a:srgbClr val="999999"/>
          </p15:clr>
        </p15:guide>
        <p15:guide id="21" pos="3096">
          <p15:clr>
            <a:srgbClr val="D9D9D9"/>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NANCE - SPLIT WHITE/LIGHT">
  <p:cSld name="CUSTOM_1_1_1_3_1_1_1_1">
    <p:bg>
      <p:bgPr>
        <a:solidFill>
          <a:schemeClr val="lt1"/>
        </a:solidFill>
      </p:bgPr>
    </p:bg>
    <p:spTree>
      <p:nvGrpSpPr>
        <p:cNvPr id="36" name="Shape 36"/>
        <p:cNvGrpSpPr/>
        <p:nvPr/>
      </p:nvGrpSpPr>
      <p:grpSpPr>
        <a:xfrm>
          <a:off x="0" y="0"/>
          <a:ext cx="0" cy="0"/>
          <a:chOff x="0" y="0"/>
          <a:chExt cx="0" cy="0"/>
        </a:xfrm>
      </p:grpSpPr>
      <p:sp>
        <p:nvSpPr>
          <p:cNvPr id="37" name="Google Shape;37;p9"/>
          <p:cNvSpPr/>
          <p:nvPr/>
        </p:nvSpPr>
        <p:spPr>
          <a:xfrm>
            <a:off x="4624925" y="0"/>
            <a:ext cx="4510200" cy="5143500"/>
          </a:xfrm>
          <a:prstGeom prst="rect">
            <a:avLst/>
          </a:prstGeom>
          <a:solidFill>
            <a:srgbClr val="F6F6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nvSpPr>
        <p:spPr>
          <a:xfrm>
            <a:off x="8313025" y="4855526"/>
            <a:ext cx="548700" cy="1350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1"/>
                </a:solidFill>
                <a:latin typeface="Manrope Medium"/>
                <a:ea typeface="Manrope Medium"/>
                <a:cs typeface="Manrope Medium"/>
                <a:sym typeface="Manrope Medium"/>
              </a:rPr>
              <a:t>‹#›</a:t>
            </a:fld>
            <a:endParaRPr b="0" i="0" sz="600" u="none" cap="none" strike="noStrike">
              <a:solidFill>
                <a:schemeClr val="dk1"/>
              </a:solidFill>
              <a:latin typeface="Manrope Medium"/>
              <a:ea typeface="Manrope Medium"/>
              <a:cs typeface="Manrope Medium"/>
              <a:sym typeface="Manrope Medium"/>
            </a:endParaRPr>
          </a:p>
        </p:txBody>
      </p:sp>
      <p:pic>
        <p:nvPicPr>
          <p:cNvPr id="39" name="Google Shape;39;p9"/>
          <p:cNvPicPr preferRelativeResize="0"/>
          <p:nvPr/>
        </p:nvPicPr>
        <p:blipFill rotWithShape="1">
          <a:blip r:embed="rId2">
            <a:alphaModFix/>
          </a:blip>
          <a:srcRect b="29872" l="6263" r="6263" t="33930"/>
          <a:stretch/>
        </p:blipFill>
        <p:spPr>
          <a:xfrm>
            <a:off x="282275" y="4855534"/>
            <a:ext cx="484125" cy="60566"/>
          </a:xfrm>
          <a:prstGeom prst="rect">
            <a:avLst/>
          </a:prstGeom>
          <a:noFill/>
          <a:ln>
            <a:noFill/>
          </a:ln>
        </p:spPr>
      </p:pic>
      <p:sp>
        <p:nvSpPr>
          <p:cNvPr id="40" name="Google Shape;40;p9"/>
          <p:cNvSpPr txBox="1"/>
          <p:nvPr/>
        </p:nvSpPr>
        <p:spPr>
          <a:xfrm>
            <a:off x="7252650" y="4856176"/>
            <a:ext cx="1427400" cy="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chemeClr val="dk1"/>
                </a:solidFill>
                <a:latin typeface="Manrope Medium"/>
                <a:ea typeface="Manrope Medium"/>
                <a:cs typeface="Manrope Medium"/>
                <a:sym typeface="Manrope Medium"/>
              </a:rPr>
              <a:t>Client Name </a:t>
            </a:r>
            <a:r>
              <a:rPr lang="en" sz="600">
                <a:solidFill>
                  <a:schemeClr val="dk1"/>
                </a:solidFill>
                <a:latin typeface="Manrope Medium"/>
                <a:ea typeface="Manrope Medium"/>
                <a:cs typeface="Manrope Medium"/>
                <a:sym typeface="Manrope Medium"/>
              </a:rPr>
              <a:t>– </a:t>
            </a:r>
            <a:r>
              <a:rPr b="0" i="0" lang="en" sz="600" u="none" cap="none" strike="noStrike">
                <a:solidFill>
                  <a:schemeClr val="dk1"/>
                </a:solidFill>
                <a:latin typeface="Manrope Medium"/>
                <a:ea typeface="Manrope Medium"/>
                <a:cs typeface="Manrope Medium"/>
                <a:sym typeface="Manrope Medium"/>
              </a:rPr>
              <a:t>Project Name</a:t>
            </a:r>
            <a:endParaRPr b="0" i="0" sz="600" u="none" cap="none" strike="noStrike">
              <a:solidFill>
                <a:schemeClr val="dk1"/>
              </a:solidFill>
              <a:latin typeface="Manrope Medium"/>
              <a:ea typeface="Manrope Medium"/>
              <a:cs typeface="Manrope Medium"/>
              <a:sym typeface="Manrope Medium"/>
            </a:endParaRPr>
          </a:p>
        </p:txBody>
      </p:sp>
    </p:spTree>
  </p:cSld>
  <p:clrMapOvr>
    <a:masterClrMapping/>
  </p:clrMapOvr>
  <p:extLst>
    <p:ext uri="{DCECCB84-F9BA-43D5-87BE-67443E8EF086}">
      <p15:sldGuideLst>
        <p15:guide id="1" orient="horz" pos="3059">
          <p15:clr>
            <a:srgbClr val="CCCCCC"/>
          </p15:clr>
        </p15:guide>
        <p15:guide id="2" orient="horz" pos="178">
          <p15:clr>
            <a:srgbClr val="CCCCCC"/>
          </p15:clr>
        </p15:guide>
        <p15:guide id="3" pos="178">
          <p15:clr>
            <a:srgbClr val="D9D9D9"/>
          </p15:clr>
        </p15:guide>
        <p15:guide id="4" pos="792">
          <p15:clr>
            <a:srgbClr val="D9D9D9"/>
          </p15:clr>
        </p15:guide>
        <p15:guide id="5" pos="865">
          <p15:clr>
            <a:srgbClr val="D9D9D9"/>
          </p15:clr>
        </p15:guide>
        <p15:guide id="6" pos="1476">
          <p15:clr>
            <a:srgbClr val="D9D9D9"/>
          </p15:clr>
        </p15:guide>
        <p15:guide id="7" pos="1550">
          <p15:clr>
            <a:srgbClr val="D9D9D9"/>
          </p15:clr>
        </p15:guide>
        <p15:guide id="8" pos="2161">
          <p15:clr>
            <a:srgbClr val="D9D9D9"/>
          </p15:clr>
        </p15:guide>
        <p15:guide id="9" pos="2234">
          <p15:clr>
            <a:srgbClr val="D9D9D9"/>
          </p15:clr>
        </p15:guide>
        <p15:guide id="10" pos="2845">
          <p15:clr>
            <a:srgbClr val="D9D9D9"/>
          </p15:clr>
        </p15:guide>
        <p15:guide id="11" pos="2919">
          <p15:clr>
            <a:srgbClr val="D9D9D9"/>
          </p15:clr>
        </p15:guide>
        <p15:guide id="12" pos="4214">
          <p15:clr>
            <a:srgbClr val="D9D9D9"/>
          </p15:clr>
        </p15:guide>
        <p15:guide id="13" pos="4288">
          <p15:clr>
            <a:srgbClr val="D9D9D9"/>
          </p15:clr>
        </p15:guide>
        <p15:guide id="14" pos="5582">
          <p15:clr>
            <a:srgbClr val="D9D9D9"/>
          </p15:clr>
        </p15:guide>
        <p15:guide id="15" orient="horz" pos="1549">
          <p15:clr>
            <a:srgbClr val="B7B7B7"/>
          </p15:clr>
        </p15:guide>
        <p15:guide id="16" orient="horz" pos="864">
          <p15:clr>
            <a:srgbClr val="B7B7B7"/>
          </p15:clr>
        </p15:guide>
        <p15:guide id="17" orient="horz" pos="2235">
          <p15:clr>
            <a:srgbClr val="B7B7B7"/>
          </p15:clr>
        </p15:guide>
        <p15:guide id="18" orient="horz" pos="2919">
          <p15:clr>
            <a:srgbClr val="CCCCCC"/>
          </p15:clr>
        </p15:guide>
        <p15:guide id="19" orient="horz" pos="521">
          <p15:clr>
            <a:srgbClr val="999999"/>
          </p15:clr>
        </p15:guide>
        <p15:guide id="20" orient="horz" pos="1207">
          <p15:clr>
            <a:srgbClr val="999999"/>
          </p15:clr>
        </p15:guide>
        <p15:guide id="21" pos="3096">
          <p15:clr>
            <a:srgbClr val="D9D9D9"/>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1pPr>
            <a:lvl2pPr lvl="1">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2pPr>
            <a:lvl3pPr lvl="2">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3pPr>
            <a:lvl4pPr lvl="3">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4pPr>
            <a:lvl5pPr lvl="4">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5pPr>
            <a:lvl6pPr lvl="5">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6pPr>
            <a:lvl7pPr lvl="6">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7pPr>
            <a:lvl8pPr lvl="7">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8pPr>
            <a:lvl9pPr lvl="8">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ibre Franklin"/>
              <a:buChar char="●"/>
              <a:defRPr sz="1800">
                <a:solidFill>
                  <a:schemeClr val="dk2"/>
                </a:solidFill>
                <a:latin typeface="Libre Franklin"/>
                <a:ea typeface="Libre Franklin"/>
                <a:cs typeface="Libre Franklin"/>
                <a:sym typeface="Libre Franklin"/>
              </a:defRPr>
            </a:lvl1pPr>
            <a:lvl2pPr indent="-317500" lvl="1" marL="914400">
              <a:lnSpc>
                <a:spcPct val="115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2pPr>
            <a:lvl3pPr indent="-317500" lvl="2" marL="1371600">
              <a:lnSpc>
                <a:spcPct val="115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3pPr>
            <a:lvl4pPr indent="-317500" lvl="3" marL="1828800">
              <a:lnSpc>
                <a:spcPct val="115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4pPr>
            <a:lvl5pPr indent="-317500" lvl="4" marL="2286000">
              <a:lnSpc>
                <a:spcPct val="115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5pPr>
            <a:lvl6pPr indent="-317500" lvl="5" marL="2743200">
              <a:lnSpc>
                <a:spcPct val="115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6pPr>
            <a:lvl7pPr indent="-317500" lvl="6" marL="3200400">
              <a:lnSpc>
                <a:spcPct val="115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7pPr>
            <a:lvl8pPr indent="-317500" lvl="7" marL="3657600">
              <a:lnSpc>
                <a:spcPct val="115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8pPr>
            <a:lvl9pPr indent="-317500" lvl="8" marL="4114800">
              <a:lnSpc>
                <a:spcPct val="115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14.png"/><Relationship Id="rId5"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14.png"/><Relationship Id="rId5"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jp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9.jpg"/><Relationship Id="rId5"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jpg"/><Relationship Id="rId4" Type="http://schemas.openxmlformats.org/officeDocument/2006/relationships/image" Target="../media/image22.png"/><Relationship Id="rId5"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8.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9.jp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jp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jp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2.jp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6.jp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9.png"/><Relationship Id="rId4" Type="http://schemas.openxmlformats.org/officeDocument/2006/relationships/image" Target="../media/image26.png"/><Relationship Id="rId5" Type="http://schemas.openxmlformats.org/officeDocument/2006/relationships/image" Target="../media/image19.png"/><Relationship Id="rId6"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4.jp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8.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1.png"/><Relationship Id="rId4" Type="http://schemas.openxmlformats.org/officeDocument/2006/relationships/image" Target="../media/image43.jpg"/><Relationship Id="rId5"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4.png"/><Relationship Id="rId4" Type="http://schemas.openxmlformats.org/officeDocument/2006/relationships/image" Target="../media/image28.png"/><Relationship Id="rId5"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5.png"/><Relationship Id="rId4" Type="http://schemas.openxmlformats.org/officeDocument/2006/relationships/image" Target="../media/image56.png"/><Relationship Id="rId9" Type="http://schemas.openxmlformats.org/officeDocument/2006/relationships/image" Target="../media/image42.png"/><Relationship Id="rId5" Type="http://schemas.openxmlformats.org/officeDocument/2006/relationships/image" Target="../media/image40.png"/><Relationship Id="rId6" Type="http://schemas.openxmlformats.org/officeDocument/2006/relationships/image" Target="../media/image37.png"/><Relationship Id="rId7" Type="http://schemas.openxmlformats.org/officeDocument/2006/relationships/image" Target="../media/image36.png"/><Relationship Id="rId8"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8.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0.png"/><Relationship Id="rId4" Type="http://schemas.openxmlformats.org/officeDocument/2006/relationships/image" Target="../media/image67.jpg"/><Relationship Id="rId5" Type="http://schemas.openxmlformats.org/officeDocument/2006/relationships/image" Target="../media/image1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4.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7.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1.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4.pn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2.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4.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9.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4.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4.png"/><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4.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9.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4.pn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6.png"/><Relationship Id="rId4" Type="http://schemas.openxmlformats.org/officeDocument/2006/relationships/image" Target="../media/image1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4.pn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1.png"/><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5117"/>
        </a:solidFill>
      </p:bgPr>
    </p:bg>
    <p:spTree>
      <p:nvGrpSpPr>
        <p:cNvPr id="44" name="Shape 44"/>
        <p:cNvGrpSpPr/>
        <p:nvPr/>
      </p:nvGrpSpPr>
      <p:grpSpPr>
        <a:xfrm>
          <a:off x="0" y="0"/>
          <a:ext cx="0" cy="0"/>
          <a:chOff x="0" y="0"/>
          <a:chExt cx="0" cy="0"/>
        </a:xfrm>
      </p:grpSpPr>
      <p:pic>
        <p:nvPicPr>
          <p:cNvPr id="45" name="Google Shape;45;p10"/>
          <p:cNvPicPr preferRelativeResize="0"/>
          <p:nvPr>
            <p:ph idx="2" type="pic"/>
          </p:nvPr>
        </p:nvPicPr>
        <p:blipFill rotWithShape="1">
          <a:blip r:embed="rId3">
            <a:alphaModFix/>
          </a:blip>
          <a:srcRect b="0" l="6790" r="40572" t="0"/>
          <a:stretch/>
        </p:blipFill>
        <p:spPr>
          <a:xfrm>
            <a:off x="5063700" y="125"/>
            <a:ext cx="4080302" cy="5143501"/>
          </a:xfrm>
          <a:prstGeom prst="rect">
            <a:avLst/>
          </a:prstGeom>
          <a:noFill/>
          <a:ln>
            <a:noFill/>
          </a:ln>
        </p:spPr>
      </p:pic>
      <p:sp>
        <p:nvSpPr>
          <p:cNvPr id="46" name="Google Shape;46;p10"/>
          <p:cNvSpPr/>
          <p:nvPr/>
        </p:nvSpPr>
        <p:spPr>
          <a:xfrm>
            <a:off x="0" y="14425"/>
            <a:ext cx="4863600" cy="5143500"/>
          </a:xfrm>
          <a:prstGeom prst="rect">
            <a:avLst/>
          </a:prstGeom>
          <a:solidFill>
            <a:srgbClr val="262E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7" name="Google Shape;47;p10"/>
          <p:cNvPicPr preferRelativeResize="0"/>
          <p:nvPr/>
        </p:nvPicPr>
        <p:blipFill rotWithShape="1">
          <a:blip r:embed="rId4">
            <a:alphaModFix/>
          </a:blip>
          <a:srcRect b="507" l="-7498" r="26257" t="5587"/>
          <a:stretch/>
        </p:blipFill>
        <p:spPr>
          <a:xfrm>
            <a:off x="4863525" y="2888"/>
            <a:ext cx="4280475" cy="5166576"/>
          </a:xfrm>
          <a:prstGeom prst="rect">
            <a:avLst/>
          </a:prstGeom>
          <a:noFill/>
          <a:ln>
            <a:noFill/>
          </a:ln>
        </p:spPr>
      </p:pic>
      <p:pic>
        <p:nvPicPr>
          <p:cNvPr id="48" name="Google Shape;48;p10"/>
          <p:cNvPicPr preferRelativeResize="0"/>
          <p:nvPr/>
        </p:nvPicPr>
        <p:blipFill>
          <a:blip r:embed="rId5">
            <a:alphaModFix/>
          </a:blip>
          <a:stretch>
            <a:fillRect/>
          </a:stretch>
        </p:blipFill>
        <p:spPr>
          <a:xfrm>
            <a:off x="282575" y="6339987"/>
            <a:ext cx="1430098" cy="170111"/>
          </a:xfrm>
          <a:prstGeom prst="rect">
            <a:avLst/>
          </a:prstGeom>
          <a:noFill/>
          <a:ln>
            <a:noFill/>
          </a:ln>
        </p:spPr>
      </p:pic>
      <p:sp>
        <p:nvSpPr>
          <p:cNvPr id="49" name="Google Shape;49;p10"/>
          <p:cNvSpPr txBox="1"/>
          <p:nvPr/>
        </p:nvSpPr>
        <p:spPr>
          <a:xfrm>
            <a:off x="6686225" y="4765263"/>
            <a:ext cx="2181900" cy="90900"/>
          </a:xfrm>
          <a:prstGeom prst="rect">
            <a:avLst/>
          </a:prstGeom>
          <a:noFill/>
          <a:ln>
            <a:noFill/>
          </a:ln>
        </p:spPr>
        <p:txBody>
          <a:bodyPr anchorCtr="0" anchor="t" bIns="0" lIns="0" spcFirstLastPara="1" rIns="0" wrap="square" tIns="0">
            <a:noAutofit/>
          </a:bodyPr>
          <a:lstStyle/>
          <a:p>
            <a:pPr indent="0" lvl="0" marL="0" rtl="0" algn="r">
              <a:lnSpc>
                <a:spcPct val="80000"/>
              </a:lnSpc>
              <a:spcBef>
                <a:spcPts val="0"/>
              </a:spcBef>
              <a:spcAft>
                <a:spcPts val="0"/>
              </a:spcAft>
              <a:buNone/>
            </a:pPr>
            <a:r>
              <a:rPr lang="en" sz="900">
                <a:solidFill>
                  <a:schemeClr val="lt1"/>
                </a:solidFill>
                <a:latin typeface="Libre Franklin Medium"/>
                <a:ea typeface="Libre Franklin Medium"/>
                <a:cs typeface="Libre Franklin Medium"/>
                <a:sym typeface="Libre Franklin Medium"/>
              </a:rPr>
              <a:t>TIAC 2025</a:t>
            </a:r>
            <a:endParaRPr sz="900">
              <a:solidFill>
                <a:schemeClr val="lt1"/>
              </a:solidFill>
              <a:latin typeface="Libre Franklin Medium"/>
              <a:ea typeface="Libre Franklin Medium"/>
              <a:cs typeface="Libre Franklin Medium"/>
              <a:sym typeface="Libre Franklin Medium"/>
            </a:endParaRPr>
          </a:p>
        </p:txBody>
      </p:sp>
      <p:pic>
        <p:nvPicPr>
          <p:cNvPr id="50" name="Google Shape;50;p10" title="navy-accent.png"/>
          <p:cNvPicPr preferRelativeResize="0"/>
          <p:nvPr/>
        </p:nvPicPr>
        <p:blipFill rotWithShape="1">
          <a:blip r:embed="rId6">
            <a:alphaModFix/>
          </a:blip>
          <a:srcRect b="0" l="21746" r="21752" t="0"/>
          <a:stretch/>
        </p:blipFill>
        <p:spPr>
          <a:xfrm rot="5400000">
            <a:off x="2855013" y="1654737"/>
            <a:ext cx="5166574" cy="1857100"/>
          </a:xfrm>
          <a:prstGeom prst="rect">
            <a:avLst/>
          </a:prstGeom>
          <a:noFill/>
          <a:ln>
            <a:noFill/>
          </a:ln>
        </p:spPr>
      </p:pic>
      <p:sp>
        <p:nvSpPr>
          <p:cNvPr id="51" name="Google Shape;51;p10"/>
          <p:cNvSpPr txBox="1"/>
          <p:nvPr/>
        </p:nvSpPr>
        <p:spPr>
          <a:xfrm>
            <a:off x="282275" y="274975"/>
            <a:ext cx="4935900" cy="2184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3400">
                <a:solidFill>
                  <a:srgbClr val="97CA35"/>
                </a:solidFill>
                <a:latin typeface="Libre Franklin SemiBold"/>
                <a:ea typeface="Libre Franklin SemiBold"/>
                <a:cs typeface="Libre Franklin SemiBold"/>
                <a:sym typeface="Libre Franklin SemiBold"/>
              </a:rPr>
              <a:t>Tourism Narrative:</a:t>
            </a:r>
            <a:endParaRPr sz="3400">
              <a:solidFill>
                <a:srgbClr val="97CA35"/>
              </a:solidFill>
              <a:latin typeface="Libre Franklin SemiBold"/>
              <a:ea typeface="Libre Franklin SemiBold"/>
              <a:cs typeface="Libre Franklin SemiBold"/>
              <a:sym typeface="Libre Franklin SemiBold"/>
            </a:endParaRPr>
          </a:p>
          <a:p>
            <a:pPr indent="0" lvl="0" marL="0" rtl="0" algn="l">
              <a:lnSpc>
                <a:spcPct val="90000"/>
              </a:lnSpc>
              <a:spcBef>
                <a:spcPts val="0"/>
              </a:spcBef>
              <a:spcAft>
                <a:spcPts val="0"/>
              </a:spcAft>
              <a:buNone/>
            </a:pPr>
            <a:r>
              <a:rPr lang="en" sz="3400">
                <a:solidFill>
                  <a:schemeClr val="lt1"/>
                </a:solidFill>
                <a:latin typeface="Libre Franklin"/>
                <a:ea typeface="Libre Franklin"/>
                <a:cs typeface="Libre Franklin"/>
                <a:sym typeface="Libre Franklin"/>
              </a:rPr>
              <a:t>A Unified Voice </a:t>
            </a:r>
            <a:br>
              <a:rPr lang="en" sz="3400">
                <a:solidFill>
                  <a:schemeClr val="lt1"/>
                </a:solidFill>
                <a:latin typeface="Libre Franklin"/>
                <a:ea typeface="Libre Franklin"/>
                <a:cs typeface="Libre Franklin"/>
                <a:sym typeface="Libre Franklin"/>
              </a:rPr>
            </a:br>
            <a:r>
              <a:rPr lang="en" sz="3400">
                <a:solidFill>
                  <a:schemeClr val="lt1"/>
                </a:solidFill>
                <a:latin typeface="Libre Franklin"/>
                <a:ea typeface="Libre Franklin"/>
                <a:cs typeface="Libre Franklin"/>
                <a:sym typeface="Libre Franklin"/>
              </a:rPr>
              <a:t>for Canada’s </a:t>
            </a:r>
            <a:endParaRPr sz="3400">
              <a:solidFill>
                <a:schemeClr val="lt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rPr lang="en" sz="3400">
                <a:solidFill>
                  <a:schemeClr val="lt1"/>
                </a:solidFill>
                <a:latin typeface="Libre Franklin"/>
                <a:ea typeface="Libre Franklin"/>
                <a:cs typeface="Libre Franklin"/>
                <a:sym typeface="Libre Franklin"/>
              </a:rPr>
              <a:t>Visitor Economy</a:t>
            </a:r>
            <a:endParaRPr sz="3400">
              <a:solidFill>
                <a:schemeClr val="lt1"/>
              </a:solidFill>
              <a:latin typeface="Libre Franklin"/>
              <a:ea typeface="Libre Franklin"/>
              <a:cs typeface="Libre Franklin"/>
              <a:sym typeface="Libre Franklin"/>
            </a:endParaRPr>
          </a:p>
        </p:txBody>
      </p:sp>
      <p:sp>
        <p:nvSpPr>
          <p:cNvPr id="52" name="Google Shape;52;p10"/>
          <p:cNvSpPr/>
          <p:nvPr/>
        </p:nvSpPr>
        <p:spPr>
          <a:xfrm>
            <a:off x="282275" y="5111387"/>
            <a:ext cx="828900" cy="43200"/>
          </a:xfrm>
          <a:prstGeom prst="rect">
            <a:avLst/>
          </a:prstGeom>
          <a:solidFill>
            <a:srgbClr val="97CA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3" name="Google Shape;53;p10"/>
          <p:cNvPicPr preferRelativeResize="0"/>
          <p:nvPr/>
        </p:nvPicPr>
        <p:blipFill>
          <a:blip r:embed="rId7">
            <a:alphaModFix/>
          </a:blip>
          <a:stretch>
            <a:fillRect/>
          </a:stretch>
        </p:blipFill>
        <p:spPr>
          <a:xfrm>
            <a:off x="282600" y="4519631"/>
            <a:ext cx="828900" cy="33653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pic>
        <p:nvPicPr>
          <p:cNvPr id="169" name="Google Shape;169;p19" title="pexels-vadim-malitskii-427061603-33018223.jpg"/>
          <p:cNvPicPr preferRelativeResize="0"/>
          <p:nvPr/>
        </p:nvPicPr>
        <p:blipFill rotWithShape="1">
          <a:blip r:embed="rId3">
            <a:alphaModFix/>
          </a:blip>
          <a:srcRect b="0" l="10728" r="10728" t="0"/>
          <a:stretch/>
        </p:blipFill>
        <p:spPr>
          <a:xfrm>
            <a:off x="6464300" y="0"/>
            <a:ext cx="2692575" cy="5143501"/>
          </a:xfrm>
          <a:prstGeom prst="rect">
            <a:avLst/>
          </a:prstGeom>
          <a:noFill/>
          <a:ln>
            <a:noFill/>
          </a:ln>
        </p:spPr>
      </p:pic>
      <p:pic>
        <p:nvPicPr>
          <p:cNvPr id="170" name="Google Shape;170;p19"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pic>
        <p:nvPicPr>
          <p:cNvPr id="171" name="Google Shape;171;p19" title="andre-furtado-rXhzwL71xms-unsplash.jpg"/>
          <p:cNvPicPr preferRelativeResize="0"/>
          <p:nvPr/>
        </p:nvPicPr>
        <p:blipFill rotWithShape="1">
          <a:blip r:embed="rId5">
            <a:alphaModFix/>
          </a:blip>
          <a:srcRect b="0" l="13498" r="13498" t="0"/>
          <a:stretch/>
        </p:blipFill>
        <p:spPr>
          <a:xfrm>
            <a:off x="11309675" y="11075"/>
            <a:ext cx="1510500" cy="3104400"/>
          </a:xfrm>
          <a:prstGeom prst="roundRect">
            <a:avLst>
              <a:gd fmla="val 5132" name="adj"/>
            </a:avLst>
          </a:prstGeom>
          <a:noFill/>
          <a:ln>
            <a:noFill/>
          </a:ln>
        </p:spPr>
      </p:pic>
      <p:graphicFrame>
        <p:nvGraphicFramePr>
          <p:cNvPr id="172" name="Google Shape;172;p19"/>
          <p:cNvGraphicFramePr/>
          <p:nvPr/>
        </p:nvGraphicFramePr>
        <p:xfrm>
          <a:off x="282575" y="1915325"/>
          <a:ext cx="3000000" cy="3000000"/>
        </p:xfrm>
        <a:graphic>
          <a:graphicData uri="http://schemas.openxmlformats.org/drawingml/2006/table">
            <a:tbl>
              <a:tblPr>
                <a:noFill/>
                <a:tableStyleId>{197D34C8-1D2C-4B48-AB41-5FE9612BECCB}</a:tableStyleId>
              </a:tblPr>
              <a:tblGrid>
                <a:gridCol w="1372650"/>
                <a:gridCol w="4552500"/>
              </a:tblGrid>
              <a:tr h="52477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ROLE IN TOURISM’S SUCCESS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Broad public understanding and support for tourism influence how elected officials prioritize the sector.</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STRATEGIC</a:t>
                      </a:r>
                      <a:br>
                        <a:rPr lang="en" sz="800">
                          <a:solidFill>
                            <a:srgbClr val="2B3441"/>
                          </a:solidFill>
                          <a:latin typeface="Libre Franklin SemiBold"/>
                          <a:ea typeface="Libre Franklin SemiBold"/>
                          <a:cs typeface="Libre Franklin SemiBold"/>
                          <a:sym typeface="Libre Franklin SemiBold"/>
                        </a:rPr>
                      </a:br>
                      <a:r>
                        <a:rPr lang="en" sz="800">
                          <a:solidFill>
                            <a:srgbClr val="2B3441"/>
                          </a:solidFill>
                          <a:latin typeface="Libre Franklin SemiBold"/>
                          <a:ea typeface="Libre Franklin SemiBold"/>
                          <a:cs typeface="Libre Franklin SemiBold"/>
                          <a:sym typeface="Libre Franklin SemiBold"/>
                        </a:rPr>
                        <a:t>RELEVANCE</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Residents are hosts. Their perception of tourism’s benefits (or drawbacks) affects how welcome visitors feel and the industry’s long-term sustainability.</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KEY OUTCOMES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Canadians themselves are a major market for domestic travel. Fostering pride and awareness of tourism’s value can increase local travel and spending, and advance Indigenous reconciliation.</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INFLUENCE ON PERCEPTION</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Canadians are influential amplifiers of stories via word of mouth, online sharing, and community engagement.</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73" name="Google Shape;173;p19"/>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174" name="Google Shape;174;p19"/>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Canadians</a:t>
            </a:r>
            <a:endParaRPr sz="2400">
              <a:solidFill>
                <a:srgbClr val="2B3441"/>
              </a:solidFill>
              <a:latin typeface="Libre Franklin SemiBold"/>
              <a:ea typeface="Libre Franklin SemiBold"/>
              <a:cs typeface="Libre Franklin SemiBold"/>
              <a:sym typeface="Libre Franklin SemiBold"/>
            </a:endParaRPr>
          </a:p>
        </p:txBody>
      </p:sp>
      <p:sp>
        <p:nvSpPr>
          <p:cNvPr id="175" name="Google Shape;175;p19"/>
          <p:cNvSpPr txBox="1"/>
          <p:nvPr/>
        </p:nvSpPr>
        <p:spPr>
          <a:xfrm>
            <a:off x="282575" y="1386571"/>
            <a:ext cx="2587500" cy="353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97CA35"/>
                </a:solidFill>
                <a:latin typeface="Libre Franklin SemiBold"/>
                <a:ea typeface="Libre Franklin SemiBold"/>
                <a:cs typeface="Libre Franklin SemiBold"/>
                <a:sym typeface="Libre Franklin SemiBold"/>
              </a:rPr>
              <a:t>Why they matter</a:t>
            </a:r>
            <a:endParaRPr>
              <a:solidFill>
                <a:srgbClr val="97CA35"/>
              </a:solidFill>
              <a:latin typeface="Libre Franklin SemiBold"/>
              <a:ea typeface="Libre Franklin SemiBold"/>
              <a:cs typeface="Libre Franklin SemiBold"/>
              <a:sym typeface="Libre Franklin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0"/>
          <p:cNvSpPr/>
          <p:nvPr/>
        </p:nvSpPr>
        <p:spPr>
          <a:xfrm>
            <a:off x="2456909"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Call to Action</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Advocate for tourism locally</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Support tourism policies and infrastructure investment</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Travel within Canada</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Advance economic reconciliation via Indigenous experiences</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181" name="Google Shape;181;p20"/>
          <p:cNvSpPr/>
          <p:nvPr/>
        </p:nvSpPr>
        <p:spPr>
          <a:xfrm>
            <a:off x="6813026"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04</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KPIs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800">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Increased domestic travel</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Improved resident sentiment</a:t>
            </a:r>
            <a:endParaRPr sz="1000">
              <a:solidFill>
                <a:srgbClr val="2B3441"/>
              </a:solidFill>
              <a:latin typeface="Libre Franklin"/>
              <a:ea typeface="Libre Franklin"/>
              <a:cs typeface="Libre Franklin"/>
              <a:sym typeface="Libre Franklin"/>
            </a:endParaRPr>
          </a:p>
          <a:p>
            <a:pPr indent="0" lvl="0" marL="0" rtl="0" algn="l">
              <a:lnSpc>
                <a:spcPct val="85000"/>
              </a:lnSpc>
              <a:spcBef>
                <a:spcPts val="1000"/>
              </a:spcBef>
              <a:spcAft>
                <a:spcPts val="0"/>
              </a:spcAft>
              <a:buClr>
                <a:schemeClr val="dk1"/>
              </a:buClr>
              <a:buSzPts val="1100"/>
              <a:buFont typeface="Arial"/>
              <a:buNone/>
            </a:pPr>
            <a:r>
              <a:t/>
            </a:r>
            <a:endParaRPr sz="1200">
              <a:solidFill>
                <a:srgbClr val="2B3441"/>
              </a:solidFill>
              <a:latin typeface="Manrope"/>
              <a:ea typeface="Manrope"/>
              <a:cs typeface="Manrope"/>
              <a:sym typeface="Manrope"/>
            </a:endParaRPr>
          </a:p>
          <a:p>
            <a:pPr indent="0" lvl="0" marL="0" rtl="0" algn="l">
              <a:lnSpc>
                <a:spcPct val="115000"/>
              </a:lnSpc>
              <a:spcBef>
                <a:spcPts val="0"/>
              </a:spcBef>
              <a:spcAft>
                <a:spcPts val="0"/>
              </a:spcAft>
              <a:buNone/>
            </a:pPr>
            <a:r>
              <a:t/>
            </a:r>
            <a:endParaRPr sz="1125">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182" name="Google Shape;182;p20"/>
          <p:cNvSpPr/>
          <p:nvPr/>
        </p:nvSpPr>
        <p:spPr>
          <a:xfrm>
            <a:off x="4634967"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03</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Main Channels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800">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Social media </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Local news and radio</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Community events and festivals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Influencer partnerships</a:t>
            </a:r>
            <a:endParaRPr sz="1225">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183" name="Google Shape;183;p20"/>
          <p:cNvSpPr/>
          <p:nvPr/>
        </p:nvSpPr>
        <p:spPr>
          <a:xfrm>
            <a:off x="278850"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Key Motivations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rtl="0" algn="l">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Quality of life benefits</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Community pride, and shared cultural identity</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Jobs and opportunities for friends and family</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Affordable and accessible local experiences</a:t>
            </a:r>
            <a:endParaRPr sz="1000">
              <a:solidFill>
                <a:srgbClr val="2B3441"/>
              </a:solidFill>
              <a:latin typeface="Libre Franklin"/>
              <a:ea typeface="Libre Franklin"/>
              <a:cs typeface="Libre Franklin"/>
              <a:sym typeface="Libre Franklin"/>
            </a:endParaRPr>
          </a:p>
          <a:p>
            <a:pPr indent="0" lvl="0" marL="0" rtl="0" algn="l">
              <a:lnSpc>
                <a:spcPct val="85000"/>
              </a:lnSpc>
              <a:spcBef>
                <a:spcPts val="1000"/>
              </a:spcBef>
              <a:spcAft>
                <a:spcPts val="0"/>
              </a:spcAft>
              <a:buClr>
                <a:schemeClr val="dk1"/>
              </a:buClr>
              <a:buSzPts val="1100"/>
              <a:buFont typeface="Arial"/>
              <a:buNone/>
            </a:pPr>
            <a:r>
              <a:t/>
            </a:r>
            <a:endParaRPr sz="1200">
              <a:solidFill>
                <a:srgbClr val="2B3441"/>
              </a:solidFill>
              <a:latin typeface="Manrope"/>
              <a:ea typeface="Manrope"/>
              <a:cs typeface="Manrope"/>
              <a:sym typeface="Manrope"/>
            </a:endParaRPr>
          </a:p>
          <a:p>
            <a:pPr indent="0" lvl="0" marL="0" rtl="0" algn="l">
              <a:lnSpc>
                <a:spcPct val="85000"/>
              </a:lnSpc>
              <a:spcBef>
                <a:spcPts val="0"/>
              </a:spcBef>
              <a:spcAft>
                <a:spcPts val="0"/>
              </a:spcAft>
              <a:buClr>
                <a:schemeClr val="dk1"/>
              </a:buClr>
              <a:buSzPts val="1100"/>
              <a:buFont typeface="Arial"/>
              <a:buNone/>
            </a:pPr>
            <a:r>
              <a:t/>
            </a:r>
            <a:endParaRPr sz="800">
              <a:solidFill>
                <a:srgbClr val="2B3441"/>
              </a:solidFill>
              <a:latin typeface="Manrope"/>
              <a:ea typeface="Manrope"/>
              <a:cs typeface="Manrope"/>
              <a:sym typeface="Manrope"/>
            </a:endParaRPr>
          </a:p>
          <a:p>
            <a:pPr indent="0" lvl="0" marL="0" rtl="0" algn="l">
              <a:lnSpc>
                <a:spcPct val="115000"/>
              </a:lnSpc>
              <a:spcBef>
                <a:spcPts val="0"/>
              </a:spcBef>
              <a:spcAft>
                <a:spcPts val="0"/>
              </a:spcAft>
              <a:buNone/>
            </a:pPr>
            <a:r>
              <a:t/>
            </a:r>
            <a:endParaRPr sz="1125">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184" name="Google Shape;184;p20"/>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185" name="Google Shape;185;p20"/>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Canadians</a:t>
            </a:r>
            <a:endParaRPr sz="2400">
              <a:solidFill>
                <a:srgbClr val="2B3441"/>
              </a:solidFill>
              <a:latin typeface="Libre Franklin SemiBold"/>
              <a:ea typeface="Libre Franklin SemiBold"/>
              <a:cs typeface="Libre Franklin SemiBold"/>
              <a:sym typeface="Libre Franklin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pic>
        <p:nvPicPr>
          <p:cNvPr id="190" name="Google Shape;190;p21" title="AdobeStock_374676739.jpeg"/>
          <p:cNvPicPr preferRelativeResize="0"/>
          <p:nvPr/>
        </p:nvPicPr>
        <p:blipFill rotWithShape="1">
          <a:blip r:embed="rId3">
            <a:alphaModFix/>
          </a:blip>
          <a:srcRect b="0" l="31955" r="48680" t="0"/>
          <a:stretch/>
        </p:blipFill>
        <p:spPr>
          <a:xfrm>
            <a:off x="6650050" y="0"/>
            <a:ext cx="2508900" cy="5156100"/>
          </a:xfrm>
          <a:prstGeom prst="roundRect">
            <a:avLst>
              <a:gd fmla="val 0" name="adj"/>
            </a:avLst>
          </a:prstGeom>
          <a:noFill/>
          <a:ln>
            <a:noFill/>
          </a:ln>
        </p:spPr>
      </p:pic>
      <p:pic>
        <p:nvPicPr>
          <p:cNvPr id="191" name="Google Shape;191;p21"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graphicFrame>
        <p:nvGraphicFramePr>
          <p:cNvPr id="192" name="Google Shape;192;p21"/>
          <p:cNvGraphicFramePr/>
          <p:nvPr/>
        </p:nvGraphicFramePr>
        <p:xfrm>
          <a:off x="282575" y="1915325"/>
          <a:ext cx="3000000" cy="3000000"/>
        </p:xfrm>
        <a:graphic>
          <a:graphicData uri="http://schemas.openxmlformats.org/drawingml/2006/table">
            <a:tbl>
              <a:tblPr>
                <a:noFill/>
                <a:tableStyleId>{197D34C8-1D2C-4B48-AB41-5FE9612BECCB}</a:tableStyleId>
              </a:tblPr>
              <a:tblGrid>
                <a:gridCol w="1403000"/>
                <a:gridCol w="4653125"/>
              </a:tblGrid>
              <a:tr h="52477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ROLE IN TOURISM’S SUCCESS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They set funding priorities, regulatory frameworks, and recovery strategies that can advance or hinder tourism development.</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STRATEGIC</a:t>
                      </a:r>
                      <a:br>
                        <a:rPr lang="en" sz="800">
                          <a:solidFill>
                            <a:srgbClr val="2B3441"/>
                          </a:solidFill>
                          <a:latin typeface="Libre Franklin SemiBold"/>
                          <a:ea typeface="Libre Franklin SemiBold"/>
                          <a:cs typeface="Libre Franklin SemiBold"/>
                          <a:sym typeface="Libre Franklin SemiBold"/>
                        </a:rPr>
                      </a:br>
                      <a:r>
                        <a:rPr lang="en" sz="800">
                          <a:solidFill>
                            <a:srgbClr val="2B3441"/>
                          </a:solidFill>
                          <a:latin typeface="Libre Franklin SemiBold"/>
                          <a:ea typeface="Libre Franklin SemiBold"/>
                          <a:cs typeface="Libre Franklin SemiBold"/>
                          <a:sym typeface="Libre Franklin SemiBold"/>
                        </a:rPr>
                        <a:t>RELEVANCE</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Tourism intersects with many departments, government buy-in helps integrate tourism into broader planning.</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KEY OUTCOMES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Clear messaging is needed to secure long-term support, especially during economic uncertainty or political shifts.</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INFLUENCE ON PERCEPTION</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Policymakers can amplify the tourism narrative in speeches, budgets, and strategic plans, reinforcing its legitimacy and importance.</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93" name="Google Shape;193;p21"/>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194" name="Google Shape;194;p21"/>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Federal Government</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195" name="Google Shape;195;p21"/>
          <p:cNvSpPr txBox="1"/>
          <p:nvPr/>
        </p:nvSpPr>
        <p:spPr>
          <a:xfrm>
            <a:off x="282575" y="1386571"/>
            <a:ext cx="2587500" cy="353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97CA35"/>
                </a:solidFill>
                <a:latin typeface="Libre Franklin SemiBold"/>
                <a:ea typeface="Libre Franklin SemiBold"/>
                <a:cs typeface="Libre Franklin SemiBold"/>
                <a:sym typeface="Libre Franklin SemiBold"/>
              </a:rPr>
              <a:t>Why they matter</a:t>
            </a:r>
            <a:endParaRPr>
              <a:solidFill>
                <a:srgbClr val="97CA35"/>
              </a:solidFill>
              <a:latin typeface="Libre Franklin SemiBold"/>
              <a:ea typeface="Libre Franklin SemiBold"/>
              <a:cs typeface="Libre Franklin SemiBold"/>
              <a:sym typeface="Libre Franklin SemiBold"/>
            </a:endParaRPr>
          </a:p>
        </p:txBody>
      </p:sp>
      <p:pic>
        <p:nvPicPr>
          <p:cNvPr id="196" name="Google Shape;196;p21" title="kat-FbiqTljojKY-unsplash.jpg"/>
          <p:cNvPicPr preferRelativeResize="0"/>
          <p:nvPr/>
        </p:nvPicPr>
        <p:blipFill rotWithShape="1">
          <a:blip r:embed="rId5">
            <a:alphaModFix/>
          </a:blip>
          <a:srcRect b="0" l="33785" r="33785" t="0"/>
          <a:stretch/>
        </p:blipFill>
        <p:spPr>
          <a:xfrm>
            <a:off x="10874475" y="11075"/>
            <a:ext cx="1510500" cy="3104400"/>
          </a:xfrm>
          <a:prstGeom prst="roundRect">
            <a:avLst>
              <a:gd fmla="val 5132"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p22"/>
          <p:cNvSpPr/>
          <p:nvPr/>
        </p:nvSpPr>
        <p:spPr>
          <a:xfrm>
            <a:off x="6813025"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04</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KPIs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Policy references to tourism</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Ministerial statements featuring tourism data</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202" name="Google Shape;202;p22"/>
          <p:cNvSpPr/>
          <p:nvPr/>
        </p:nvSpPr>
        <p:spPr>
          <a:xfrm>
            <a:off x="278850"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Key Motivations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rtl="0" algn="l">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Economic growth, competitiveness, and national impact</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Alignment with broader policy priorities</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Riding-level wins and political capital</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203" name="Google Shape;203;p22"/>
          <p:cNvSpPr/>
          <p:nvPr/>
        </p:nvSpPr>
        <p:spPr>
          <a:xfrm>
            <a:off x="2456908"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Call to Action</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Integrate tourism into economic policy</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Increase sector funding and strategic visibility</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204" name="Google Shape;204;p22"/>
          <p:cNvSpPr/>
          <p:nvPr/>
        </p:nvSpPr>
        <p:spPr>
          <a:xfrm>
            <a:off x="4634967"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03</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Main Channels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500">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Advocacy meetings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Policy briefings &amp; submissions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Parliamentary committees &amp; consultations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Op-eds in policy outlets</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205" name="Google Shape;205;p22"/>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206" name="Google Shape;206;p22"/>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Federal Government</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pic>
        <p:nvPicPr>
          <p:cNvPr id="211" name="Google Shape;211;p23" title="photo-fuzz-GiE6Xx-rDFo-unsplash.jpg"/>
          <p:cNvPicPr preferRelativeResize="0"/>
          <p:nvPr/>
        </p:nvPicPr>
        <p:blipFill rotWithShape="1">
          <a:blip r:embed="rId3">
            <a:alphaModFix/>
          </a:blip>
          <a:srcRect b="0" l="31602" r="34114" t="0"/>
          <a:stretch/>
        </p:blipFill>
        <p:spPr>
          <a:xfrm>
            <a:off x="6650050" y="0"/>
            <a:ext cx="2508900" cy="5156100"/>
          </a:xfrm>
          <a:prstGeom prst="roundRect">
            <a:avLst>
              <a:gd fmla="val 0" name="adj"/>
            </a:avLst>
          </a:prstGeom>
          <a:noFill/>
          <a:ln>
            <a:noFill/>
          </a:ln>
        </p:spPr>
      </p:pic>
      <p:pic>
        <p:nvPicPr>
          <p:cNvPr id="212" name="Google Shape;212;p23"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graphicFrame>
        <p:nvGraphicFramePr>
          <p:cNvPr id="213" name="Google Shape;213;p23"/>
          <p:cNvGraphicFramePr/>
          <p:nvPr/>
        </p:nvGraphicFramePr>
        <p:xfrm>
          <a:off x="282575" y="1915325"/>
          <a:ext cx="3000000" cy="3000000"/>
        </p:xfrm>
        <a:graphic>
          <a:graphicData uri="http://schemas.openxmlformats.org/drawingml/2006/table">
            <a:tbl>
              <a:tblPr>
                <a:noFill/>
                <a:tableStyleId>{197D34C8-1D2C-4B48-AB41-5FE9612BECCB}</a:tableStyleId>
              </a:tblPr>
              <a:tblGrid>
                <a:gridCol w="1403000"/>
                <a:gridCol w="4653125"/>
              </a:tblGrid>
              <a:tr h="52477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ROLE IN TOURISM’S SUCCESS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Local and provincial governments fund, permit, and operate tourism infrastructure (e.g., cruise terminals, signage, parks).</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STRATEGIC</a:t>
                      </a:r>
                      <a:br>
                        <a:rPr lang="en" sz="800">
                          <a:solidFill>
                            <a:srgbClr val="2B3441"/>
                          </a:solidFill>
                          <a:latin typeface="Libre Franklin SemiBold"/>
                          <a:ea typeface="Libre Franklin SemiBold"/>
                          <a:cs typeface="Libre Franklin SemiBold"/>
                          <a:sym typeface="Libre Franklin SemiBold"/>
                        </a:rPr>
                      </a:br>
                      <a:r>
                        <a:rPr lang="en" sz="800">
                          <a:solidFill>
                            <a:srgbClr val="2B3441"/>
                          </a:solidFill>
                          <a:latin typeface="Libre Franklin SemiBold"/>
                          <a:ea typeface="Libre Franklin SemiBold"/>
                          <a:cs typeface="Libre Franklin SemiBold"/>
                          <a:sym typeface="Libre Franklin SemiBold"/>
                        </a:rPr>
                        <a:t>RELEVANCE</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They shape zoning, land-use, and visitor management, and are often the most visible face of tourism policy.</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KEY OUTCOMES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Local leaders can become tourism champions </a:t>
                      </a:r>
                      <a:br>
                        <a:rPr lang="en" sz="1000">
                          <a:solidFill>
                            <a:srgbClr val="2B3441"/>
                          </a:solidFill>
                          <a:latin typeface="Libre Franklin"/>
                          <a:ea typeface="Libre Franklin"/>
                          <a:cs typeface="Libre Franklin"/>
                          <a:sym typeface="Libre Franklin"/>
                        </a:rPr>
                      </a:br>
                      <a:r>
                        <a:rPr lang="en" sz="1000">
                          <a:solidFill>
                            <a:srgbClr val="2B3441"/>
                          </a:solidFill>
                          <a:latin typeface="Libre Franklin"/>
                          <a:ea typeface="Libre Franklin"/>
                          <a:cs typeface="Libre Franklin"/>
                          <a:sym typeface="Libre Franklin"/>
                        </a:rPr>
                        <a:t>with the right tools.</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INFLUENCE ON PERCEPTION</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They translate national narratives into localized storytelling, events, and campaigns that reach residents directly.</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214" name="Google Shape;214;p23"/>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215" name="Google Shape;215;p23"/>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Local, Provincial &amp; Territorial Government</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216" name="Google Shape;216;p23"/>
          <p:cNvSpPr txBox="1"/>
          <p:nvPr/>
        </p:nvSpPr>
        <p:spPr>
          <a:xfrm>
            <a:off x="282575" y="1386571"/>
            <a:ext cx="2587500" cy="353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97CA35"/>
                </a:solidFill>
                <a:latin typeface="Libre Franklin SemiBold"/>
                <a:ea typeface="Libre Franklin SemiBold"/>
                <a:cs typeface="Libre Franklin SemiBold"/>
                <a:sym typeface="Libre Franklin SemiBold"/>
              </a:rPr>
              <a:t>Why they matter</a:t>
            </a:r>
            <a:endParaRPr>
              <a:solidFill>
                <a:srgbClr val="97CA35"/>
              </a:solidFill>
              <a:latin typeface="Libre Franklin SemiBold"/>
              <a:ea typeface="Libre Franklin SemiBold"/>
              <a:cs typeface="Libre Franklin SemiBold"/>
              <a:sym typeface="Libre Franklin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24"/>
          <p:cNvSpPr/>
          <p:nvPr/>
        </p:nvSpPr>
        <p:spPr>
          <a:xfrm>
            <a:off x="6813025"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04</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KPIs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Tourism in economic development plans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Local campaign funding or infrastructure commitments</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222" name="Google Shape;222;p24"/>
          <p:cNvSpPr/>
          <p:nvPr/>
        </p:nvSpPr>
        <p:spPr>
          <a:xfrm>
            <a:off x="278850"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Key Motivations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rtl="0" algn="l">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Economic development, job creation, and regional pride</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Visible results from investments</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Community engagement and livability</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223" name="Google Shape;223;p24"/>
          <p:cNvSpPr/>
          <p:nvPr/>
        </p:nvSpPr>
        <p:spPr>
          <a:xfrm>
            <a:off x="2456908"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Call to Action</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687">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Integrate tourism into regional planning</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Promote and fund local and Indigenous tourism initiatives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100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Partner with Indigenous and non-Indigenous communities for shared messaging</a:t>
            </a:r>
            <a:endParaRPr sz="1000">
              <a:solidFill>
                <a:srgbClr val="2B3441"/>
              </a:solidFill>
              <a:latin typeface="Libre Franklin"/>
              <a:ea typeface="Libre Franklin"/>
              <a:cs typeface="Libre Franklin"/>
              <a:sym typeface="Libre Franklin"/>
            </a:endParaRPr>
          </a:p>
        </p:txBody>
      </p:sp>
      <p:sp>
        <p:nvSpPr>
          <p:cNvPr id="224" name="Google Shape;224;p24"/>
          <p:cNvSpPr/>
          <p:nvPr/>
        </p:nvSpPr>
        <p:spPr>
          <a:xfrm>
            <a:off x="4634967"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03</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Main Channels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800">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Council briefings and municipal strategy docs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Local newspapers and newsletters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Federation of Canadian Municipalities (FCM) meetings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Provincial caucus events</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225" name="Google Shape;225;p24"/>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226" name="Google Shape;226;p24"/>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Local, Provincial &amp; Territorial Government</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pic>
        <p:nvPicPr>
          <p:cNvPr id="231" name="Google Shape;231;p25" title="jue-huang-qUfecpBw5b8-unsplash (1).jpg"/>
          <p:cNvPicPr preferRelativeResize="0"/>
          <p:nvPr/>
        </p:nvPicPr>
        <p:blipFill rotWithShape="1">
          <a:blip r:embed="rId3">
            <a:alphaModFix/>
          </a:blip>
          <a:srcRect b="5300" l="21897" r="21897" t="20044"/>
          <a:stretch/>
        </p:blipFill>
        <p:spPr>
          <a:xfrm>
            <a:off x="6560375" y="-75"/>
            <a:ext cx="2587500" cy="5156100"/>
          </a:xfrm>
          <a:prstGeom prst="roundRect">
            <a:avLst>
              <a:gd fmla="val 0" name="adj"/>
            </a:avLst>
          </a:prstGeom>
          <a:noFill/>
          <a:ln>
            <a:noFill/>
          </a:ln>
        </p:spPr>
      </p:pic>
      <p:pic>
        <p:nvPicPr>
          <p:cNvPr id="232" name="Google Shape;232;p25"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233" name="Google Shape;233;p25"/>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234" name="Google Shape;234;p25"/>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Tourism Associations &amp; Partners</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235" name="Google Shape;235;p25"/>
          <p:cNvSpPr txBox="1"/>
          <p:nvPr/>
        </p:nvSpPr>
        <p:spPr>
          <a:xfrm>
            <a:off x="282575" y="1386571"/>
            <a:ext cx="2587500" cy="353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97CA35"/>
                </a:solidFill>
                <a:latin typeface="Libre Franklin SemiBold"/>
                <a:ea typeface="Libre Franklin SemiBold"/>
                <a:cs typeface="Libre Franklin SemiBold"/>
                <a:sym typeface="Libre Franklin SemiBold"/>
              </a:rPr>
              <a:t>Why they matter</a:t>
            </a:r>
            <a:endParaRPr>
              <a:solidFill>
                <a:srgbClr val="97CA35"/>
              </a:solidFill>
              <a:latin typeface="Libre Franklin SemiBold"/>
              <a:ea typeface="Libre Franklin SemiBold"/>
              <a:cs typeface="Libre Franklin SemiBold"/>
              <a:sym typeface="Libre Franklin SemiBold"/>
            </a:endParaRPr>
          </a:p>
        </p:txBody>
      </p:sp>
      <p:graphicFrame>
        <p:nvGraphicFramePr>
          <p:cNvPr id="236" name="Google Shape;236;p25"/>
          <p:cNvGraphicFramePr/>
          <p:nvPr/>
        </p:nvGraphicFramePr>
        <p:xfrm>
          <a:off x="282575" y="1915325"/>
          <a:ext cx="3000000" cy="3000000"/>
        </p:xfrm>
        <a:graphic>
          <a:graphicData uri="http://schemas.openxmlformats.org/drawingml/2006/table">
            <a:tbl>
              <a:tblPr>
                <a:noFill/>
                <a:tableStyleId>{197D34C8-1D2C-4B48-AB41-5FE9612BECCB}</a:tableStyleId>
              </a:tblPr>
              <a:tblGrid>
                <a:gridCol w="1403000"/>
                <a:gridCol w="4653125"/>
              </a:tblGrid>
              <a:tr h="52477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ROLE IN TOURISM’S SUCCESS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They convene stakeholders across the tourism ecosystem and can embed the narrative into industry dialogue and advocacy.</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STRATEGIC</a:t>
                      </a:r>
                      <a:br>
                        <a:rPr lang="en" sz="800">
                          <a:solidFill>
                            <a:srgbClr val="2B3441"/>
                          </a:solidFill>
                          <a:latin typeface="Libre Franklin SemiBold"/>
                          <a:ea typeface="Libre Franklin SemiBold"/>
                          <a:cs typeface="Libre Franklin SemiBold"/>
                          <a:sym typeface="Libre Franklin SemiBold"/>
                        </a:rPr>
                      </a:br>
                      <a:r>
                        <a:rPr lang="en" sz="800">
                          <a:solidFill>
                            <a:srgbClr val="2B3441"/>
                          </a:solidFill>
                          <a:latin typeface="Libre Franklin SemiBold"/>
                          <a:ea typeface="Libre Franklin SemiBold"/>
                          <a:cs typeface="Libre Franklin SemiBold"/>
                          <a:sym typeface="Libre Franklin SemiBold"/>
                        </a:rPr>
                        <a:t>RELEVANCE</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They are the frontline advocates to government and media and need tailored narratives that align with evidence-based policy messaging.</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KEY OUTCOMES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With newsletters, events, and social media channels, they help distribute messaging and ensure alignment across geographies and sub-sectors.</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INFLUENCE ON PERCEPTION</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Their deep industry insights ensure the messaging remains rooted in real-world challenges and aspirations.</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sp>
        <p:nvSpPr>
          <p:cNvPr id="241" name="Google Shape;241;p26"/>
          <p:cNvSpPr/>
          <p:nvPr/>
        </p:nvSpPr>
        <p:spPr>
          <a:xfrm>
            <a:off x="278850"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Key Motivations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rtl="0" algn="l">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Sector unity and influence</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Tools to support their members</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Demonstrable impact from advocacy</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Relevance and leadership</a:t>
            </a:r>
            <a:endParaRPr sz="1000">
              <a:solidFill>
                <a:srgbClr val="2B3441"/>
              </a:solidFill>
              <a:latin typeface="Libre Franklin"/>
              <a:ea typeface="Libre Franklin"/>
              <a:cs typeface="Libre Franklin"/>
              <a:sym typeface="Libre Franklin"/>
            </a:endParaRPr>
          </a:p>
          <a:p>
            <a:pPr indent="-57150" lvl="0" marL="171450" rtl="0" algn="l">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242" name="Google Shape;242;p26"/>
          <p:cNvSpPr/>
          <p:nvPr/>
        </p:nvSpPr>
        <p:spPr>
          <a:xfrm>
            <a:off x="6813025"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04</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KPIs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Broad uptake of the narrative by member organizations</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Narrative included in association advocacy materials</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243" name="Google Shape;243;p26"/>
          <p:cNvSpPr/>
          <p:nvPr/>
        </p:nvSpPr>
        <p:spPr>
          <a:xfrm>
            <a:off x="2456908"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Call to Action</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120650" lvl="0" marL="171450" rtl="0" algn="l">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Champion the narrative to government, members and media</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Coordinate consistent messaging across the ecosystem</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Provide feedback and insight on adoption</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244" name="Google Shape;244;p26"/>
          <p:cNvSpPr/>
          <p:nvPr/>
        </p:nvSpPr>
        <p:spPr>
          <a:xfrm>
            <a:off x="4634967"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03</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Main Channels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500">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a:t>
            </a:r>
            <a:r>
              <a:rPr lang="en" sz="1000">
                <a:solidFill>
                  <a:srgbClr val="2B3441"/>
                </a:solidFill>
                <a:latin typeface="Libre Franklin"/>
                <a:ea typeface="Libre Franklin"/>
                <a:cs typeface="Libre Franklin"/>
                <a:sym typeface="Libre Franklin"/>
              </a:rPr>
              <a:t>ndustry newsletters and member portals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Sector roundtables and conferences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National tourism summits</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245" name="Google Shape;245;p26"/>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246" name="Google Shape;246;p26"/>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Tourism Associations &amp; Partners</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27"/>
          <p:cNvSpPr/>
          <p:nvPr/>
        </p:nvSpPr>
        <p:spPr>
          <a:xfrm>
            <a:off x="6586775" y="-100"/>
            <a:ext cx="2587500" cy="5156100"/>
          </a:xfrm>
          <a:prstGeom prst="rect">
            <a:avLst/>
          </a:prstGeom>
          <a:solidFill>
            <a:srgbClr val="09282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a:ea typeface="Libre Franklin"/>
              <a:cs typeface="Libre Franklin"/>
              <a:sym typeface="Libre Franklin"/>
            </a:endParaRPr>
          </a:p>
        </p:txBody>
      </p:sp>
      <p:pic>
        <p:nvPicPr>
          <p:cNvPr id="252" name="Google Shape;252;p27" title="andy-holmes-0LcnbRruP_Y-unsplash (1).jpg"/>
          <p:cNvPicPr preferRelativeResize="0"/>
          <p:nvPr/>
        </p:nvPicPr>
        <p:blipFill rotWithShape="1">
          <a:blip r:embed="rId3">
            <a:alphaModFix/>
          </a:blip>
          <a:srcRect b="-87682" l="-22205" r="5150" t="-110557"/>
          <a:stretch/>
        </p:blipFill>
        <p:spPr>
          <a:xfrm>
            <a:off x="6115200" y="0"/>
            <a:ext cx="3028800" cy="5143500"/>
          </a:xfrm>
          <a:prstGeom prst="roundRect">
            <a:avLst>
              <a:gd fmla="val 0" name="adj"/>
            </a:avLst>
          </a:prstGeom>
          <a:noFill/>
          <a:ln>
            <a:noFill/>
          </a:ln>
        </p:spPr>
      </p:pic>
      <p:sp>
        <p:nvSpPr>
          <p:cNvPr id="253" name="Google Shape;253;p27"/>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254" name="Google Shape;254;p27"/>
          <p:cNvSpPr txBox="1"/>
          <p:nvPr/>
        </p:nvSpPr>
        <p:spPr>
          <a:xfrm>
            <a:off x="291700" y="518550"/>
            <a:ext cx="62778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Destination Marketing Organizations (PT/DMOs)</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255" name="Google Shape;255;p27"/>
          <p:cNvSpPr txBox="1"/>
          <p:nvPr/>
        </p:nvSpPr>
        <p:spPr>
          <a:xfrm>
            <a:off x="282575" y="1615171"/>
            <a:ext cx="2587500" cy="353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97CA35"/>
                </a:solidFill>
                <a:latin typeface="Libre Franklin SemiBold"/>
                <a:ea typeface="Libre Franklin SemiBold"/>
                <a:cs typeface="Libre Franklin SemiBold"/>
                <a:sym typeface="Libre Franklin SemiBold"/>
              </a:rPr>
              <a:t>Why they matter</a:t>
            </a:r>
            <a:endParaRPr>
              <a:solidFill>
                <a:srgbClr val="97CA35"/>
              </a:solidFill>
              <a:latin typeface="Libre Franklin SemiBold"/>
              <a:ea typeface="Libre Franklin SemiBold"/>
              <a:cs typeface="Libre Franklin SemiBold"/>
              <a:sym typeface="Libre Franklin SemiBold"/>
            </a:endParaRPr>
          </a:p>
        </p:txBody>
      </p:sp>
      <p:pic>
        <p:nvPicPr>
          <p:cNvPr id="256" name="Google Shape;256;p27"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graphicFrame>
        <p:nvGraphicFramePr>
          <p:cNvPr id="257" name="Google Shape;257;p27"/>
          <p:cNvGraphicFramePr/>
          <p:nvPr/>
        </p:nvGraphicFramePr>
        <p:xfrm>
          <a:off x="282575" y="1968575"/>
          <a:ext cx="3000000" cy="3000000"/>
        </p:xfrm>
        <a:graphic>
          <a:graphicData uri="http://schemas.openxmlformats.org/drawingml/2006/table">
            <a:tbl>
              <a:tblPr>
                <a:noFill/>
                <a:tableStyleId>{197D34C8-1D2C-4B48-AB41-5FE9612BECCB}</a:tableStyleId>
              </a:tblPr>
              <a:tblGrid>
                <a:gridCol w="1403000"/>
                <a:gridCol w="4653125"/>
              </a:tblGrid>
              <a:tr h="52477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ROLE IN TOURISM’S SUCCESS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DMOs control brand platforms, tourism campaigns, and visitor-facing content. The narrative matrix can enhance the consistency and relevance of their outreach.</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STRATEGIC</a:t>
                      </a:r>
                      <a:br>
                        <a:rPr lang="en" sz="800">
                          <a:solidFill>
                            <a:srgbClr val="2B3441"/>
                          </a:solidFill>
                          <a:latin typeface="Libre Franklin SemiBold"/>
                          <a:ea typeface="Libre Franklin SemiBold"/>
                          <a:cs typeface="Libre Franklin SemiBold"/>
                          <a:sym typeface="Libre Franklin SemiBold"/>
                        </a:rPr>
                      </a:br>
                      <a:r>
                        <a:rPr lang="en" sz="800">
                          <a:solidFill>
                            <a:srgbClr val="2B3441"/>
                          </a:solidFill>
                          <a:latin typeface="Libre Franklin SemiBold"/>
                          <a:ea typeface="Libre Franklin SemiBold"/>
                          <a:cs typeface="Libre Franklin SemiBold"/>
                          <a:sym typeface="Libre Franklin SemiBold"/>
                        </a:rPr>
                        <a:t>RELEVANCE</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They often work between industry, government, and the public, making them pivotal in translating the narrative to multiple audiences.</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KEY OUTCOMES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Many DMOs are shifting toward stewardship roles, and need storytelling that showcases tourism’s long-term benefits (e.g., sustainability, jobs, infrastructure).</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INFLUENCE ON PERCEPTION</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They’re well positioned to pilot narrative tools and help refine the messaging matrix before broader rollout.</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p28"/>
          <p:cNvSpPr/>
          <p:nvPr/>
        </p:nvSpPr>
        <p:spPr>
          <a:xfrm>
            <a:off x="6813025"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04</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KPIs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Enhanced resident support metrics</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100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Participation in national storytelling initiatives</a:t>
            </a:r>
            <a:endParaRPr sz="1000">
              <a:solidFill>
                <a:srgbClr val="2B3441"/>
              </a:solidFill>
              <a:latin typeface="Libre Franklin"/>
              <a:ea typeface="Libre Franklin"/>
              <a:cs typeface="Libre Franklin"/>
              <a:sym typeface="Libre Franklin"/>
            </a:endParaRPr>
          </a:p>
        </p:txBody>
      </p:sp>
      <p:sp>
        <p:nvSpPr>
          <p:cNvPr id="263" name="Google Shape;263;p28"/>
          <p:cNvSpPr txBox="1"/>
          <p:nvPr/>
        </p:nvSpPr>
        <p:spPr>
          <a:xfrm>
            <a:off x="291700" y="518550"/>
            <a:ext cx="7387800" cy="85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Destination Marketing Organizations (PT/DMOs)</a:t>
            </a:r>
            <a:endParaRPr sz="2400">
              <a:solidFill>
                <a:srgbClr val="2B3441"/>
              </a:solidFill>
              <a:latin typeface="Libre Franklin SemiBold"/>
              <a:ea typeface="Libre Franklin SemiBold"/>
              <a:cs typeface="Libre Franklin SemiBold"/>
              <a:sym typeface="Libre Franklin SemiBold"/>
            </a:endParaRPr>
          </a:p>
        </p:txBody>
      </p:sp>
      <p:sp>
        <p:nvSpPr>
          <p:cNvPr id="264" name="Google Shape;264;p28"/>
          <p:cNvSpPr/>
          <p:nvPr/>
        </p:nvSpPr>
        <p:spPr>
          <a:xfrm>
            <a:off x="278850"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Key Motivations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rtl="0" algn="l">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Brand strength and </a:t>
            </a:r>
            <a:br>
              <a:rPr lang="en" sz="1000">
                <a:solidFill>
                  <a:srgbClr val="2B3441"/>
                </a:solidFill>
                <a:latin typeface="Libre Franklin"/>
                <a:ea typeface="Libre Franklin"/>
                <a:cs typeface="Libre Franklin"/>
                <a:sym typeface="Libre Franklin"/>
              </a:rPr>
            </a:br>
            <a:r>
              <a:rPr lang="en" sz="1000">
                <a:solidFill>
                  <a:srgbClr val="2B3441"/>
                </a:solidFill>
                <a:latin typeface="Libre Franklin"/>
                <a:ea typeface="Libre Franklin"/>
                <a:cs typeface="Libre Franklin"/>
                <a:sym typeface="Libre Franklin"/>
              </a:rPr>
              <a:t>visitor growth</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Community support </a:t>
            </a:r>
            <a:br>
              <a:rPr lang="en" sz="1000">
                <a:solidFill>
                  <a:srgbClr val="2B3441"/>
                </a:solidFill>
                <a:latin typeface="Libre Franklin"/>
                <a:ea typeface="Libre Franklin"/>
                <a:cs typeface="Libre Franklin"/>
                <a:sym typeface="Libre Franklin"/>
              </a:rPr>
            </a:br>
            <a:r>
              <a:rPr lang="en" sz="1000">
                <a:solidFill>
                  <a:srgbClr val="2B3441"/>
                </a:solidFill>
                <a:latin typeface="Libre Franklin"/>
                <a:ea typeface="Libre Franklin"/>
                <a:cs typeface="Libre Franklin"/>
                <a:sym typeface="Libre Franklin"/>
              </a:rPr>
              <a:t>and trust</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Operational alignment with partners</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Tourism seen as a valued contributor locally</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265" name="Google Shape;265;p28"/>
          <p:cNvSpPr/>
          <p:nvPr/>
        </p:nvSpPr>
        <p:spPr>
          <a:xfrm>
            <a:off x="2456908"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Call to Action</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120650" lvl="0" marL="171450" rtl="0" algn="l">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Integrate the narrative into destination branding</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Share local proof points to enrich the national story</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266" name="Google Shape;266;p28"/>
          <p:cNvSpPr/>
          <p:nvPr/>
        </p:nvSpPr>
        <p:spPr>
          <a:xfrm>
            <a:off x="4634967"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03</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Main Channels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500">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Industry and stakeholder updates</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Sector roundtables and conferences</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267" name="Google Shape;267;p28"/>
          <p:cNvSpPr/>
          <p:nvPr/>
        </p:nvSpPr>
        <p:spPr>
          <a:xfrm>
            <a:off x="278850" y="5615750"/>
            <a:ext cx="1828800" cy="3031200"/>
          </a:xfrm>
          <a:prstGeom prst="roundRect">
            <a:avLst>
              <a:gd fmla="val 2491" name="adj"/>
            </a:avLst>
          </a:prstGeom>
          <a:solidFill>
            <a:srgbClr val="F8FAFC"/>
          </a:solidFill>
          <a:ln>
            <a:noFill/>
          </a:ln>
        </p:spPr>
        <p:txBody>
          <a:bodyPr anchorCtr="0" anchor="t" bIns="182875" lIns="182875" spcFirstLastPara="1" rIns="182875" wrap="square" tIns="182875">
            <a:noAutofit/>
          </a:bodyPr>
          <a:lstStyle/>
          <a:p>
            <a:pPr indent="0" lvl="0" marL="0" rtl="0" algn="l">
              <a:lnSpc>
                <a:spcPct val="85000"/>
              </a:lnSpc>
              <a:spcBef>
                <a:spcPts val="0"/>
              </a:spcBef>
              <a:spcAft>
                <a:spcPts val="0"/>
              </a:spcAft>
              <a:buNone/>
            </a:pPr>
            <a:r>
              <a:t/>
            </a:r>
            <a:endParaRPr sz="800">
              <a:solidFill>
                <a:schemeClr val="dk1"/>
              </a:solidFill>
              <a:latin typeface="Manrope"/>
              <a:ea typeface="Manrope"/>
              <a:cs typeface="Manrope"/>
              <a:sym typeface="Manrope"/>
            </a:endParaRPr>
          </a:p>
        </p:txBody>
      </p:sp>
      <p:sp>
        <p:nvSpPr>
          <p:cNvPr id="268" name="Google Shape;268;p28"/>
          <p:cNvSpPr/>
          <p:nvPr/>
        </p:nvSpPr>
        <p:spPr>
          <a:xfrm>
            <a:off x="2460625" y="5615750"/>
            <a:ext cx="1828800" cy="3031200"/>
          </a:xfrm>
          <a:prstGeom prst="roundRect">
            <a:avLst>
              <a:gd fmla="val 2491" name="adj"/>
            </a:avLst>
          </a:prstGeom>
          <a:solidFill>
            <a:srgbClr val="F8FAFC"/>
          </a:solidFill>
          <a:ln>
            <a:noFill/>
          </a:ln>
        </p:spPr>
        <p:txBody>
          <a:bodyPr anchorCtr="0" anchor="t" bIns="182875" lIns="182875" spcFirstLastPara="1" rIns="182875" wrap="square" tIns="182875">
            <a:noAutofit/>
          </a:bodyPr>
          <a:lstStyle/>
          <a:p>
            <a:pPr indent="0" lvl="0" marL="0" rtl="0" algn="l">
              <a:lnSpc>
                <a:spcPct val="85000"/>
              </a:lnSpc>
              <a:spcBef>
                <a:spcPts val="0"/>
              </a:spcBef>
              <a:spcAft>
                <a:spcPts val="0"/>
              </a:spcAft>
              <a:buNone/>
            </a:pPr>
            <a:r>
              <a:t/>
            </a:r>
            <a:endParaRPr b="1" sz="1200">
              <a:solidFill>
                <a:schemeClr val="dk1"/>
              </a:solidFill>
              <a:latin typeface="Manrope"/>
              <a:ea typeface="Manrope"/>
              <a:cs typeface="Manrope"/>
              <a:sym typeface="Manrope"/>
            </a:endParaRPr>
          </a:p>
          <a:p>
            <a:pPr indent="-114300" lvl="0" marL="171450" rtl="0" algn="l">
              <a:spcBef>
                <a:spcPts val="0"/>
              </a:spcBef>
              <a:spcAft>
                <a:spcPts val="0"/>
              </a:spcAft>
              <a:buClr>
                <a:schemeClr val="accent2"/>
              </a:buClr>
              <a:buSzPts val="900"/>
              <a:buFont typeface="Manrope"/>
              <a:buChar char="→"/>
            </a:pPr>
            <a:r>
              <a:t/>
            </a:r>
            <a:endParaRPr sz="900">
              <a:solidFill>
                <a:schemeClr val="accent2"/>
              </a:solidFill>
              <a:latin typeface="Manrope"/>
              <a:ea typeface="Manrope"/>
              <a:cs typeface="Manrope"/>
              <a:sym typeface="Manrope"/>
            </a:endParaRPr>
          </a:p>
          <a:p>
            <a:pPr indent="0" lvl="0" marL="0" rtl="0" algn="l">
              <a:lnSpc>
                <a:spcPct val="85000"/>
              </a:lnSpc>
              <a:spcBef>
                <a:spcPts val="1000"/>
              </a:spcBef>
              <a:spcAft>
                <a:spcPts val="0"/>
              </a:spcAft>
              <a:buNone/>
            </a:pPr>
            <a:r>
              <a:t/>
            </a:r>
            <a:endParaRPr sz="1200">
              <a:solidFill>
                <a:schemeClr val="dk1"/>
              </a:solidFill>
              <a:latin typeface="Manrope"/>
              <a:ea typeface="Manrope"/>
              <a:cs typeface="Manrope"/>
              <a:sym typeface="Manrope"/>
            </a:endParaRPr>
          </a:p>
        </p:txBody>
      </p:sp>
      <p:sp>
        <p:nvSpPr>
          <p:cNvPr id="269" name="Google Shape;269;p28"/>
          <p:cNvSpPr/>
          <p:nvPr/>
        </p:nvSpPr>
        <p:spPr>
          <a:xfrm>
            <a:off x="4642400" y="5615750"/>
            <a:ext cx="1828800" cy="3031200"/>
          </a:xfrm>
          <a:prstGeom prst="roundRect">
            <a:avLst>
              <a:gd fmla="val 2491" name="adj"/>
            </a:avLst>
          </a:prstGeom>
          <a:solidFill>
            <a:srgbClr val="F8FAFC"/>
          </a:solidFill>
          <a:ln>
            <a:noFill/>
          </a:ln>
        </p:spPr>
        <p:txBody>
          <a:bodyPr anchorCtr="0" anchor="t" bIns="182875" lIns="182875" spcFirstLastPara="1" rIns="182875" wrap="square" tIns="182875">
            <a:noAutofit/>
          </a:bodyPr>
          <a:lstStyle/>
          <a:p>
            <a:pPr indent="0" lvl="0" marL="0" rtl="0" algn="l">
              <a:lnSpc>
                <a:spcPct val="85000"/>
              </a:lnSpc>
              <a:spcBef>
                <a:spcPts val="0"/>
              </a:spcBef>
              <a:spcAft>
                <a:spcPts val="0"/>
              </a:spcAft>
              <a:buNone/>
            </a:pPr>
            <a:r>
              <a:t/>
            </a:r>
            <a:endParaRPr b="1" sz="1200">
              <a:solidFill>
                <a:schemeClr val="dk1"/>
              </a:solidFill>
              <a:latin typeface="Manrope"/>
              <a:ea typeface="Manrope"/>
              <a:cs typeface="Manrope"/>
              <a:sym typeface="Manrope"/>
            </a:endParaRPr>
          </a:p>
          <a:p>
            <a:pPr indent="-114300" lvl="0" marL="171450" rtl="0" algn="l">
              <a:spcBef>
                <a:spcPts val="0"/>
              </a:spcBef>
              <a:spcAft>
                <a:spcPts val="0"/>
              </a:spcAft>
              <a:buClr>
                <a:schemeClr val="accent2"/>
              </a:buClr>
              <a:buSzPts val="900"/>
              <a:buFont typeface="Manrope"/>
              <a:buChar char="→"/>
            </a:pPr>
            <a:r>
              <a:t/>
            </a:r>
            <a:endParaRPr sz="900">
              <a:solidFill>
                <a:schemeClr val="accent2"/>
              </a:solidFill>
              <a:latin typeface="Manrope"/>
              <a:ea typeface="Manrope"/>
              <a:cs typeface="Manrope"/>
              <a:sym typeface="Manrope"/>
            </a:endParaRPr>
          </a:p>
          <a:p>
            <a:pPr indent="0" lvl="0" marL="0" rtl="0" algn="l">
              <a:lnSpc>
                <a:spcPct val="85000"/>
              </a:lnSpc>
              <a:spcBef>
                <a:spcPts val="1000"/>
              </a:spcBef>
              <a:spcAft>
                <a:spcPts val="0"/>
              </a:spcAft>
              <a:buNone/>
            </a:pPr>
            <a:r>
              <a:t/>
            </a:r>
            <a:endParaRPr sz="1200">
              <a:solidFill>
                <a:schemeClr val="dk1"/>
              </a:solidFill>
              <a:latin typeface="Manrope"/>
              <a:ea typeface="Manrope"/>
              <a:cs typeface="Manrope"/>
              <a:sym typeface="Manrope"/>
            </a:endParaRPr>
          </a:p>
          <a:p>
            <a:pPr indent="0" lvl="0" marL="0" rtl="0" algn="l">
              <a:lnSpc>
                <a:spcPct val="85000"/>
              </a:lnSpc>
              <a:spcBef>
                <a:spcPts val="0"/>
              </a:spcBef>
              <a:spcAft>
                <a:spcPts val="0"/>
              </a:spcAft>
              <a:buNone/>
            </a:pPr>
            <a:r>
              <a:t/>
            </a:r>
            <a:endParaRPr sz="800">
              <a:solidFill>
                <a:schemeClr val="dk1"/>
              </a:solidFill>
              <a:latin typeface="Manrope"/>
              <a:ea typeface="Manrope"/>
              <a:cs typeface="Manrope"/>
              <a:sym typeface="Manrope"/>
            </a:endParaRPr>
          </a:p>
        </p:txBody>
      </p:sp>
      <p:sp>
        <p:nvSpPr>
          <p:cNvPr id="270" name="Google Shape;270;p28"/>
          <p:cNvSpPr/>
          <p:nvPr/>
        </p:nvSpPr>
        <p:spPr>
          <a:xfrm>
            <a:off x="6824175" y="5615750"/>
            <a:ext cx="1828800" cy="3031200"/>
          </a:xfrm>
          <a:prstGeom prst="roundRect">
            <a:avLst>
              <a:gd fmla="val 2491" name="adj"/>
            </a:avLst>
          </a:prstGeom>
          <a:solidFill>
            <a:srgbClr val="F8FAFC"/>
          </a:solidFill>
          <a:ln>
            <a:noFill/>
          </a:ln>
        </p:spPr>
        <p:txBody>
          <a:bodyPr anchorCtr="0" anchor="t" bIns="182875" lIns="182875" spcFirstLastPara="1" rIns="182875" wrap="square" tIns="182875">
            <a:noAutofit/>
          </a:bodyPr>
          <a:lstStyle/>
          <a:p>
            <a:pPr indent="0" lvl="0" marL="0" rtl="0" algn="l">
              <a:lnSpc>
                <a:spcPct val="85000"/>
              </a:lnSpc>
              <a:spcBef>
                <a:spcPts val="0"/>
              </a:spcBef>
              <a:spcAft>
                <a:spcPts val="0"/>
              </a:spcAft>
              <a:buNone/>
            </a:pPr>
            <a:r>
              <a:t/>
            </a:r>
            <a:endParaRPr b="1" sz="1200">
              <a:solidFill>
                <a:schemeClr val="dk1"/>
              </a:solidFill>
              <a:latin typeface="Manrope"/>
              <a:ea typeface="Manrope"/>
              <a:cs typeface="Manrope"/>
              <a:sym typeface="Manrope"/>
            </a:endParaRPr>
          </a:p>
          <a:p>
            <a:pPr indent="0" lvl="0" marL="0" rtl="0" algn="l">
              <a:lnSpc>
                <a:spcPct val="85000"/>
              </a:lnSpc>
              <a:spcBef>
                <a:spcPts val="0"/>
              </a:spcBef>
              <a:spcAft>
                <a:spcPts val="0"/>
              </a:spcAft>
              <a:buNone/>
            </a:pPr>
            <a:r>
              <a:t/>
            </a:r>
            <a:endParaRPr sz="800">
              <a:solidFill>
                <a:schemeClr val="dk1"/>
              </a:solidFill>
              <a:latin typeface="Manrope"/>
              <a:ea typeface="Manrope"/>
              <a:cs typeface="Manrope"/>
              <a:sym typeface="Manrope"/>
            </a:endParaRPr>
          </a:p>
        </p:txBody>
      </p:sp>
      <p:sp>
        <p:nvSpPr>
          <p:cNvPr id="271" name="Google Shape;271;p28"/>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7" name="Shape 57"/>
        <p:cNvGrpSpPr/>
        <p:nvPr/>
      </p:nvGrpSpPr>
      <p:grpSpPr>
        <a:xfrm>
          <a:off x="0" y="0"/>
          <a:ext cx="0" cy="0"/>
          <a:chOff x="0" y="0"/>
          <a:chExt cx="0" cy="0"/>
        </a:xfrm>
      </p:grpSpPr>
      <p:pic>
        <p:nvPicPr>
          <p:cNvPr id="58" name="Google Shape;58;p11"/>
          <p:cNvPicPr preferRelativeResize="0"/>
          <p:nvPr/>
        </p:nvPicPr>
        <p:blipFill rotWithShape="1">
          <a:blip r:embed="rId3">
            <a:alphaModFix/>
          </a:blip>
          <a:srcRect b="17620" l="0" r="0" t="0"/>
          <a:stretch/>
        </p:blipFill>
        <p:spPr>
          <a:xfrm>
            <a:off x="4633926" y="282575"/>
            <a:ext cx="4227600" cy="4351800"/>
          </a:xfrm>
          <a:prstGeom prst="roundRect">
            <a:avLst>
              <a:gd fmla="val 4572" name="adj"/>
            </a:avLst>
          </a:prstGeom>
          <a:noFill/>
          <a:ln>
            <a:noFill/>
          </a:ln>
        </p:spPr>
      </p:pic>
      <p:pic>
        <p:nvPicPr>
          <p:cNvPr id="59" name="Google Shape;59;p11" title="AdobeStock_392924145.jpeg"/>
          <p:cNvPicPr preferRelativeResize="0"/>
          <p:nvPr/>
        </p:nvPicPr>
        <p:blipFill rotWithShape="1">
          <a:blip r:embed="rId4">
            <a:alphaModFix/>
          </a:blip>
          <a:srcRect b="8541" l="4504" r="12071" t="1643"/>
          <a:stretch/>
        </p:blipFill>
        <p:spPr>
          <a:xfrm>
            <a:off x="1975875" y="0"/>
            <a:ext cx="7168123" cy="5143501"/>
          </a:xfrm>
          <a:prstGeom prst="rect">
            <a:avLst/>
          </a:prstGeom>
          <a:noFill/>
          <a:ln>
            <a:noFill/>
          </a:ln>
        </p:spPr>
      </p:pic>
      <p:pic>
        <p:nvPicPr>
          <p:cNvPr id="60" name="Google Shape;60;p11" title="green-accent.png"/>
          <p:cNvPicPr preferRelativeResize="0"/>
          <p:nvPr/>
        </p:nvPicPr>
        <p:blipFill rotWithShape="1">
          <a:blip r:embed="rId5">
            <a:alphaModFix/>
          </a:blip>
          <a:srcRect b="0" l="5922" r="4743" t="0"/>
          <a:stretch/>
        </p:blipFill>
        <p:spPr>
          <a:xfrm rot="5400000">
            <a:off x="1071138" y="1648962"/>
            <a:ext cx="5155024" cy="1857100"/>
          </a:xfrm>
          <a:prstGeom prst="rect">
            <a:avLst/>
          </a:prstGeom>
          <a:noFill/>
          <a:ln>
            <a:noFill/>
          </a:ln>
        </p:spPr>
      </p:pic>
      <p:sp>
        <p:nvSpPr>
          <p:cNvPr id="61" name="Google Shape;61;p11"/>
          <p:cNvSpPr/>
          <p:nvPr/>
        </p:nvSpPr>
        <p:spPr>
          <a:xfrm>
            <a:off x="0" y="2900"/>
            <a:ext cx="3042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 name="Google Shape;62;p11"/>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i="0" lang="en" sz="800" u="none" cap="none" strike="noStrike">
                <a:solidFill>
                  <a:srgbClr val="000000"/>
                </a:solidFill>
                <a:latin typeface="Libre Franklin"/>
                <a:ea typeface="Libre Franklin"/>
                <a:cs typeface="Libre Franklin"/>
                <a:sym typeface="Libre Franklin"/>
              </a:rPr>
              <a:t>CONTENTS</a:t>
            </a:r>
            <a:endParaRPr b="1" i="0" sz="800" u="none" cap="none" strike="noStrike">
              <a:solidFill>
                <a:srgbClr val="000000"/>
              </a:solidFill>
              <a:latin typeface="Libre Franklin"/>
              <a:ea typeface="Libre Franklin"/>
              <a:cs typeface="Libre Franklin"/>
              <a:sym typeface="Libre Franklin"/>
            </a:endParaRPr>
          </a:p>
        </p:txBody>
      </p:sp>
      <p:graphicFrame>
        <p:nvGraphicFramePr>
          <p:cNvPr id="63" name="Google Shape;63;p11"/>
          <p:cNvGraphicFramePr/>
          <p:nvPr/>
        </p:nvGraphicFramePr>
        <p:xfrm>
          <a:off x="278838" y="716354"/>
          <a:ext cx="3000000" cy="3000000"/>
        </p:xfrm>
        <a:graphic>
          <a:graphicData uri="http://schemas.openxmlformats.org/drawingml/2006/table">
            <a:tbl>
              <a:tblPr>
                <a:noFill/>
                <a:tableStyleId>{197D34C8-1D2C-4B48-AB41-5FE9612BECCB}</a:tableStyleId>
              </a:tblPr>
              <a:tblGrid>
                <a:gridCol w="3383800"/>
                <a:gridCol w="843800"/>
              </a:tblGrid>
              <a:tr h="390075">
                <a:tc>
                  <a:txBody>
                    <a:bodyPr/>
                    <a:lstStyle/>
                    <a:p>
                      <a:pPr indent="0" lvl="0" marL="0" rtl="0" algn="l">
                        <a:spcBef>
                          <a:spcPts val="0"/>
                        </a:spcBef>
                        <a:spcAft>
                          <a:spcPts val="0"/>
                        </a:spcAft>
                        <a:buNone/>
                      </a:pPr>
                      <a:r>
                        <a:t/>
                      </a:r>
                      <a:endParaRPr sz="300">
                        <a:solidFill>
                          <a:srgbClr val="000000"/>
                        </a:solidFill>
                        <a:latin typeface="Libre Franklin Medium"/>
                        <a:ea typeface="Libre Franklin Medium"/>
                        <a:cs typeface="Libre Franklin Medium"/>
                        <a:sym typeface="Libre Franklin Medium"/>
                      </a:endParaRPr>
                    </a:p>
                    <a:p>
                      <a:pPr indent="0" lvl="0" marL="0" rtl="0" algn="l">
                        <a:lnSpc>
                          <a:spcPct val="85000"/>
                        </a:lnSpc>
                        <a:spcBef>
                          <a:spcPts val="0"/>
                        </a:spcBef>
                        <a:spcAft>
                          <a:spcPts val="0"/>
                        </a:spcAft>
                        <a:buNone/>
                      </a:pPr>
                      <a:r>
                        <a:rPr lang="en" sz="1600">
                          <a:solidFill>
                            <a:srgbClr val="97CA35"/>
                          </a:solidFill>
                          <a:latin typeface="Libre Franklin Medium"/>
                          <a:ea typeface="Libre Franklin Medium"/>
                          <a:cs typeface="Libre Franklin Medium"/>
                          <a:sym typeface="Libre Franklin Medium"/>
                        </a:rPr>
                        <a:t>A. </a:t>
                      </a:r>
                      <a:r>
                        <a:rPr lang="en" sz="1600">
                          <a:latin typeface="Libre Franklin Medium"/>
                          <a:ea typeface="Libre Franklin Medium"/>
                          <a:cs typeface="Libre Franklin Medium"/>
                          <a:sym typeface="Libre Franklin Medium"/>
                        </a:rPr>
                        <a:t>Project Approach</a:t>
                      </a:r>
                      <a:endParaRPr sz="1600">
                        <a:solidFill>
                          <a:srgbClr val="000000"/>
                        </a:solidFill>
                        <a:latin typeface="Libre Franklin Medium"/>
                        <a:ea typeface="Libre Franklin Medium"/>
                        <a:cs typeface="Libre Franklin Medium"/>
                        <a:sym typeface="Libre Franklin Medium"/>
                      </a:endParaRPr>
                    </a:p>
                  </a:txBody>
                  <a:tcPr marT="64000" marB="822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600">
                        <a:latin typeface="Libre Franklin Medium"/>
                        <a:ea typeface="Libre Franklin Medium"/>
                        <a:cs typeface="Libre Franklin Medium"/>
                        <a:sym typeface="Libre Franklin Medium"/>
                      </a:endParaRPr>
                    </a:p>
                    <a:p>
                      <a:pPr indent="0" lvl="0" marL="0" rtl="0" algn="r">
                        <a:spcBef>
                          <a:spcPts val="0"/>
                        </a:spcBef>
                        <a:spcAft>
                          <a:spcPts val="0"/>
                        </a:spcAft>
                        <a:buNone/>
                      </a:pPr>
                      <a:r>
                        <a:t/>
                      </a:r>
                      <a:endParaRPr sz="1600">
                        <a:latin typeface="Libre Franklin Medium"/>
                        <a:ea typeface="Libre Franklin Medium"/>
                        <a:cs typeface="Libre Franklin Medium"/>
                        <a:sym typeface="Libre Franklin Medium"/>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0075">
                <a:tc>
                  <a:txBody>
                    <a:bodyPr/>
                    <a:lstStyle/>
                    <a:p>
                      <a:pPr indent="0" lvl="0" marL="0" rtl="0" algn="l">
                        <a:spcBef>
                          <a:spcPts val="0"/>
                        </a:spcBef>
                        <a:spcAft>
                          <a:spcPts val="0"/>
                        </a:spcAft>
                        <a:buClr>
                          <a:schemeClr val="dk1"/>
                        </a:buClr>
                        <a:buSzPts val="1100"/>
                        <a:buFont typeface="Arial"/>
                        <a:buNone/>
                      </a:pPr>
                      <a:r>
                        <a:rPr lang="en" sz="1600">
                          <a:solidFill>
                            <a:srgbClr val="97CA35"/>
                          </a:solidFill>
                          <a:latin typeface="Libre Franklin Medium"/>
                          <a:ea typeface="Libre Franklin Medium"/>
                          <a:cs typeface="Libre Franklin Medium"/>
                          <a:sym typeface="Libre Franklin Medium"/>
                        </a:rPr>
                        <a:t>B. </a:t>
                      </a:r>
                      <a:r>
                        <a:rPr lang="en" sz="1600">
                          <a:solidFill>
                            <a:schemeClr val="dk1"/>
                          </a:solidFill>
                          <a:latin typeface="Libre Franklin Medium"/>
                          <a:ea typeface="Libre Franklin Medium"/>
                          <a:cs typeface="Libre Franklin Medium"/>
                          <a:sym typeface="Libre Franklin Medium"/>
                        </a:rPr>
                        <a:t>K</a:t>
                      </a:r>
                      <a:r>
                        <a:rPr lang="en" sz="1600">
                          <a:solidFill>
                            <a:schemeClr val="dk1"/>
                          </a:solidFill>
                          <a:latin typeface="Libre Franklin Medium"/>
                          <a:ea typeface="Libre Franklin Medium"/>
                          <a:cs typeface="Libre Franklin Medium"/>
                          <a:sym typeface="Libre Franklin Medium"/>
                        </a:rPr>
                        <a:t>ey Audiences</a:t>
                      </a:r>
                      <a:endParaRPr sz="600">
                        <a:latin typeface="Libre Franklin Medium"/>
                        <a:ea typeface="Libre Franklin Medium"/>
                        <a:cs typeface="Libre Franklin Medium"/>
                        <a:sym typeface="Libre Franklin Medium"/>
                      </a:endParaRPr>
                    </a:p>
                  </a:txBody>
                  <a:tcPr marT="64000" marB="822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600">
                        <a:latin typeface="Libre Franklin Medium"/>
                        <a:ea typeface="Libre Franklin Medium"/>
                        <a:cs typeface="Libre Franklin Medium"/>
                        <a:sym typeface="Libre Franklin Medium"/>
                      </a:endParaRPr>
                    </a:p>
                  </a:txBody>
                  <a:tcPr marT="64000" marB="82275"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0075">
                <a:tc>
                  <a:txBody>
                    <a:bodyPr/>
                    <a:lstStyle/>
                    <a:p>
                      <a:pPr indent="0" lvl="0" marL="0" rtl="0" algn="l">
                        <a:spcBef>
                          <a:spcPts val="0"/>
                        </a:spcBef>
                        <a:spcAft>
                          <a:spcPts val="0"/>
                        </a:spcAft>
                        <a:buClr>
                          <a:srgbClr val="000000"/>
                        </a:buClr>
                        <a:buSzPts val="1100"/>
                        <a:buFont typeface="Arial"/>
                        <a:buNone/>
                      </a:pPr>
                      <a:r>
                        <a:rPr lang="en" sz="1600">
                          <a:solidFill>
                            <a:srgbClr val="97CA35"/>
                          </a:solidFill>
                          <a:latin typeface="Libre Franklin Medium"/>
                          <a:ea typeface="Libre Franklin Medium"/>
                          <a:cs typeface="Libre Franklin Medium"/>
                          <a:sym typeface="Libre Franklin Medium"/>
                        </a:rPr>
                        <a:t>C. </a:t>
                      </a:r>
                      <a:r>
                        <a:rPr lang="en" sz="1600">
                          <a:latin typeface="Libre Franklin Medium"/>
                          <a:ea typeface="Libre Franklin Medium"/>
                          <a:cs typeface="Libre Franklin Medium"/>
                          <a:sym typeface="Libre Franklin Medium"/>
                        </a:rPr>
                        <a:t>Key Messages</a:t>
                      </a:r>
                      <a:endParaRPr sz="1600">
                        <a:latin typeface="Libre Franklin Medium"/>
                        <a:ea typeface="Libre Franklin Medium"/>
                        <a:cs typeface="Libre Franklin Medium"/>
                        <a:sym typeface="Libre Franklin Medium"/>
                      </a:endParaRPr>
                    </a:p>
                  </a:txBody>
                  <a:tcPr marT="64000" marB="822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Clr>
                          <a:srgbClr val="000000"/>
                        </a:buClr>
                        <a:buSzPts val="1100"/>
                        <a:buFont typeface="Arial"/>
                        <a:buNone/>
                      </a:pPr>
                      <a:r>
                        <a:t/>
                      </a:r>
                      <a:endParaRPr sz="600">
                        <a:solidFill>
                          <a:srgbClr val="000000"/>
                        </a:solidFill>
                        <a:latin typeface="Libre Franklin Medium"/>
                        <a:ea typeface="Libre Franklin Medium"/>
                        <a:cs typeface="Libre Franklin Medium"/>
                        <a:sym typeface="Libre Franklin Medium"/>
                      </a:endParaRPr>
                    </a:p>
                    <a:p>
                      <a:pPr indent="0" lvl="0" marL="0" rtl="0" algn="ctr">
                        <a:spcBef>
                          <a:spcPts val="0"/>
                        </a:spcBef>
                        <a:spcAft>
                          <a:spcPts val="0"/>
                        </a:spcAft>
                        <a:buClr>
                          <a:schemeClr val="dk1"/>
                        </a:buClr>
                        <a:buSzPts val="1100"/>
                        <a:buFont typeface="Arial"/>
                        <a:buNone/>
                      </a:pPr>
                      <a:r>
                        <a:t/>
                      </a:r>
                      <a:endParaRPr sz="600">
                        <a:latin typeface="Libre Franklin Medium"/>
                        <a:ea typeface="Libre Franklin Medium"/>
                        <a:cs typeface="Libre Franklin Medium"/>
                        <a:sym typeface="Libre Franklin Medium"/>
                      </a:endParaRPr>
                    </a:p>
                  </a:txBody>
                  <a:tcPr marT="64000" marB="822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0075">
                <a:tc>
                  <a:txBody>
                    <a:bodyPr/>
                    <a:lstStyle/>
                    <a:p>
                      <a:pPr indent="0" lvl="0" marL="0" rtl="0" algn="l">
                        <a:spcBef>
                          <a:spcPts val="0"/>
                        </a:spcBef>
                        <a:spcAft>
                          <a:spcPts val="0"/>
                        </a:spcAft>
                        <a:buClr>
                          <a:schemeClr val="dk1"/>
                        </a:buClr>
                        <a:buSzPts val="1100"/>
                        <a:buFont typeface="Arial"/>
                        <a:buNone/>
                      </a:pPr>
                      <a:r>
                        <a:t/>
                      </a:r>
                      <a:endParaRPr sz="300">
                        <a:solidFill>
                          <a:schemeClr val="dk1"/>
                        </a:solidFill>
                        <a:latin typeface="Libre Franklin Medium"/>
                        <a:ea typeface="Libre Franklin Medium"/>
                        <a:cs typeface="Libre Franklin Medium"/>
                        <a:sym typeface="Libre Franklin Medium"/>
                      </a:endParaRPr>
                    </a:p>
                    <a:p>
                      <a:pPr indent="0" lvl="0" marL="0" rtl="0" algn="l">
                        <a:lnSpc>
                          <a:spcPct val="85000"/>
                        </a:lnSpc>
                        <a:spcBef>
                          <a:spcPts val="0"/>
                        </a:spcBef>
                        <a:spcAft>
                          <a:spcPts val="0"/>
                        </a:spcAft>
                        <a:buClr>
                          <a:schemeClr val="dk1"/>
                        </a:buClr>
                        <a:buSzPts val="1100"/>
                        <a:buFont typeface="Arial"/>
                        <a:buNone/>
                      </a:pPr>
                      <a:r>
                        <a:rPr lang="en" sz="1600">
                          <a:solidFill>
                            <a:srgbClr val="97CA35"/>
                          </a:solidFill>
                          <a:latin typeface="Libre Franklin Medium"/>
                          <a:ea typeface="Libre Franklin Medium"/>
                          <a:cs typeface="Libre Franklin Medium"/>
                          <a:sym typeface="Libre Franklin Medium"/>
                        </a:rPr>
                        <a:t>D. </a:t>
                      </a:r>
                      <a:r>
                        <a:rPr lang="en" sz="1600">
                          <a:solidFill>
                            <a:schemeClr val="dk1"/>
                          </a:solidFill>
                          <a:latin typeface="Libre Franklin Medium"/>
                          <a:ea typeface="Libre Franklin Medium"/>
                          <a:cs typeface="Libre Franklin Medium"/>
                          <a:sym typeface="Libre Franklin Medium"/>
                        </a:rPr>
                        <a:t>Tourism Narrative Resources</a:t>
                      </a:r>
                      <a:endParaRPr sz="600">
                        <a:latin typeface="Libre Franklin Medium"/>
                        <a:ea typeface="Libre Franklin Medium"/>
                        <a:cs typeface="Libre Franklin Medium"/>
                        <a:sym typeface="Libre Franklin Medium"/>
                      </a:endParaRPr>
                    </a:p>
                  </a:txBody>
                  <a:tcPr marT="64000" marB="822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600">
                        <a:solidFill>
                          <a:srgbClr val="000000"/>
                        </a:solidFill>
                        <a:latin typeface="Libre Franklin Medium"/>
                        <a:ea typeface="Libre Franklin Medium"/>
                        <a:cs typeface="Libre Franklin Medium"/>
                        <a:sym typeface="Libre Franklin Medium"/>
                      </a:endParaRPr>
                    </a:p>
                  </a:txBody>
                  <a:tcPr marT="64000" marB="82275"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pic>
        <p:nvPicPr>
          <p:cNvPr id="276" name="Google Shape;276;p29" title="DestinationCanadaBC_EDIT-1.jpg"/>
          <p:cNvPicPr preferRelativeResize="0"/>
          <p:nvPr/>
        </p:nvPicPr>
        <p:blipFill rotWithShape="1">
          <a:blip r:embed="rId3">
            <a:alphaModFix/>
          </a:blip>
          <a:srcRect b="0" l="37483" r="10297" t="0"/>
          <a:stretch/>
        </p:blipFill>
        <p:spPr>
          <a:xfrm>
            <a:off x="6458431" y="-6300"/>
            <a:ext cx="2692500" cy="5156100"/>
          </a:xfrm>
          <a:prstGeom prst="roundRect">
            <a:avLst>
              <a:gd fmla="val 0" name="adj"/>
            </a:avLst>
          </a:prstGeom>
          <a:noFill/>
          <a:ln>
            <a:noFill/>
          </a:ln>
        </p:spPr>
      </p:pic>
      <p:pic>
        <p:nvPicPr>
          <p:cNvPr id="277" name="Google Shape;277;p29"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graphicFrame>
        <p:nvGraphicFramePr>
          <p:cNvPr id="278" name="Google Shape;278;p29"/>
          <p:cNvGraphicFramePr/>
          <p:nvPr/>
        </p:nvGraphicFramePr>
        <p:xfrm>
          <a:off x="282575" y="1915325"/>
          <a:ext cx="3000000" cy="3000000"/>
        </p:xfrm>
        <a:graphic>
          <a:graphicData uri="http://schemas.openxmlformats.org/drawingml/2006/table">
            <a:tbl>
              <a:tblPr>
                <a:noFill/>
                <a:tableStyleId>{197D34C8-1D2C-4B48-AB41-5FE9612BECCB}</a:tableStyleId>
              </a:tblPr>
              <a:tblGrid>
                <a:gridCol w="1403000"/>
                <a:gridCol w="4653125"/>
              </a:tblGrid>
              <a:tr h="52477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ROLE IN TOURISM’S SUCCESS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SMEs represent the majority of tourism businesses in Canada and are essential to the sector’s employment and innovation.</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STRATEGIC</a:t>
                      </a:r>
                      <a:br>
                        <a:rPr lang="en" sz="800">
                          <a:solidFill>
                            <a:srgbClr val="2B3441"/>
                          </a:solidFill>
                          <a:latin typeface="Libre Franklin SemiBold"/>
                          <a:ea typeface="Libre Franklin SemiBold"/>
                          <a:cs typeface="Libre Franklin SemiBold"/>
                          <a:sym typeface="Libre Franklin SemiBold"/>
                        </a:rPr>
                      </a:br>
                      <a:r>
                        <a:rPr lang="en" sz="800">
                          <a:solidFill>
                            <a:srgbClr val="2B3441"/>
                          </a:solidFill>
                          <a:latin typeface="Libre Franklin SemiBold"/>
                          <a:ea typeface="Libre Franklin SemiBold"/>
                          <a:cs typeface="Libre Franklin SemiBold"/>
                          <a:sym typeface="Libre Franklin SemiBold"/>
                        </a:rPr>
                        <a:t>RELEVANCE</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They are the face of Canadian tourism to most visitors and are natural carriers of the narrative through guest interactions.</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KEY OUTCOMES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These businesses are often more sensitive to policy shifts and crises but are also key beneficiaries of targeted messaging, support, and recognition.</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INFLUENCE ON PERCEPTION</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If equipped with strong, cohesive narrative tools, they can help consistently communicate tourism’s value to residents and policymakers alike.</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279" name="Google Shape;279;p29"/>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280" name="Google Shape;280;p29"/>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Tourism SMEs</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281" name="Google Shape;281;p29"/>
          <p:cNvSpPr txBox="1"/>
          <p:nvPr/>
        </p:nvSpPr>
        <p:spPr>
          <a:xfrm>
            <a:off x="282575" y="1386571"/>
            <a:ext cx="2587500" cy="353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97CA35"/>
                </a:solidFill>
                <a:latin typeface="Libre Franklin SemiBold"/>
                <a:ea typeface="Libre Franklin SemiBold"/>
                <a:cs typeface="Libre Franklin SemiBold"/>
                <a:sym typeface="Libre Franklin SemiBold"/>
              </a:rPr>
              <a:t>Why they matter</a:t>
            </a:r>
            <a:endParaRPr>
              <a:solidFill>
                <a:srgbClr val="97CA35"/>
              </a:solidFill>
              <a:latin typeface="Libre Franklin SemiBold"/>
              <a:ea typeface="Libre Franklin SemiBold"/>
              <a:cs typeface="Libre Franklin SemiBold"/>
              <a:sym typeface="Libre Franklin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0"/>
          <p:cNvSpPr/>
          <p:nvPr/>
        </p:nvSpPr>
        <p:spPr>
          <a:xfrm>
            <a:off x="2456909"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Call to Action</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687">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Use messaging to advocate and promote their value</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Participate in associations and community engagement</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Collaborate on regional storytelling</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Partner with Indigenous suppliers and creators; credit cultural knowledge</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287" name="Google Shape;287;p30"/>
          <p:cNvSpPr/>
          <p:nvPr/>
        </p:nvSpPr>
        <p:spPr>
          <a:xfrm>
            <a:off x="6813026"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04</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KPIs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Increased SME engagement in advocacy or associations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Use of messaging tools</a:t>
            </a:r>
            <a:endParaRPr sz="1000">
              <a:solidFill>
                <a:srgbClr val="2B3441"/>
              </a:solidFill>
              <a:latin typeface="Libre Franklin"/>
              <a:ea typeface="Libre Franklin"/>
              <a:cs typeface="Libre Franklin"/>
              <a:sym typeface="Libre Franklin"/>
            </a:endParaRPr>
          </a:p>
          <a:p>
            <a:pPr indent="0" lvl="0" marL="0" rtl="0" algn="l">
              <a:lnSpc>
                <a:spcPct val="85000"/>
              </a:lnSpc>
              <a:spcBef>
                <a:spcPts val="1000"/>
              </a:spcBef>
              <a:spcAft>
                <a:spcPts val="0"/>
              </a:spcAft>
              <a:buNone/>
            </a:pPr>
            <a:r>
              <a:t/>
            </a:r>
            <a:endParaRPr sz="1200">
              <a:solidFill>
                <a:srgbClr val="2B3441"/>
              </a:solidFill>
              <a:latin typeface="Manrope"/>
              <a:ea typeface="Manrope"/>
              <a:cs typeface="Manrope"/>
              <a:sym typeface="Manrope"/>
            </a:endParaRPr>
          </a:p>
          <a:p>
            <a:pPr indent="0" lvl="0" marL="0" rtl="0" algn="l">
              <a:lnSpc>
                <a:spcPct val="115000"/>
              </a:lnSpc>
              <a:spcBef>
                <a:spcPts val="0"/>
              </a:spcBef>
              <a:spcAft>
                <a:spcPts val="0"/>
              </a:spcAft>
              <a:buNone/>
            </a:pPr>
            <a:r>
              <a:t/>
            </a:r>
            <a:endParaRPr sz="1125">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288" name="Google Shape;288;p30"/>
          <p:cNvSpPr/>
          <p:nvPr/>
        </p:nvSpPr>
        <p:spPr>
          <a:xfrm>
            <a:off x="4634967"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03</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Main Channels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800">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Email newsletters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Chamber of Commerce events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Trade shows and webinars</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289" name="Google Shape;289;p30"/>
          <p:cNvSpPr/>
          <p:nvPr/>
        </p:nvSpPr>
        <p:spPr>
          <a:xfrm>
            <a:off x="278850"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Key Motivations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rtl="0" algn="l">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Profitability, visibility, and ease of doing business</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Regulatory support and market access</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Recovery and growth</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85000"/>
              </a:lnSpc>
              <a:spcBef>
                <a:spcPts val="1000"/>
              </a:spcBef>
              <a:spcAft>
                <a:spcPts val="0"/>
              </a:spcAft>
              <a:buNone/>
            </a:pPr>
            <a:r>
              <a:t/>
            </a:r>
            <a:endParaRPr sz="1200">
              <a:solidFill>
                <a:srgbClr val="2B3441"/>
              </a:solidFill>
              <a:latin typeface="Manrope"/>
              <a:ea typeface="Manrope"/>
              <a:cs typeface="Manrope"/>
              <a:sym typeface="Manrope"/>
            </a:endParaRPr>
          </a:p>
          <a:p>
            <a:pPr indent="0" lvl="0" marL="0" rtl="0" algn="l">
              <a:lnSpc>
                <a:spcPct val="85000"/>
              </a:lnSpc>
              <a:spcBef>
                <a:spcPts val="0"/>
              </a:spcBef>
              <a:spcAft>
                <a:spcPts val="0"/>
              </a:spcAft>
              <a:buNone/>
            </a:pPr>
            <a:r>
              <a:t/>
            </a:r>
            <a:endParaRPr sz="800">
              <a:solidFill>
                <a:srgbClr val="2B3441"/>
              </a:solidFill>
              <a:latin typeface="Manrope"/>
              <a:ea typeface="Manrope"/>
              <a:cs typeface="Manrope"/>
              <a:sym typeface="Manrope"/>
            </a:endParaRPr>
          </a:p>
          <a:p>
            <a:pPr indent="0" lvl="0" marL="0" rtl="0" algn="l">
              <a:lnSpc>
                <a:spcPct val="115000"/>
              </a:lnSpc>
              <a:spcBef>
                <a:spcPts val="0"/>
              </a:spcBef>
              <a:spcAft>
                <a:spcPts val="0"/>
              </a:spcAft>
              <a:buNone/>
            </a:pPr>
            <a:r>
              <a:t/>
            </a:r>
            <a:endParaRPr sz="1125">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290" name="Google Shape;290;p30"/>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291" name="Google Shape;291;p30"/>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Tourism SMEs</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5" name="Shape 295"/>
        <p:cNvGrpSpPr/>
        <p:nvPr/>
      </p:nvGrpSpPr>
      <p:grpSpPr>
        <a:xfrm>
          <a:off x="0" y="0"/>
          <a:ext cx="0" cy="0"/>
          <a:chOff x="0" y="0"/>
          <a:chExt cx="0" cy="0"/>
        </a:xfrm>
      </p:grpSpPr>
      <p:pic>
        <p:nvPicPr>
          <p:cNvPr id="296" name="Google Shape;296;p31" title="AdobeStock_463162253.jpeg"/>
          <p:cNvPicPr preferRelativeResize="0"/>
          <p:nvPr/>
        </p:nvPicPr>
        <p:blipFill rotWithShape="1">
          <a:blip r:embed="rId3">
            <a:alphaModFix/>
          </a:blip>
          <a:srcRect b="0" l="27718" r="45497" t="0"/>
          <a:stretch/>
        </p:blipFill>
        <p:spPr>
          <a:xfrm>
            <a:off x="6012649" y="0"/>
            <a:ext cx="3131351" cy="5143500"/>
          </a:xfrm>
          <a:prstGeom prst="rect">
            <a:avLst/>
          </a:prstGeom>
          <a:noFill/>
          <a:ln>
            <a:noFill/>
          </a:ln>
        </p:spPr>
      </p:pic>
      <p:pic>
        <p:nvPicPr>
          <p:cNvPr id="297" name="Google Shape;297;p31"/>
          <p:cNvPicPr preferRelativeResize="0"/>
          <p:nvPr/>
        </p:nvPicPr>
        <p:blipFill rotWithShape="1">
          <a:blip r:embed="rId4">
            <a:alphaModFix/>
          </a:blip>
          <a:srcRect b="0" l="-27270" r="27270" t="0"/>
          <a:stretch/>
        </p:blipFill>
        <p:spPr>
          <a:xfrm>
            <a:off x="5719775" y="0"/>
            <a:ext cx="3429000" cy="5143500"/>
          </a:xfrm>
          <a:prstGeom prst="rect">
            <a:avLst/>
          </a:prstGeom>
          <a:noFill/>
          <a:ln>
            <a:noFill/>
          </a:ln>
        </p:spPr>
      </p:pic>
      <p:pic>
        <p:nvPicPr>
          <p:cNvPr id="298" name="Google Shape;298;p31" title="green-accent.png"/>
          <p:cNvPicPr preferRelativeResize="0"/>
          <p:nvPr/>
        </p:nvPicPr>
        <p:blipFill rotWithShape="1">
          <a:blip r:embed="rId5">
            <a:alphaModFix/>
          </a:blip>
          <a:srcRect b="0" l="5922" r="4743" t="0"/>
          <a:stretch/>
        </p:blipFill>
        <p:spPr>
          <a:xfrm rot="5400000">
            <a:off x="4030526" y="1649549"/>
            <a:ext cx="5156199" cy="1857100"/>
          </a:xfrm>
          <a:prstGeom prst="rect">
            <a:avLst/>
          </a:prstGeom>
          <a:noFill/>
          <a:ln>
            <a:noFill/>
          </a:ln>
        </p:spPr>
      </p:pic>
      <p:graphicFrame>
        <p:nvGraphicFramePr>
          <p:cNvPr id="299" name="Google Shape;299;p31"/>
          <p:cNvGraphicFramePr/>
          <p:nvPr/>
        </p:nvGraphicFramePr>
        <p:xfrm>
          <a:off x="282575" y="1915325"/>
          <a:ext cx="3000000" cy="3000000"/>
        </p:xfrm>
        <a:graphic>
          <a:graphicData uri="http://schemas.openxmlformats.org/drawingml/2006/table">
            <a:tbl>
              <a:tblPr>
                <a:noFill/>
                <a:tableStyleId>{197D34C8-1D2C-4B48-AB41-5FE9612BECCB}</a:tableStyleId>
              </a:tblPr>
              <a:tblGrid>
                <a:gridCol w="1403000"/>
                <a:gridCol w="4653125"/>
              </a:tblGrid>
              <a:tr h="67187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ROLE IN TOURISM’S SUCCESS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Large tourism enterprises anchor Canada’s visitor economy, generating billions in GDP, investing heavily in infrastructure, and setting ESG and technology standards.</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2972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STRATEGIC</a:t>
                      </a:r>
                      <a:br>
                        <a:rPr lang="en" sz="800">
                          <a:solidFill>
                            <a:srgbClr val="2B3441"/>
                          </a:solidFill>
                          <a:latin typeface="Libre Franklin SemiBold"/>
                          <a:ea typeface="Libre Franklin SemiBold"/>
                          <a:cs typeface="Libre Franklin SemiBold"/>
                          <a:sym typeface="Libre Franklin SemiBold"/>
                        </a:rPr>
                      </a:br>
                      <a:r>
                        <a:rPr lang="en" sz="800">
                          <a:solidFill>
                            <a:srgbClr val="2B3441"/>
                          </a:solidFill>
                          <a:latin typeface="Libre Franklin SemiBold"/>
                          <a:ea typeface="Libre Franklin SemiBold"/>
                          <a:cs typeface="Libre Franklin SemiBold"/>
                          <a:sym typeface="Libre Franklin SemiBold"/>
                        </a:rPr>
                        <a:t>RELEVANCE</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Their global brands drive international demand, offer stable careers, and shape industry practices through investment, advocacy, and innovation..</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297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KEY OUTCOMES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By setting benchmarks for workforce, sustainability, and connectivity, they create spillover benefits for more than 268,000 SMEs nationwide.</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297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INFLUENCE ON PERCEPTION</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Their visibility and policy influence strengthen Canada’s brand abroad, while unlocking visas, connectivity, and reforms that enhance competitiveness.</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00" name="Google Shape;300;p31"/>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301" name="Google Shape;301;p31"/>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Large Tourism Businesses</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302" name="Google Shape;302;p31"/>
          <p:cNvSpPr txBox="1"/>
          <p:nvPr/>
        </p:nvSpPr>
        <p:spPr>
          <a:xfrm>
            <a:off x="282575" y="1386571"/>
            <a:ext cx="2587500" cy="353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97CA35"/>
                </a:solidFill>
                <a:latin typeface="Libre Franklin SemiBold"/>
                <a:ea typeface="Libre Franklin SemiBold"/>
                <a:cs typeface="Libre Franklin SemiBold"/>
                <a:sym typeface="Libre Franklin SemiBold"/>
              </a:rPr>
              <a:t>Why they matter</a:t>
            </a:r>
            <a:endParaRPr>
              <a:solidFill>
                <a:srgbClr val="97CA35"/>
              </a:solidFill>
              <a:latin typeface="Libre Franklin SemiBold"/>
              <a:ea typeface="Libre Franklin SemiBold"/>
              <a:cs typeface="Libre Franklin SemiBold"/>
              <a:sym typeface="Libre Franklin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p32"/>
          <p:cNvSpPr/>
          <p:nvPr/>
        </p:nvSpPr>
        <p:spPr>
          <a:xfrm>
            <a:off x="2456908"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Call to Action</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687">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Champion the narrative to government and media</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Coordinate consistent ecosystem messaging</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308" name="Google Shape;308;p32"/>
          <p:cNvSpPr/>
          <p:nvPr/>
        </p:nvSpPr>
        <p:spPr>
          <a:xfrm>
            <a:off x="6813025"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04</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KPIs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Increased private capital investment</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Positive investor sentiment</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Narrative uptake by member organizations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Advocacy material inclusion</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Cross-sector partnership development</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85000"/>
              </a:lnSpc>
              <a:spcBef>
                <a:spcPts val="1000"/>
              </a:spcBef>
              <a:spcAft>
                <a:spcPts val="0"/>
              </a:spcAft>
              <a:buNone/>
            </a:pPr>
            <a:r>
              <a:t/>
            </a:r>
            <a:endParaRPr sz="1200">
              <a:solidFill>
                <a:srgbClr val="2B3441"/>
              </a:solidFill>
              <a:latin typeface="Manrope"/>
              <a:ea typeface="Manrope"/>
              <a:cs typeface="Manrope"/>
              <a:sym typeface="Manrope"/>
            </a:endParaRPr>
          </a:p>
          <a:p>
            <a:pPr indent="0" lvl="0" marL="0" rtl="0" algn="l">
              <a:lnSpc>
                <a:spcPct val="115000"/>
              </a:lnSpc>
              <a:spcBef>
                <a:spcPts val="0"/>
              </a:spcBef>
              <a:spcAft>
                <a:spcPts val="0"/>
              </a:spcAft>
              <a:buNone/>
            </a:pPr>
            <a:r>
              <a:t/>
            </a:r>
            <a:endParaRPr sz="1125">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309" name="Google Shape;309;p32"/>
          <p:cNvSpPr/>
          <p:nvPr/>
        </p:nvSpPr>
        <p:spPr>
          <a:xfrm>
            <a:off x="4634967"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03</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Main Channels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800">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Investment briefs and industry summits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Real estate expos and private investor roundtables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Sector conferences and national tourism summits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Member portals and trade publications</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310" name="Google Shape;310;p32"/>
          <p:cNvSpPr/>
          <p:nvPr/>
        </p:nvSpPr>
        <p:spPr>
          <a:xfrm>
            <a:off x="278850"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Key Motivations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rtl="0" algn="l">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Predictable returns, scalable ventures, and risk mitigation</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Market intelligence, sector unity, and influence</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Tools for member support and innovation leadership</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85000"/>
              </a:lnSpc>
              <a:spcBef>
                <a:spcPts val="1000"/>
              </a:spcBef>
              <a:spcAft>
                <a:spcPts val="0"/>
              </a:spcAft>
              <a:buNone/>
            </a:pPr>
            <a:r>
              <a:t/>
            </a:r>
            <a:endParaRPr sz="1200">
              <a:solidFill>
                <a:srgbClr val="2B3441"/>
              </a:solidFill>
              <a:latin typeface="Manrope"/>
              <a:ea typeface="Manrope"/>
              <a:cs typeface="Manrope"/>
              <a:sym typeface="Manrope"/>
            </a:endParaRPr>
          </a:p>
          <a:p>
            <a:pPr indent="0" lvl="0" marL="0" rtl="0" algn="l">
              <a:lnSpc>
                <a:spcPct val="85000"/>
              </a:lnSpc>
              <a:spcBef>
                <a:spcPts val="0"/>
              </a:spcBef>
              <a:spcAft>
                <a:spcPts val="0"/>
              </a:spcAft>
              <a:buNone/>
            </a:pPr>
            <a:r>
              <a:t/>
            </a:r>
            <a:endParaRPr sz="800">
              <a:solidFill>
                <a:srgbClr val="2B3441"/>
              </a:solidFill>
              <a:latin typeface="Manrope"/>
              <a:ea typeface="Manrope"/>
              <a:cs typeface="Manrope"/>
              <a:sym typeface="Manrope"/>
            </a:endParaRPr>
          </a:p>
          <a:p>
            <a:pPr indent="0" lvl="0" marL="0" rtl="0" algn="l">
              <a:lnSpc>
                <a:spcPct val="115000"/>
              </a:lnSpc>
              <a:spcBef>
                <a:spcPts val="0"/>
              </a:spcBef>
              <a:spcAft>
                <a:spcPts val="0"/>
              </a:spcAft>
              <a:buNone/>
            </a:pPr>
            <a:r>
              <a:t/>
            </a:r>
            <a:endParaRPr sz="1125">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311" name="Google Shape;311;p32"/>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312" name="Google Shape;312;p32"/>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Large Tourism Businesses</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pic>
        <p:nvPicPr>
          <p:cNvPr id="317" name="Google Shape;317;p33" title="AdobeStock_844712208.jpeg"/>
          <p:cNvPicPr preferRelativeResize="0"/>
          <p:nvPr/>
        </p:nvPicPr>
        <p:blipFill rotWithShape="1">
          <a:blip r:embed="rId3">
            <a:alphaModFix/>
          </a:blip>
          <a:srcRect b="0" l="14342" r="53178" t="0"/>
          <a:stretch/>
        </p:blipFill>
        <p:spPr>
          <a:xfrm>
            <a:off x="6650050" y="0"/>
            <a:ext cx="2508900" cy="5156100"/>
          </a:xfrm>
          <a:prstGeom prst="roundRect">
            <a:avLst>
              <a:gd fmla="val 0" name="adj"/>
            </a:avLst>
          </a:prstGeom>
          <a:noFill/>
          <a:ln>
            <a:noFill/>
          </a:ln>
        </p:spPr>
      </p:pic>
      <p:pic>
        <p:nvPicPr>
          <p:cNvPr id="318" name="Google Shape;318;p33"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graphicFrame>
        <p:nvGraphicFramePr>
          <p:cNvPr id="319" name="Google Shape;319;p33"/>
          <p:cNvGraphicFramePr/>
          <p:nvPr/>
        </p:nvGraphicFramePr>
        <p:xfrm>
          <a:off x="282575" y="1915325"/>
          <a:ext cx="3000000" cy="3000000"/>
        </p:xfrm>
        <a:graphic>
          <a:graphicData uri="http://schemas.openxmlformats.org/drawingml/2006/table">
            <a:tbl>
              <a:tblPr>
                <a:noFill/>
                <a:tableStyleId>{197D34C8-1D2C-4B48-AB41-5FE9612BECCB}</a:tableStyleId>
              </a:tblPr>
              <a:tblGrid>
                <a:gridCol w="1403000"/>
                <a:gridCol w="4653125"/>
              </a:tblGrid>
              <a:tr h="52477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ROLE IN TOURISM’S SUCCESS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Their capital fuels the development of tourism infrastructure, from resorts and attractions to transportation and experience-based ventures.</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STRATEGIC</a:t>
                      </a:r>
                      <a:br>
                        <a:rPr lang="en" sz="800">
                          <a:solidFill>
                            <a:srgbClr val="2B3441"/>
                          </a:solidFill>
                          <a:latin typeface="Libre Franklin SemiBold"/>
                          <a:ea typeface="Libre Franklin SemiBold"/>
                          <a:cs typeface="Libre Franklin SemiBold"/>
                          <a:sym typeface="Libre Franklin SemiBold"/>
                        </a:rPr>
                      </a:br>
                      <a:r>
                        <a:rPr lang="en" sz="800">
                          <a:solidFill>
                            <a:srgbClr val="2B3441"/>
                          </a:solidFill>
                          <a:latin typeface="Libre Franklin SemiBold"/>
                          <a:ea typeface="Libre Franklin SemiBold"/>
                          <a:cs typeface="Libre Franklin SemiBold"/>
                          <a:sym typeface="Libre Franklin SemiBold"/>
                        </a:rPr>
                        <a:t>RELEVANCE</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Their involvement is crucial in achieving national and regional tourism goals, especially in underdeveloped or emerging tourism zones.</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25">
                <a:tc>
                  <a:txBody>
                    <a:bodyPr/>
                    <a:lstStyle/>
                    <a:p>
                      <a:pPr indent="0" lvl="0" marL="0" rtl="0" algn="l">
                        <a:spcBef>
                          <a:spcPts val="0"/>
                        </a:spcBef>
                        <a:spcAft>
                          <a:spcPts val="0"/>
                        </a:spcAft>
                        <a:buClr>
                          <a:schemeClr val="dk1"/>
                        </a:buClr>
                        <a:buSzPts val="1100"/>
                        <a:buFont typeface="Arial"/>
                        <a:buNone/>
                      </a:pPr>
                      <a:r>
                        <a:rPr lang="en" sz="800">
                          <a:solidFill>
                            <a:srgbClr val="2B3441"/>
                          </a:solidFill>
                          <a:latin typeface="Libre Franklin SemiBold"/>
                          <a:ea typeface="Libre Franklin SemiBold"/>
                          <a:cs typeface="Libre Franklin SemiBold"/>
                          <a:sym typeface="Libre Franklin SemiBold"/>
                        </a:rPr>
                        <a:t>KEY OUTCOMES</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None/>
                      </a:pPr>
                      <a:r>
                        <a:rPr lang="en" sz="1000">
                          <a:solidFill>
                            <a:srgbClr val="2B3441"/>
                          </a:solidFill>
                          <a:latin typeface="Libre Franklin"/>
                          <a:ea typeface="Libre Franklin"/>
                          <a:cs typeface="Libre Franklin"/>
                          <a:sym typeface="Libre Franklin"/>
                        </a:rPr>
                        <a:t>Capital can scale tourism businesses and Indigenous-led ventures.</a:t>
                      </a:r>
                      <a:endParaRPr sz="1000">
                        <a:solidFill>
                          <a:srgbClr val="2B3441"/>
                        </a:solidFill>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6F6F5"/>
                    </a:solidFill>
                  </a:tcPr>
                </a:tc>
              </a:tr>
              <a:tr h="504625">
                <a:tc>
                  <a:txBody>
                    <a:bodyPr/>
                    <a:lstStyle/>
                    <a:p>
                      <a:pPr indent="0" lvl="0" marL="0" rtl="0" algn="l">
                        <a:spcBef>
                          <a:spcPts val="0"/>
                        </a:spcBef>
                        <a:spcAft>
                          <a:spcPts val="0"/>
                        </a:spcAft>
                        <a:buNone/>
                      </a:pPr>
                      <a:r>
                        <a:rPr lang="en" sz="800">
                          <a:solidFill>
                            <a:srgbClr val="2B3441"/>
                          </a:solidFill>
                          <a:latin typeface="Libre Franklin SemiBold"/>
                          <a:ea typeface="Libre Franklin SemiBold"/>
                          <a:cs typeface="Libre Franklin SemiBold"/>
                          <a:sym typeface="Libre Franklin SemiBold"/>
                        </a:rPr>
                        <a:t>INFLUENCE ON PERCEPTION</a:t>
                      </a:r>
                      <a:endParaRPr sz="800">
                        <a:solidFill>
                          <a:srgbClr val="2B3441"/>
                        </a:solidFill>
                        <a:latin typeface="Libre Franklin SemiBold"/>
                        <a:ea typeface="Libre Franklin SemiBold"/>
                        <a:cs typeface="Libre Franklin SemiBold"/>
                        <a:sym typeface="Libre Franklin Semi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1000">
                          <a:solidFill>
                            <a:srgbClr val="2B3441"/>
                          </a:solidFill>
                          <a:latin typeface="Libre Franklin"/>
                          <a:ea typeface="Libre Franklin"/>
                          <a:cs typeface="Libre Franklin"/>
                          <a:sym typeface="Libre Franklin"/>
                        </a:rPr>
                        <a:t>High-profile investments often shape public discourse and government attention, including them ensures the narrative speaks the language of opportunity, risk, and return.</a:t>
                      </a:r>
                      <a:endParaRPr sz="1000">
                        <a:solidFill>
                          <a:srgbClr val="2B3441"/>
                        </a:solidFill>
                        <a:highlight>
                          <a:schemeClr val="accent6"/>
                        </a:highlight>
                        <a:latin typeface="Libre Franklin"/>
                        <a:ea typeface="Libre Franklin"/>
                        <a:cs typeface="Libre Franklin"/>
                        <a:sym typeface="Libre Franklin"/>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bl>
          </a:graphicData>
        </a:graphic>
      </p:graphicFrame>
      <p:sp>
        <p:nvSpPr>
          <p:cNvPr id="320" name="Google Shape;320;p33"/>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321" name="Google Shape;321;p33"/>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Private Investors</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322" name="Google Shape;322;p33"/>
          <p:cNvSpPr txBox="1"/>
          <p:nvPr/>
        </p:nvSpPr>
        <p:spPr>
          <a:xfrm>
            <a:off x="282575" y="1386571"/>
            <a:ext cx="2587500" cy="353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97CA35"/>
                </a:solidFill>
                <a:latin typeface="Libre Franklin SemiBold"/>
                <a:ea typeface="Libre Franklin SemiBold"/>
                <a:cs typeface="Libre Franklin SemiBold"/>
                <a:sym typeface="Libre Franklin SemiBold"/>
              </a:rPr>
              <a:t>Why they matter</a:t>
            </a:r>
            <a:endParaRPr>
              <a:solidFill>
                <a:srgbClr val="97CA35"/>
              </a:solidFill>
              <a:latin typeface="Libre Franklin SemiBold"/>
              <a:ea typeface="Libre Franklin SemiBold"/>
              <a:cs typeface="Libre Franklin SemiBold"/>
              <a:sym typeface="Libre Franklin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6" name="Shape 326"/>
        <p:cNvGrpSpPr/>
        <p:nvPr/>
      </p:nvGrpSpPr>
      <p:grpSpPr>
        <a:xfrm>
          <a:off x="0" y="0"/>
          <a:ext cx="0" cy="0"/>
          <a:chOff x="0" y="0"/>
          <a:chExt cx="0" cy="0"/>
        </a:xfrm>
      </p:grpSpPr>
      <p:sp>
        <p:nvSpPr>
          <p:cNvPr id="327" name="Google Shape;327;p34"/>
          <p:cNvSpPr/>
          <p:nvPr/>
        </p:nvSpPr>
        <p:spPr>
          <a:xfrm>
            <a:off x="6813025"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04</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KPIs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Increased private capital invested in tourism assets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Positive investor sentiment about Canada’s tourism sector</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328" name="Google Shape;328;p34"/>
          <p:cNvSpPr/>
          <p:nvPr/>
        </p:nvSpPr>
        <p:spPr>
          <a:xfrm>
            <a:off x="278850"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Key Motivations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20650" lvl="0" marL="171450" rtl="0" algn="l">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Predictable returns and scalable ventures</a:t>
            </a:r>
            <a:endParaRPr sz="1000">
              <a:solidFill>
                <a:srgbClr val="2B3441"/>
              </a:solidFill>
              <a:latin typeface="Libre Franklin"/>
              <a:ea typeface="Libre Franklin"/>
              <a:cs typeface="Libre Franklin"/>
              <a:sym typeface="Libre Franklin"/>
            </a:endParaRPr>
          </a:p>
          <a:p>
            <a:pPr indent="-120650" lvl="0" marL="171450" rtl="0" algn="l">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Risk mitigation and market intelligence</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329" name="Google Shape;329;p34"/>
          <p:cNvSpPr/>
          <p:nvPr/>
        </p:nvSpPr>
        <p:spPr>
          <a:xfrm>
            <a:off x="2456908"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Call to Action</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Explore investment opportunities in tourism zones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Engage with DMOs, governments , and Indigenous Indigenous governments and communities on pipeline projects</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330" name="Google Shape;330;p34"/>
          <p:cNvSpPr/>
          <p:nvPr/>
        </p:nvSpPr>
        <p:spPr>
          <a:xfrm>
            <a:off x="4634967" y="1371600"/>
            <a:ext cx="2048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03</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575">
                <a:solidFill>
                  <a:srgbClr val="2B3441"/>
                </a:solidFill>
                <a:latin typeface="Libre Franklin SemiBold"/>
                <a:ea typeface="Libre Franklin SemiBold"/>
                <a:cs typeface="Libre Franklin SemiBold"/>
                <a:sym typeface="Libre Franklin SemiBold"/>
              </a:rPr>
              <a:t>Main Channels</a:t>
            </a:r>
            <a:endParaRPr sz="1575">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500">
              <a:solidFill>
                <a:srgbClr val="2B3441"/>
              </a:solidFill>
              <a:latin typeface="Libre Franklin"/>
              <a:ea typeface="Libre Franklin"/>
              <a:cs typeface="Libre Franklin"/>
              <a:sym typeface="Libre Franklin"/>
            </a:endParaRPr>
          </a:p>
          <a:p>
            <a:pPr indent="-120650" lvl="0" marL="171450" marR="0" rtl="0" algn="l">
              <a:lnSpc>
                <a:spcPct val="100000"/>
              </a:lnSpc>
              <a:spcBef>
                <a:spcPts val="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Investment briefs and pitch decks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Industry summits and real estate expos</a:t>
            </a:r>
            <a:endParaRPr sz="1000">
              <a:solidFill>
                <a:srgbClr val="2B3441"/>
              </a:solidFill>
              <a:latin typeface="Libre Franklin"/>
              <a:ea typeface="Libre Franklin"/>
              <a:cs typeface="Libre Franklin"/>
              <a:sym typeface="Libre Franklin"/>
            </a:endParaRPr>
          </a:p>
          <a:p>
            <a:pPr indent="-120650" lvl="0" marL="171450" marR="0" rtl="0" algn="l">
              <a:lnSpc>
                <a:spcPct val="100000"/>
              </a:lnSpc>
              <a:spcBef>
                <a:spcPts val="1000"/>
              </a:spcBef>
              <a:spcAft>
                <a:spcPts val="0"/>
              </a:spcAft>
              <a:buClr>
                <a:srgbClr val="2B3441"/>
              </a:buClr>
              <a:buSzPts val="1000"/>
              <a:buFont typeface="Libre Franklin"/>
              <a:buChar char="→"/>
            </a:pPr>
            <a:r>
              <a:rPr lang="en" sz="1000">
                <a:solidFill>
                  <a:srgbClr val="2B3441"/>
                </a:solidFill>
                <a:latin typeface="Libre Franklin"/>
                <a:ea typeface="Libre Franklin"/>
                <a:cs typeface="Libre Franklin"/>
                <a:sym typeface="Libre Franklin"/>
              </a:rPr>
              <a:t>Private investor roundtables</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marR="0" rtl="0" algn="l">
              <a:lnSpc>
                <a:spcPct val="100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237">
              <a:solidFill>
                <a:srgbClr val="2B3441"/>
              </a:solidFill>
              <a:latin typeface="Libre Franklin"/>
              <a:ea typeface="Libre Franklin"/>
              <a:cs typeface="Libre Franklin"/>
              <a:sym typeface="Libre Franklin"/>
            </a:endParaRPr>
          </a:p>
        </p:txBody>
      </p:sp>
      <p:sp>
        <p:nvSpPr>
          <p:cNvPr id="331" name="Google Shape;331;p34"/>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332" name="Google Shape;332;p34"/>
          <p:cNvSpPr txBox="1"/>
          <p:nvPr/>
        </p:nvSpPr>
        <p:spPr>
          <a:xfrm>
            <a:off x="282575" y="533375"/>
            <a:ext cx="62778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400">
                <a:solidFill>
                  <a:srgbClr val="2B3441"/>
                </a:solidFill>
                <a:latin typeface="Libre Franklin SemiBold"/>
                <a:ea typeface="Libre Franklin SemiBold"/>
                <a:cs typeface="Libre Franklin SemiBold"/>
                <a:sym typeface="Libre Franklin SemiBold"/>
              </a:rPr>
              <a:t>Private Investors</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E38"/>
        </a:solidFill>
      </p:bgPr>
    </p:bg>
    <p:spTree>
      <p:nvGrpSpPr>
        <p:cNvPr id="336" name="Shape 336"/>
        <p:cNvGrpSpPr/>
        <p:nvPr/>
      </p:nvGrpSpPr>
      <p:grpSpPr>
        <a:xfrm>
          <a:off x="0" y="0"/>
          <a:ext cx="0" cy="0"/>
          <a:chOff x="0" y="0"/>
          <a:chExt cx="0" cy="0"/>
        </a:xfrm>
      </p:grpSpPr>
      <p:pic>
        <p:nvPicPr>
          <p:cNvPr id="337" name="Google Shape;337;p35" title="AdobeStock_1189913800.jpeg"/>
          <p:cNvPicPr preferRelativeResize="0"/>
          <p:nvPr/>
        </p:nvPicPr>
        <p:blipFill rotWithShape="1">
          <a:blip r:embed="rId3">
            <a:alphaModFix/>
          </a:blip>
          <a:srcRect b="0" l="-3703" r="22488" t="0"/>
          <a:stretch/>
        </p:blipFill>
        <p:spPr>
          <a:xfrm>
            <a:off x="2876550" y="0"/>
            <a:ext cx="6267448" cy="5143501"/>
          </a:xfrm>
          <a:prstGeom prst="rect">
            <a:avLst/>
          </a:prstGeom>
          <a:noFill/>
          <a:ln>
            <a:noFill/>
          </a:ln>
        </p:spPr>
      </p:pic>
      <p:pic>
        <p:nvPicPr>
          <p:cNvPr id="338" name="Google Shape;338;p35" title="green-accent.png"/>
          <p:cNvPicPr preferRelativeResize="0"/>
          <p:nvPr/>
        </p:nvPicPr>
        <p:blipFill rotWithShape="1">
          <a:blip r:embed="rId4">
            <a:alphaModFix/>
          </a:blip>
          <a:srcRect b="0" l="5922" r="4743" t="0"/>
          <a:stretch/>
        </p:blipFill>
        <p:spPr>
          <a:xfrm rot="5400000">
            <a:off x="561713" y="1643212"/>
            <a:ext cx="5166574" cy="1857100"/>
          </a:xfrm>
          <a:prstGeom prst="rect">
            <a:avLst/>
          </a:prstGeom>
          <a:noFill/>
          <a:ln>
            <a:noFill/>
          </a:ln>
        </p:spPr>
      </p:pic>
      <p:sp>
        <p:nvSpPr>
          <p:cNvPr id="339" name="Google Shape;339;p35"/>
          <p:cNvSpPr/>
          <p:nvPr/>
        </p:nvSpPr>
        <p:spPr>
          <a:xfrm>
            <a:off x="0" y="-20150"/>
            <a:ext cx="2487000" cy="5166600"/>
          </a:xfrm>
          <a:prstGeom prst="rect">
            <a:avLst/>
          </a:prstGeom>
          <a:solidFill>
            <a:srgbClr val="97CA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0" name="Google Shape;340;p35"/>
          <p:cNvSpPr txBox="1"/>
          <p:nvPr/>
        </p:nvSpPr>
        <p:spPr>
          <a:xfrm>
            <a:off x="282275" y="758271"/>
            <a:ext cx="4935900" cy="2184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3400">
                <a:solidFill>
                  <a:srgbClr val="2B3441"/>
                </a:solidFill>
                <a:latin typeface="Libre Franklin"/>
                <a:ea typeface="Libre Franklin"/>
                <a:cs typeface="Libre Franklin"/>
                <a:sym typeface="Libre Franklin"/>
              </a:rPr>
              <a:t>Key</a:t>
            </a:r>
            <a:endParaRPr sz="34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rPr lang="en" sz="3400">
                <a:solidFill>
                  <a:srgbClr val="2B3441"/>
                </a:solidFill>
                <a:latin typeface="Libre Franklin"/>
                <a:ea typeface="Libre Franklin"/>
                <a:cs typeface="Libre Franklin"/>
                <a:sym typeface="Libre Franklin"/>
              </a:rPr>
              <a:t>Messages</a:t>
            </a:r>
            <a:endParaRPr sz="3400">
              <a:solidFill>
                <a:srgbClr val="2B3441"/>
              </a:solidFill>
              <a:latin typeface="Libre Franklin"/>
              <a:ea typeface="Libre Franklin"/>
              <a:cs typeface="Libre Franklin"/>
              <a:sym typeface="Libre Franklin"/>
            </a:endParaRPr>
          </a:p>
        </p:txBody>
      </p:sp>
      <p:sp>
        <p:nvSpPr>
          <p:cNvPr id="341" name="Google Shape;341;p35"/>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lang="en" sz="1200">
                <a:solidFill>
                  <a:schemeClr val="lt1"/>
                </a:solidFill>
                <a:latin typeface="Libre Franklin"/>
                <a:ea typeface="Libre Franklin"/>
                <a:cs typeface="Libre Franklin"/>
                <a:sym typeface="Libre Franklin"/>
              </a:rPr>
              <a:t>PART C</a:t>
            </a:r>
            <a:endParaRPr b="1" i="0" sz="12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5" name="Shape 345"/>
        <p:cNvGrpSpPr/>
        <p:nvPr/>
      </p:nvGrpSpPr>
      <p:grpSpPr>
        <a:xfrm>
          <a:off x="0" y="0"/>
          <a:ext cx="0" cy="0"/>
          <a:chOff x="0" y="0"/>
          <a:chExt cx="0" cy="0"/>
        </a:xfrm>
      </p:grpSpPr>
      <p:pic>
        <p:nvPicPr>
          <p:cNvPr id="346" name="Google Shape;346;p36" title="pexels-damla-selen-demir-429137893-30818114.jpg"/>
          <p:cNvPicPr preferRelativeResize="0"/>
          <p:nvPr/>
        </p:nvPicPr>
        <p:blipFill rotWithShape="1">
          <a:blip r:embed="rId3">
            <a:alphaModFix/>
          </a:blip>
          <a:srcRect b="1628" l="7750" r="16110" t="1434"/>
          <a:stretch/>
        </p:blipFill>
        <p:spPr>
          <a:xfrm>
            <a:off x="6464300" y="0"/>
            <a:ext cx="2692575" cy="5143501"/>
          </a:xfrm>
          <a:prstGeom prst="rect">
            <a:avLst/>
          </a:prstGeom>
          <a:noFill/>
          <a:ln>
            <a:noFill/>
          </a:ln>
        </p:spPr>
      </p:pic>
      <p:pic>
        <p:nvPicPr>
          <p:cNvPr id="347" name="Google Shape;347;p36"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348" name="Google Shape;348;p36"/>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MESSAGES</a:t>
            </a:r>
            <a:endParaRPr b="1" sz="800">
              <a:solidFill>
                <a:srgbClr val="697889"/>
              </a:solidFill>
              <a:latin typeface="Libre Franklin"/>
              <a:ea typeface="Libre Franklin"/>
              <a:cs typeface="Libre Franklin"/>
              <a:sym typeface="Libre Franklin"/>
            </a:endParaRPr>
          </a:p>
        </p:txBody>
      </p:sp>
      <p:sp>
        <p:nvSpPr>
          <p:cNvPr id="349" name="Google Shape;349;p36"/>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Canadians ≤40 </a:t>
            </a:r>
            <a:endParaRPr sz="2400">
              <a:solidFill>
                <a:srgbClr val="2B3441"/>
              </a:solidFill>
              <a:latin typeface="Libre Franklin SemiBold"/>
              <a:ea typeface="Libre Franklin SemiBold"/>
              <a:cs typeface="Libre Franklin SemiBold"/>
              <a:sym typeface="Libre Franklin SemiBold"/>
            </a:endParaRPr>
          </a:p>
        </p:txBody>
      </p:sp>
      <p:sp>
        <p:nvSpPr>
          <p:cNvPr id="350" name="Google Shape;350;p36"/>
          <p:cNvSpPr/>
          <p:nvPr/>
        </p:nvSpPr>
        <p:spPr>
          <a:xfrm>
            <a:off x="278850"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Own your adventure. Co-author our story</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0" lvl="0" marL="0" rtl="0" algn="l">
              <a:lnSpc>
                <a:spcPct val="115000"/>
              </a:lnSpc>
              <a:spcBef>
                <a:spcPts val="0"/>
              </a:spcBef>
              <a:spcAft>
                <a:spcPts val="0"/>
              </a:spcAft>
              <a:buNone/>
            </a:pPr>
            <a:r>
              <a:rPr lang="en" sz="1000">
                <a:solidFill>
                  <a:srgbClr val="2B3441"/>
                </a:solidFill>
                <a:latin typeface="Libre Franklin"/>
                <a:ea typeface="Libre Franklin"/>
                <a:cs typeface="Libre Franklin"/>
                <a:sym typeface="Libre Franklin"/>
              </a:rPr>
              <a:t>Travel Canada with boundless passion and curiosity. Every journey you embark upon, every connection you make, helps write the next exciting, inclusive chapter for our country, making it richer, more deeply understood, and undeniably yours to shape and share. More than 9 in 10 Canadians are ready to welcome more visitors; lead by showing how it’s done.</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351" name="Google Shape;351;p36"/>
          <p:cNvSpPr/>
          <p:nvPr/>
        </p:nvSpPr>
        <p:spPr>
          <a:xfrm>
            <a:off x="3270523"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Connect and empower with your unique voice</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1000"/>
              </a:spcAft>
              <a:buNone/>
            </a:pPr>
            <a:r>
              <a:rPr lang="en" sz="1000">
                <a:solidFill>
                  <a:srgbClr val="2B3441"/>
                </a:solidFill>
                <a:latin typeface="Libre Franklin"/>
                <a:ea typeface="Libre Franklin"/>
                <a:cs typeface="Libre Franklin"/>
                <a:sym typeface="Libre Franklin"/>
              </a:rPr>
              <a:t>Use your digital fluency to share your real Canadian adventures, uncover hidden gems, and learn on the land with Indigenous hosts. Your authentic stories and perspectives do more than gather likes; they inspire genuine connection, redefine our national narrative for a new era, and encourage a tourism that truly reflects the diverse values of your generation.</a:t>
            </a:r>
            <a:endParaRPr sz="1000">
              <a:solidFill>
                <a:srgbClr val="2B3441"/>
              </a:solidFill>
              <a:latin typeface="Libre Franklin"/>
              <a:ea typeface="Libre Franklin"/>
              <a:cs typeface="Libre Franklin"/>
              <a:sym typeface="Libre Frankli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5" name="Shape 355"/>
        <p:cNvGrpSpPr/>
        <p:nvPr/>
      </p:nvGrpSpPr>
      <p:grpSpPr>
        <a:xfrm>
          <a:off x="0" y="0"/>
          <a:ext cx="0" cy="0"/>
          <a:chOff x="0" y="0"/>
          <a:chExt cx="0" cy="0"/>
        </a:xfrm>
      </p:grpSpPr>
      <p:pic>
        <p:nvPicPr>
          <p:cNvPr id="356" name="Google Shape;356;p37" title="AdobeStock_514423896.jpeg"/>
          <p:cNvPicPr preferRelativeResize="0"/>
          <p:nvPr/>
        </p:nvPicPr>
        <p:blipFill rotWithShape="1">
          <a:blip r:embed="rId3">
            <a:alphaModFix/>
          </a:blip>
          <a:srcRect b="0" l="37482" r="27601" t="0"/>
          <a:stretch/>
        </p:blipFill>
        <p:spPr>
          <a:xfrm>
            <a:off x="6464300" y="0"/>
            <a:ext cx="2692577" cy="5143502"/>
          </a:xfrm>
          <a:prstGeom prst="rect">
            <a:avLst/>
          </a:prstGeom>
          <a:noFill/>
          <a:ln>
            <a:noFill/>
          </a:ln>
        </p:spPr>
      </p:pic>
      <p:pic>
        <p:nvPicPr>
          <p:cNvPr id="357" name="Google Shape;357;p37"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358" name="Google Shape;358;p37"/>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MESSAGES</a:t>
            </a:r>
            <a:endParaRPr b="1" sz="800">
              <a:solidFill>
                <a:srgbClr val="697889"/>
              </a:solidFill>
              <a:latin typeface="Libre Franklin"/>
              <a:ea typeface="Libre Franklin"/>
              <a:cs typeface="Libre Franklin"/>
              <a:sym typeface="Libre Franklin"/>
            </a:endParaRPr>
          </a:p>
        </p:txBody>
      </p:sp>
      <p:sp>
        <p:nvSpPr>
          <p:cNvPr id="359" name="Google Shape;359;p37"/>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Canadians 40+</a:t>
            </a:r>
            <a:endParaRPr sz="2400">
              <a:solidFill>
                <a:srgbClr val="2B3441"/>
              </a:solidFill>
              <a:latin typeface="Libre Franklin SemiBold"/>
              <a:ea typeface="Libre Franklin SemiBold"/>
              <a:cs typeface="Libre Franklin SemiBold"/>
              <a:sym typeface="Libre Franklin SemiBold"/>
            </a:endParaRPr>
          </a:p>
        </p:txBody>
      </p:sp>
      <p:sp>
        <p:nvSpPr>
          <p:cNvPr id="360" name="Google Shape;360;p37"/>
          <p:cNvSpPr/>
          <p:nvPr/>
        </p:nvSpPr>
        <p:spPr>
          <a:xfrm>
            <a:off x="278850"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Connect, contribute and  celebrate home</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0" lvl="0" marL="0" rtl="0" algn="l">
              <a:lnSpc>
                <a:spcPct val="115000"/>
              </a:lnSpc>
              <a:spcBef>
                <a:spcPts val="0"/>
              </a:spcBef>
              <a:spcAft>
                <a:spcPts val="0"/>
              </a:spcAft>
              <a:buNone/>
            </a:pPr>
            <a:r>
              <a:rPr lang="en" sz="1000">
                <a:solidFill>
                  <a:srgbClr val="2B3441"/>
                </a:solidFill>
                <a:latin typeface="Libre Franklin"/>
                <a:ea typeface="Libre Franklin"/>
                <a:cs typeface="Libre Franklin"/>
                <a:sym typeface="Libre Franklin"/>
              </a:rPr>
              <a:t>Rediscover the unparalleled beauty and rich diversity within Canada’s borders. Your travels are a direct lifeline for local economies, creating stable jobs for your neighbours and fostering the strong community and quality of life that we all cherish and strive to protect.</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361" name="Google Shape;361;p37"/>
          <p:cNvSpPr/>
          <p:nvPr/>
        </p:nvSpPr>
        <p:spPr>
          <a:xfrm>
            <a:off x="3270523"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A way to guard our </a:t>
            </a:r>
            <a:br>
              <a:rPr lang="en">
                <a:solidFill>
                  <a:srgbClr val="2B3441"/>
                </a:solidFill>
                <a:latin typeface="Libre Franklin SemiBold"/>
                <a:ea typeface="Libre Franklin SemiBold"/>
                <a:cs typeface="Libre Franklin SemiBold"/>
                <a:sym typeface="Libre Franklin SemiBold"/>
              </a:rPr>
            </a:br>
            <a:r>
              <a:rPr lang="en">
                <a:solidFill>
                  <a:srgbClr val="2B3441"/>
                </a:solidFill>
                <a:latin typeface="Libre Franklin SemiBold"/>
                <a:ea typeface="Libre Franklin SemiBold"/>
                <a:cs typeface="Libre Franklin SemiBold"/>
                <a:sym typeface="Libre Franklin SemiBold"/>
              </a:rPr>
              <a:t>nation’s history</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1000"/>
              </a:spcAft>
              <a:buNone/>
            </a:pPr>
            <a:r>
              <a:rPr lang="en" sz="1000">
                <a:solidFill>
                  <a:srgbClr val="2B3441"/>
                </a:solidFill>
                <a:latin typeface="Libre Franklin"/>
                <a:ea typeface="Libre Franklin"/>
                <a:cs typeface="Libre Franklin"/>
                <a:sym typeface="Libre Franklin"/>
              </a:rPr>
              <a:t>Embrace your pivotal role in safeguarding and celebrating Canada’s diverse cultural tapestry and breathtaking natural wonders. Your exploration of local museums, heritage sites, and parks helps keep our collective history alive and ensures our pristine landscapes thrive for all time. Seek out Indigenous-owned experiences, your choices advance reconciliation.</a:t>
            </a:r>
            <a:endParaRPr sz="1000">
              <a:solidFill>
                <a:srgbClr val="2B3441"/>
              </a:solidFill>
              <a:latin typeface="Libre Franklin"/>
              <a:ea typeface="Libre Franklin"/>
              <a:cs typeface="Libre Franklin"/>
              <a:sym typeface="Libre Frankli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5" name="Shape 365"/>
        <p:cNvGrpSpPr/>
        <p:nvPr/>
      </p:nvGrpSpPr>
      <p:grpSpPr>
        <a:xfrm>
          <a:off x="0" y="0"/>
          <a:ext cx="0" cy="0"/>
          <a:chOff x="0" y="0"/>
          <a:chExt cx="0" cy="0"/>
        </a:xfrm>
      </p:grpSpPr>
      <p:pic>
        <p:nvPicPr>
          <p:cNvPr id="366" name="Google Shape;366;p38" title="AdobeStock_374676739.jpeg"/>
          <p:cNvPicPr preferRelativeResize="0"/>
          <p:nvPr/>
        </p:nvPicPr>
        <p:blipFill rotWithShape="1">
          <a:blip r:embed="rId3">
            <a:alphaModFix/>
          </a:blip>
          <a:srcRect b="0" l="31955" r="48680" t="0"/>
          <a:stretch/>
        </p:blipFill>
        <p:spPr>
          <a:xfrm>
            <a:off x="6650050" y="0"/>
            <a:ext cx="2508900" cy="5156100"/>
          </a:xfrm>
          <a:prstGeom prst="roundRect">
            <a:avLst>
              <a:gd fmla="val 0" name="adj"/>
            </a:avLst>
          </a:prstGeom>
          <a:noFill/>
          <a:ln>
            <a:noFill/>
          </a:ln>
        </p:spPr>
      </p:pic>
      <p:pic>
        <p:nvPicPr>
          <p:cNvPr id="367" name="Google Shape;367;p38"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368" name="Google Shape;368;p38"/>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MESSAGES</a:t>
            </a:r>
            <a:endParaRPr b="1" sz="800">
              <a:solidFill>
                <a:srgbClr val="697889"/>
              </a:solidFill>
              <a:latin typeface="Libre Franklin"/>
              <a:ea typeface="Libre Franklin"/>
              <a:cs typeface="Libre Franklin"/>
              <a:sym typeface="Libre Franklin"/>
            </a:endParaRPr>
          </a:p>
        </p:txBody>
      </p:sp>
      <p:sp>
        <p:nvSpPr>
          <p:cNvPr id="369" name="Google Shape;369;p38"/>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400">
                <a:solidFill>
                  <a:srgbClr val="2B3441"/>
                </a:solidFill>
                <a:latin typeface="Libre Franklin SemiBold"/>
                <a:ea typeface="Libre Franklin SemiBold"/>
                <a:cs typeface="Libre Franklin SemiBold"/>
                <a:sym typeface="Libre Franklin SemiBold"/>
              </a:rPr>
              <a:t>Federal Government</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370" name="Google Shape;370;p38"/>
          <p:cNvSpPr/>
          <p:nvPr/>
        </p:nvSpPr>
        <p:spPr>
          <a:xfrm>
            <a:off x="278850"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A high-value export driving Canada's trade balance</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0" lvl="0" marL="0" rtl="0" algn="l">
              <a:lnSpc>
                <a:spcPct val="115000"/>
              </a:lnSpc>
              <a:spcBef>
                <a:spcPts val="0"/>
              </a:spcBef>
              <a:spcAft>
                <a:spcPts val="0"/>
              </a:spcAft>
              <a:buClr>
                <a:schemeClr val="dk1"/>
              </a:buClr>
              <a:buSzPts val="1100"/>
              <a:buFont typeface="Arial"/>
              <a:buNone/>
            </a:pPr>
            <a:r>
              <a:rPr lang="en" sz="1000">
                <a:solidFill>
                  <a:srgbClr val="2B3441"/>
                </a:solidFill>
                <a:latin typeface="Libre Franklin"/>
                <a:ea typeface="Libre Franklin"/>
                <a:cs typeface="Libre Franklin"/>
                <a:sym typeface="Libre Franklin"/>
              </a:rPr>
              <a:t>Recognize that every international visitor dollar is new wealth injected into our economy, significantly bolstering Canada's service exports, and contributing positively to our national trade balance and fiscal strength. </a:t>
            </a:r>
            <a:r>
              <a:rPr lang="en" sz="1000">
                <a:solidFill>
                  <a:srgbClr val="2B3441"/>
                </a:solidFill>
                <a:latin typeface="Libre Franklin"/>
                <a:ea typeface="Libre Franklin"/>
                <a:cs typeface="Libre Franklin"/>
                <a:sym typeface="Libre Franklin"/>
              </a:rPr>
              <a:t>Travel is an essential service for Canadians.</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371" name="Google Shape;371;p38"/>
          <p:cNvSpPr/>
          <p:nvPr/>
        </p:nvSpPr>
        <p:spPr>
          <a:xfrm>
            <a:off x="3270523"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Unite regions and </a:t>
            </a:r>
            <a:br>
              <a:rPr lang="en">
                <a:solidFill>
                  <a:srgbClr val="2B3441"/>
                </a:solidFill>
                <a:latin typeface="Libre Franklin SemiBold"/>
                <a:ea typeface="Libre Franklin SemiBold"/>
                <a:cs typeface="Libre Franklin SemiBold"/>
                <a:sym typeface="Libre Franklin SemiBold"/>
              </a:rPr>
            </a:br>
            <a:r>
              <a:rPr lang="en">
                <a:solidFill>
                  <a:srgbClr val="2B3441"/>
                </a:solidFill>
                <a:latin typeface="Libre Franklin SemiBold"/>
                <a:ea typeface="Libre Franklin SemiBold"/>
                <a:cs typeface="Libre Franklin SemiBold"/>
                <a:sym typeface="Libre Franklin SemiBold"/>
              </a:rPr>
              <a:t>strengthen Confederation</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1000"/>
              </a:spcAft>
              <a:buNone/>
            </a:pPr>
            <a:r>
              <a:rPr lang="en" sz="1000">
                <a:solidFill>
                  <a:srgbClr val="2B3441"/>
                </a:solidFill>
                <a:latin typeface="Libre Franklin"/>
                <a:ea typeface="Libre Franklin"/>
                <a:cs typeface="Libre Franklin"/>
                <a:sym typeface="Libre Franklin"/>
              </a:rPr>
              <a:t>Tourism is a powerful, organic force that connects our diverse regions, celebrates our rich multicultural identity and profoundly builds national pride and cohesion. Your visible leadership and vocal support can amplify this uniquely unifying economic and social driver. Tourism operationalizes reconciliation, and investing with Indigenous initiatives scales impact.</a:t>
            </a:r>
            <a:endParaRPr sz="1000">
              <a:solidFill>
                <a:srgbClr val="2B3441"/>
              </a:solidFill>
              <a:latin typeface="Libre Franklin"/>
              <a:ea typeface="Libre Franklin"/>
              <a:cs typeface="Libre Franklin"/>
              <a:sym typeface="Libre Frankli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E38"/>
        </a:solidFill>
      </p:bgPr>
    </p:bg>
    <p:spTree>
      <p:nvGrpSpPr>
        <p:cNvPr id="67" name="Shape 67"/>
        <p:cNvGrpSpPr/>
        <p:nvPr/>
      </p:nvGrpSpPr>
      <p:grpSpPr>
        <a:xfrm>
          <a:off x="0" y="0"/>
          <a:ext cx="0" cy="0"/>
          <a:chOff x="0" y="0"/>
          <a:chExt cx="0" cy="0"/>
        </a:xfrm>
      </p:grpSpPr>
      <p:pic>
        <p:nvPicPr>
          <p:cNvPr id="68" name="Google Shape;68;p12" title="pexels-rdne-8798690.jpg"/>
          <p:cNvPicPr preferRelativeResize="0"/>
          <p:nvPr/>
        </p:nvPicPr>
        <p:blipFill rotWithShape="1">
          <a:blip r:embed="rId3">
            <a:alphaModFix/>
          </a:blip>
          <a:srcRect b="17133" l="0" r="0" t="26336"/>
          <a:stretch/>
        </p:blipFill>
        <p:spPr>
          <a:xfrm>
            <a:off x="3071817" y="-6300"/>
            <a:ext cx="6079200" cy="5156100"/>
          </a:xfrm>
          <a:prstGeom prst="roundRect">
            <a:avLst>
              <a:gd fmla="val 0" name="adj"/>
            </a:avLst>
          </a:prstGeom>
          <a:noFill/>
          <a:ln>
            <a:noFill/>
          </a:ln>
        </p:spPr>
      </p:pic>
      <p:pic>
        <p:nvPicPr>
          <p:cNvPr id="69" name="Google Shape;69;p12" title="green-accent.png"/>
          <p:cNvPicPr preferRelativeResize="0"/>
          <p:nvPr/>
        </p:nvPicPr>
        <p:blipFill rotWithShape="1">
          <a:blip r:embed="rId4">
            <a:alphaModFix/>
          </a:blip>
          <a:srcRect b="0" l="5922" r="4743" t="0"/>
          <a:stretch/>
        </p:blipFill>
        <p:spPr>
          <a:xfrm rot="5400000">
            <a:off x="561713" y="1643212"/>
            <a:ext cx="5166574" cy="1857100"/>
          </a:xfrm>
          <a:prstGeom prst="rect">
            <a:avLst/>
          </a:prstGeom>
          <a:noFill/>
          <a:ln>
            <a:noFill/>
          </a:ln>
        </p:spPr>
      </p:pic>
      <p:sp>
        <p:nvSpPr>
          <p:cNvPr id="70" name="Google Shape;70;p12"/>
          <p:cNvSpPr/>
          <p:nvPr/>
        </p:nvSpPr>
        <p:spPr>
          <a:xfrm>
            <a:off x="0" y="-20150"/>
            <a:ext cx="2487000" cy="5166600"/>
          </a:xfrm>
          <a:prstGeom prst="rect">
            <a:avLst/>
          </a:prstGeom>
          <a:solidFill>
            <a:srgbClr val="97CA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 name="Google Shape;71;p12"/>
          <p:cNvSpPr txBox="1"/>
          <p:nvPr/>
        </p:nvSpPr>
        <p:spPr>
          <a:xfrm>
            <a:off x="282275" y="758271"/>
            <a:ext cx="4935900" cy="2184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3400">
                <a:solidFill>
                  <a:srgbClr val="2B3441"/>
                </a:solidFill>
                <a:latin typeface="Libre Franklin"/>
                <a:ea typeface="Libre Franklin"/>
                <a:cs typeface="Libre Franklin"/>
                <a:sym typeface="Libre Franklin"/>
              </a:rPr>
              <a:t>Project</a:t>
            </a:r>
            <a:endParaRPr sz="34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rPr lang="en" sz="3400">
                <a:solidFill>
                  <a:srgbClr val="2B3441"/>
                </a:solidFill>
                <a:latin typeface="Libre Franklin"/>
                <a:ea typeface="Libre Franklin"/>
                <a:cs typeface="Libre Franklin"/>
                <a:sym typeface="Libre Franklin"/>
              </a:rPr>
              <a:t>Approach</a:t>
            </a:r>
            <a:endParaRPr sz="3400">
              <a:solidFill>
                <a:srgbClr val="2B3441"/>
              </a:solidFill>
              <a:latin typeface="Libre Franklin"/>
              <a:ea typeface="Libre Franklin"/>
              <a:cs typeface="Libre Franklin"/>
              <a:sym typeface="Libre Franklin"/>
            </a:endParaRPr>
          </a:p>
        </p:txBody>
      </p:sp>
      <p:sp>
        <p:nvSpPr>
          <p:cNvPr id="72" name="Google Shape;72;p12"/>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lang="en" sz="1200">
                <a:solidFill>
                  <a:schemeClr val="lt1"/>
                </a:solidFill>
                <a:latin typeface="Libre Franklin"/>
                <a:ea typeface="Libre Franklin"/>
                <a:cs typeface="Libre Franklin"/>
                <a:sym typeface="Libre Franklin"/>
              </a:rPr>
              <a:t>PART A</a:t>
            </a:r>
            <a:endParaRPr b="1" i="0" sz="12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5" name="Shape 375"/>
        <p:cNvGrpSpPr/>
        <p:nvPr/>
      </p:nvGrpSpPr>
      <p:grpSpPr>
        <a:xfrm>
          <a:off x="0" y="0"/>
          <a:ext cx="0" cy="0"/>
          <a:chOff x="0" y="0"/>
          <a:chExt cx="0" cy="0"/>
        </a:xfrm>
      </p:grpSpPr>
      <p:pic>
        <p:nvPicPr>
          <p:cNvPr id="376" name="Google Shape;376;p39" title="AdobeStock_1337975194.jpeg"/>
          <p:cNvPicPr preferRelativeResize="0"/>
          <p:nvPr/>
        </p:nvPicPr>
        <p:blipFill rotWithShape="1">
          <a:blip r:embed="rId3">
            <a:alphaModFix/>
          </a:blip>
          <a:srcRect b="0" l="38477" r="26632" t="0"/>
          <a:stretch/>
        </p:blipFill>
        <p:spPr>
          <a:xfrm>
            <a:off x="6464300" y="0"/>
            <a:ext cx="2692577" cy="5143501"/>
          </a:xfrm>
          <a:prstGeom prst="rect">
            <a:avLst/>
          </a:prstGeom>
          <a:noFill/>
          <a:ln>
            <a:noFill/>
          </a:ln>
        </p:spPr>
      </p:pic>
      <p:pic>
        <p:nvPicPr>
          <p:cNvPr id="377" name="Google Shape;377;p39"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378" name="Google Shape;378;p39"/>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MESSAGES</a:t>
            </a:r>
            <a:endParaRPr b="1" sz="800">
              <a:solidFill>
                <a:srgbClr val="697889"/>
              </a:solidFill>
              <a:latin typeface="Libre Franklin"/>
              <a:ea typeface="Libre Franklin"/>
              <a:cs typeface="Libre Franklin"/>
              <a:sym typeface="Libre Franklin"/>
            </a:endParaRPr>
          </a:p>
        </p:txBody>
      </p:sp>
      <p:sp>
        <p:nvSpPr>
          <p:cNvPr id="379" name="Google Shape;379;p39"/>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Local</a:t>
            </a:r>
            <a:r>
              <a:rPr lang="en" sz="2400">
                <a:solidFill>
                  <a:srgbClr val="2B3441"/>
                </a:solidFill>
                <a:latin typeface="Libre Franklin SemiBold"/>
                <a:ea typeface="Libre Franklin SemiBold"/>
                <a:cs typeface="Libre Franklin SemiBold"/>
                <a:sym typeface="Libre Franklin SemiBold"/>
              </a:rPr>
              <a:t> Government</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380" name="Google Shape;380;p39"/>
          <p:cNvSpPr/>
          <p:nvPr/>
        </p:nvSpPr>
        <p:spPr>
          <a:xfrm>
            <a:off x="278850"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Invest in your community’s quality of life</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0" lvl="0" marL="0" rtl="0" algn="l">
              <a:lnSpc>
                <a:spcPct val="115000"/>
              </a:lnSpc>
              <a:spcBef>
                <a:spcPts val="0"/>
              </a:spcBef>
              <a:spcAft>
                <a:spcPts val="0"/>
              </a:spcAft>
              <a:buClr>
                <a:schemeClr val="dk1"/>
              </a:buClr>
              <a:buSzPts val="1100"/>
              <a:buFont typeface="Arial"/>
              <a:buNone/>
            </a:pPr>
            <a:r>
              <a:rPr lang="en" sz="1000">
                <a:solidFill>
                  <a:srgbClr val="2B3441"/>
                </a:solidFill>
                <a:latin typeface="Libre Franklin"/>
                <a:ea typeface="Libre Franklin"/>
                <a:cs typeface="Libre Franklin"/>
                <a:sym typeface="Libre Franklin"/>
              </a:rPr>
              <a:t>Recognize that tourism revenues, with 20% of local governments prioritizing these tax benefits, directly support and enhance the critical services and infrastructure, from parks and recreation to public safety, that make your community a desirable place to live, work, and invest. Champion projects that amplify this positive cycle.</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381" name="Google Shape;381;p39"/>
          <p:cNvSpPr/>
          <p:nvPr/>
        </p:nvSpPr>
        <p:spPr>
          <a:xfrm>
            <a:off x="3270523"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Energize your local </a:t>
            </a:r>
            <a:br>
              <a:rPr lang="en">
                <a:solidFill>
                  <a:srgbClr val="2B3441"/>
                </a:solidFill>
                <a:latin typeface="Libre Franklin SemiBold"/>
                <a:ea typeface="Libre Franklin SemiBold"/>
                <a:cs typeface="Libre Franklin SemiBold"/>
                <a:sym typeface="Libre Franklin SemiBold"/>
              </a:rPr>
            </a:br>
            <a:r>
              <a:rPr lang="en">
                <a:solidFill>
                  <a:srgbClr val="2B3441"/>
                </a:solidFill>
                <a:latin typeface="Libre Franklin SemiBold"/>
                <a:ea typeface="Libre Franklin SemiBold"/>
                <a:cs typeface="Libre Franklin SemiBold"/>
                <a:sym typeface="Libre Franklin SemiBold"/>
              </a:rPr>
              <a:t>economy, ignite growth</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Clr>
                <a:schemeClr val="dk1"/>
              </a:buClr>
              <a:buSzPts val="1100"/>
              <a:buFont typeface="Arial"/>
              <a:buNone/>
            </a:pPr>
            <a:r>
              <a:rPr lang="en" sz="1000">
                <a:solidFill>
                  <a:srgbClr val="2B3441"/>
                </a:solidFill>
                <a:latin typeface="Libre Franklin"/>
                <a:ea typeface="Libre Franklin"/>
                <a:cs typeface="Libre Franklin"/>
                <a:sym typeface="Libre Franklin"/>
              </a:rPr>
              <a:t>Formally embed tourism as a cornerstone of your local and regional strategic plans. It’s a powerful and sustainable engine for diverse job creation, small business growth and lasting prosperity that resonates directly within your communities, where tourism contributes to keeping essential local services alive.</a:t>
            </a:r>
            <a:endParaRPr sz="1000">
              <a:solidFill>
                <a:srgbClr val="2B3441"/>
              </a:solidFill>
              <a:highlight>
                <a:schemeClr val="accent6"/>
              </a:highlight>
              <a:latin typeface="Libre Franklin"/>
              <a:ea typeface="Libre Franklin"/>
              <a:cs typeface="Libre Franklin"/>
              <a:sym typeface="Libre Franklin"/>
            </a:endParaRPr>
          </a:p>
          <a:p>
            <a:pPr indent="0" lvl="0" marL="0" rtl="0" algn="l">
              <a:lnSpc>
                <a:spcPct val="115000"/>
              </a:lnSpc>
              <a:spcBef>
                <a:spcPts val="1000"/>
              </a:spcBef>
              <a:spcAft>
                <a:spcPts val="0"/>
              </a:spcAft>
              <a:buClr>
                <a:schemeClr val="dk1"/>
              </a:buClr>
              <a:buSzPts val="1100"/>
              <a:buFont typeface="Arial"/>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5" name="Shape 385"/>
        <p:cNvGrpSpPr/>
        <p:nvPr/>
      </p:nvGrpSpPr>
      <p:grpSpPr>
        <a:xfrm>
          <a:off x="0" y="0"/>
          <a:ext cx="0" cy="0"/>
          <a:chOff x="0" y="0"/>
          <a:chExt cx="0" cy="0"/>
        </a:xfrm>
      </p:grpSpPr>
      <p:pic>
        <p:nvPicPr>
          <p:cNvPr id="386" name="Google Shape;386;p40" title="pexels-jamies-x-co-13673718.jpg"/>
          <p:cNvPicPr preferRelativeResize="0"/>
          <p:nvPr/>
        </p:nvPicPr>
        <p:blipFill rotWithShape="1">
          <a:blip r:embed="rId3">
            <a:alphaModFix/>
          </a:blip>
          <a:srcRect b="0" l="21506" r="21506" t="0"/>
          <a:stretch/>
        </p:blipFill>
        <p:spPr>
          <a:xfrm>
            <a:off x="6807150" y="0"/>
            <a:ext cx="2350100" cy="5156204"/>
          </a:xfrm>
          <a:prstGeom prst="rect">
            <a:avLst/>
          </a:prstGeom>
          <a:noFill/>
          <a:ln>
            <a:noFill/>
          </a:ln>
        </p:spPr>
      </p:pic>
      <p:pic>
        <p:nvPicPr>
          <p:cNvPr id="387" name="Google Shape;387;p40" title="green-accent.png"/>
          <p:cNvPicPr preferRelativeResize="0"/>
          <p:nvPr/>
        </p:nvPicPr>
        <p:blipFill rotWithShape="1">
          <a:blip r:embed="rId4">
            <a:alphaModFix/>
          </a:blip>
          <a:srcRect b="0" l="5922" r="4743" t="0"/>
          <a:stretch/>
        </p:blipFill>
        <p:spPr>
          <a:xfrm rot="5400000">
            <a:off x="4518676" y="1649549"/>
            <a:ext cx="5156199" cy="1857100"/>
          </a:xfrm>
          <a:prstGeom prst="rect">
            <a:avLst/>
          </a:prstGeom>
          <a:noFill/>
          <a:ln>
            <a:noFill/>
          </a:ln>
        </p:spPr>
      </p:pic>
      <p:sp>
        <p:nvSpPr>
          <p:cNvPr id="388" name="Google Shape;388;p40"/>
          <p:cNvSpPr/>
          <p:nvPr/>
        </p:nvSpPr>
        <p:spPr>
          <a:xfrm>
            <a:off x="278850" y="1371600"/>
            <a:ext cx="20883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300">
                <a:solidFill>
                  <a:srgbClr val="2B3441"/>
                </a:solidFill>
                <a:latin typeface="Libre Franklin SemiBold"/>
                <a:ea typeface="Libre Franklin SemiBold"/>
                <a:cs typeface="Libre Franklin SemiBold"/>
                <a:sym typeface="Libre Franklin SemiBold"/>
              </a:rPr>
              <a:t>Deep collaboration ignites unprecedented growth</a:t>
            </a:r>
            <a:endParaRPr sz="13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0" lvl="0" marL="0" rtl="0" algn="l">
              <a:lnSpc>
                <a:spcPct val="115000"/>
              </a:lnSpc>
              <a:spcBef>
                <a:spcPts val="0"/>
              </a:spcBef>
              <a:spcAft>
                <a:spcPts val="1000"/>
              </a:spcAft>
              <a:buNone/>
            </a:pPr>
            <a:r>
              <a:rPr lang="en" sz="900">
                <a:solidFill>
                  <a:srgbClr val="2B3441"/>
                </a:solidFill>
                <a:latin typeface="Libre Franklin"/>
                <a:ea typeface="Libre Franklin"/>
                <a:cs typeface="Libre Franklin"/>
                <a:sym typeface="Libre Franklin"/>
              </a:rPr>
              <a:t>Actively foster robust partnerships and strategic alliances across the entire tourism ecosystem, from grassroots operators to national corporations. By working as a truly integrated and supportive force, we unlock unprecedented opportunities for innovation and elevate Canada’s global tourism brand to new heights.</a:t>
            </a:r>
            <a:endParaRPr sz="900">
              <a:solidFill>
                <a:srgbClr val="2B3441"/>
              </a:solidFill>
              <a:latin typeface="Libre Franklin"/>
              <a:ea typeface="Libre Franklin"/>
              <a:cs typeface="Libre Franklin"/>
              <a:sym typeface="Libre Franklin"/>
            </a:endParaRPr>
          </a:p>
        </p:txBody>
      </p:sp>
      <p:sp>
        <p:nvSpPr>
          <p:cNvPr id="389" name="Google Shape;389;p40"/>
          <p:cNvSpPr/>
          <p:nvPr/>
        </p:nvSpPr>
        <p:spPr>
          <a:xfrm>
            <a:off x="2498851" y="1371600"/>
            <a:ext cx="20883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300">
                <a:solidFill>
                  <a:srgbClr val="2B3441"/>
                </a:solidFill>
                <a:latin typeface="Libre Franklin SemiBold"/>
                <a:ea typeface="Libre Franklin SemiBold"/>
                <a:cs typeface="Libre Franklin SemiBold"/>
                <a:sym typeface="Libre Franklin SemiBold"/>
              </a:rPr>
              <a:t>Drive evidence-based advocacy, deliver tangible results</a:t>
            </a:r>
            <a:endParaRPr sz="13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1000"/>
              </a:spcAft>
              <a:buNone/>
            </a:pPr>
            <a:r>
              <a:rPr lang="en" sz="900">
                <a:solidFill>
                  <a:srgbClr val="2B3441"/>
                </a:solidFill>
                <a:latin typeface="Libre Franklin"/>
                <a:ea typeface="Libre Franklin"/>
                <a:cs typeface="Libre Franklin"/>
                <a:sym typeface="Libre Franklin"/>
              </a:rPr>
              <a:t>Armed with compelling, irrefutable data and a shared, resonant story, we will effectively influence government decisions, attract significant new investment, and collaboratively overcome systemic challenges like workforce development, ensuring a thriving, sustainable future for all segments of our industry.</a:t>
            </a:r>
            <a:endParaRPr sz="900">
              <a:solidFill>
                <a:srgbClr val="2B3441"/>
              </a:solidFill>
              <a:latin typeface="Libre Franklin"/>
              <a:ea typeface="Libre Franklin"/>
              <a:cs typeface="Libre Franklin"/>
              <a:sym typeface="Libre Franklin"/>
            </a:endParaRPr>
          </a:p>
        </p:txBody>
      </p:sp>
      <p:sp>
        <p:nvSpPr>
          <p:cNvPr id="390" name="Google Shape;390;p40"/>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MESSAGES</a:t>
            </a:r>
            <a:endParaRPr b="1" sz="800">
              <a:solidFill>
                <a:srgbClr val="697889"/>
              </a:solidFill>
              <a:latin typeface="Libre Franklin"/>
              <a:ea typeface="Libre Franklin"/>
              <a:cs typeface="Libre Franklin"/>
              <a:sym typeface="Libre Franklin"/>
            </a:endParaRPr>
          </a:p>
        </p:txBody>
      </p:sp>
      <p:sp>
        <p:nvSpPr>
          <p:cNvPr id="391" name="Google Shape;391;p40"/>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Tourism Associations</a:t>
            </a:r>
            <a:endParaRPr sz="2400">
              <a:solidFill>
                <a:srgbClr val="2B3441"/>
              </a:solidFill>
              <a:latin typeface="Libre Franklin SemiBold"/>
              <a:ea typeface="Libre Franklin SemiBold"/>
              <a:cs typeface="Libre Franklin SemiBold"/>
              <a:sym typeface="Libre Franklin SemiBold"/>
            </a:endParaRPr>
          </a:p>
        </p:txBody>
      </p:sp>
      <p:sp>
        <p:nvSpPr>
          <p:cNvPr id="392" name="Google Shape;392;p40"/>
          <p:cNvSpPr/>
          <p:nvPr/>
        </p:nvSpPr>
        <p:spPr>
          <a:xfrm>
            <a:off x="4718853" y="1371600"/>
            <a:ext cx="20883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03</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300">
                <a:solidFill>
                  <a:srgbClr val="2B3441"/>
                </a:solidFill>
                <a:latin typeface="Libre Franklin SemiBold"/>
                <a:ea typeface="Libre Franklin SemiBold"/>
                <a:cs typeface="Libre Franklin SemiBold"/>
                <a:sym typeface="Libre Franklin SemiBold"/>
              </a:rPr>
              <a:t>Empower our members, elevate our entire sector</a:t>
            </a:r>
            <a:endParaRPr sz="13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1000"/>
              </a:spcAft>
              <a:buNone/>
            </a:pPr>
            <a:r>
              <a:rPr lang="en" sz="900">
                <a:solidFill>
                  <a:srgbClr val="2B3441"/>
                </a:solidFill>
                <a:latin typeface="Libre Franklin"/>
                <a:ea typeface="Libre Franklin"/>
                <a:cs typeface="Libre Franklin"/>
                <a:sym typeface="Libre Franklin"/>
              </a:rPr>
              <a:t>Strategically equip your members with this powerful, data-rich national narrative. By speaking with one voice, we clearly demonstrate tourism's profound economic and social value, thereby securing the recognition, investment, and policy support our vital sector unequivocally deserves.</a:t>
            </a:r>
            <a:endParaRPr sz="900">
              <a:solidFill>
                <a:srgbClr val="2B3441"/>
              </a:solidFill>
              <a:latin typeface="Libre Franklin"/>
              <a:ea typeface="Libre Franklin"/>
              <a:cs typeface="Libre Franklin"/>
              <a:sym typeface="Libre Frankli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6" name="Shape 396"/>
        <p:cNvGrpSpPr/>
        <p:nvPr/>
      </p:nvGrpSpPr>
      <p:grpSpPr>
        <a:xfrm>
          <a:off x="0" y="0"/>
          <a:ext cx="0" cy="0"/>
          <a:chOff x="0" y="0"/>
          <a:chExt cx="0" cy="0"/>
        </a:xfrm>
      </p:grpSpPr>
      <p:pic>
        <p:nvPicPr>
          <p:cNvPr id="397" name="Google Shape;397;p41" title="pexels-marlon-martinez-505085-1450079.jpg"/>
          <p:cNvPicPr preferRelativeResize="0"/>
          <p:nvPr/>
        </p:nvPicPr>
        <p:blipFill rotWithShape="1">
          <a:blip r:embed="rId3">
            <a:alphaModFix/>
          </a:blip>
          <a:srcRect b="0" l="2882" r="17270" t="0"/>
          <a:stretch/>
        </p:blipFill>
        <p:spPr>
          <a:xfrm>
            <a:off x="5859299" y="0"/>
            <a:ext cx="3284702" cy="5143501"/>
          </a:xfrm>
          <a:prstGeom prst="rect">
            <a:avLst/>
          </a:prstGeom>
          <a:noFill/>
          <a:ln>
            <a:noFill/>
          </a:ln>
        </p:spPr>
      </p:pic>
      <p:pic>
        <p:nvPicPr>
          <p:cNvPr id="398" name="Google Shape;398;p41"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399" name="Google Shape;399;p41"/>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MESSAGES</a:t>
            </a:r>
            <a:endParaRPr b="1" sz="800">
              <a:solidFill>
                <a:srgbClr val="697889"/>
              </a:solidFill>
              <a:latin typeface="Libre Franklin"/>
              <a:ea typeface="Libre Franklin"/>
              <a:cs typeface="Libre Franklin"/>
              <a:sym typeface="Libre Franklin"/>
            </a:endParaRPr>
          </a:p>
        </p:txBody>
      </p:sp>
      <p:sp>
        <p:nvSpPr>
          <p:cNvPr id="400" name="Google Shape;400;p41"/>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DMOs</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401" name="Google Shape;401;p41"/>
          <p:cNvSpPr/>
          <p:nvPr/>
        </p:nvSpPr>
        <p:spPr>
          <a:xfrm>
            <a:off x="278850"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Be the indispensable catalyst for local prosperity and pride</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0" lvl="0" marL="0" rtl="0" algn="l">
              <a:lnSpc>
                <a:spcPct val="115000"/>
              </a:lnSpc>
              <a:spcBef>
                <a:spcPts val="0"/>
              </a:spcBef>
              <a:spcAft>
                <a:spcPts val="1000"/>
              </a:spcAft>
              <a:buClr>
                <a:schemeClr val="dk1"/>
              </a:buClr>
              <a:buSzPts val="1100"/>
              <a:buFont typeface="Arial"/>
              <a:buNone/>
            </a:pPr>
            <a:r>
              <a:rPr lang="en" sz="1000">
                <a:solidFill>
                  <a:srgbClr val="2B3441"/>
                </a:solidFill>
                <a:latin typeface="Libre Franklin"/>
                <a:ea typeface="Libre Franklin"/>
                <a:cs typeface="Libre Franklin"/>
                <a:sym typeface="Libre Franklin"/>
              </a:rPr>
              <a:t>Recognize that your crucial role extends far beyond promotion; you are vital community builders and economic enablers. Drive sustainable growth, foster deep and lasting resident pride, celebrate Indigenous storytelling, and make your unique destination a beacon of Canadian hospitality and innovation.</a:t>
            </a:r>
            <a:endParaRPr sz="1000">
              <a:solidFill>
                <a:srgbClr val="2B3441"/>
              </a:solidFill>
              <a:latin typeface="Libre Franklin"/>
              <a:ea typeface="Libre Franklin"/>
              <a:cs typeface="Libre Franklin"/>
              <a:sym typeface="Libre Frankli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5" name="Shape 405"/>
        <p:cNvGrpSpPr/>
        <p:nvPr/>
      </p:nvGrpSpPr>
      <p:grpSpPr>
        <a:xfrm>
          <a:off x="0" y="0"/>
          <a:ext cx="0" cy="0"/>
          <a:chOff x="0" y="0"/>
          <a:chExt cx="0" cy="0"/>
        </a:xfrm>
      </p:grpSpPr>
      <p:pic>
        <p:nvPicPr>
          <p:cNvPr id="406" name="Google Shape;406;p42" title="pexels-growthgal-3719037.jpg"/>
          <p:cNvPicPr preferRelativeResize="0"/>
          <p:nvPr/>
        </p:nvPicPr>
        <p:blipFill rotWithShape="1">
          <a:blip r:embed="rId3">
            <a:alphaModFix/>
          </a:blip>
          <a:srcRect b="0" l="29110" r="40895" t="14030"/>
          <a:stretch/>
        </p:blipFill>
        <p:spPr>
          <a:xfrm>
            <a:off x="6464300" y="0"/>
            <a:ext cx="2692577" cy="5143501"/>
          </a:xfrm>
          <a:prstGeom prst="rect">
            <a:avLst/>
          </a:prstGeom>
          <a:noFill/>
          <a:ln>
            <a:noFill/>
          </a:ln>
        </p:spPr>
      </p:pic>
      <p:pic>
        <p:nvPicPr>
          <p:cNvPr id="407" name="Google Shape;407;p42"/>
          <p:cNvPicPr preferRelativeResize="0"/>
          <p:nvPr/>
        </p:nvPicPr>
        <p:blipFill rotWithShape="1">
          <a:blip r:embed="rId4">
            <a:alphaModFix/>
          </a:blip>
          <a:srcRect b="1665" l="47726" r="10868" t="37772"/>
          <a:stretch/>
        </p:blipFill>
        <p:spPr>
          <a:xfrm>
            <a:off x="6807150" y="0"/>
            <a:ext cx="2350100" cy="5156201"/>
          </a:xfrm>
          <a:prstGeom prst="rect">
            <a:avLst/>
          </a:prstGeom>
          <a:noFill/>
          <a:ln>
            <a:noFill/>
          </a:ln>
        </p:spPr>
      </p:pic>
      <p:pic>
        <p:nvPicPr>
          <p:cNvPr id="408" name="Google Shape;408;p42"/>
          <p:cNvPicPr preferRelativeResize="0"/>
          <p:nvPr/>
        </p:nvPicPr>
        <p:blipFill>
          <a:blip r:embed="rId5">
            <a:alphaModFix/>
          </a:blip>
          <a:stretch>
            <a:fillRect/>
          </a:stretch>
        </p:blipFill>
        <p:spPr>
          <a:xfrm>
            <a:off x="6262199" y="0"/>
            <a:ext cx="2894202" cy="5143501"/>
          </a:xfrm>
          <a:prstGeom prst="rect">
            <a:avLst/>
          </a:prstGeom>
          <a:noFill/>
          <a:ln>
            <a:noFill/>
          </a:ln>
        </p:spPr>
      </p:pic>
      <p:pic>
        <p:nvPicPr>
          <p:cNvPr id="409" name="Google Shape;409;p42" title="green-accent.png"/>
          <p:cNvPicPr preferRelativeResize="0"/>
          <p:nvPr/>
        </p:nvPicPr>
        <p:blipFill rotWithShape="1">
          <a:blip r:embed="rId6">
            <a:alphaModFix/>
          </a:blip>
          <a:srcRect b="0" l="5922" r="4743" t="0"/>
          <a:stretch/>
        </p:blipFill>
        <p:spPr>
          <a:xfrm rot="5400000">
            <a:off x="4030526" y="1649549"/>
            <a:ext cx="5156199" cy="1857100"/>
          </a:xfrm>
          <a:prstGeom prst="rect">
            <a:avLst/>
          </a:prstGeom>
          <a:noFill/>
          <a:ln>
            <a:noFill/>
          </a:ln>
        </p:spPr>
      </p:pic>
      <p:sp>
        <p:nvSpPr>
          <p:cNvPr id="410" name="Google Shape;410;p42"/>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MESSAGES</a:t>
            </a:r>
            <a:endParaRPr b="1" sz="800">
              <a:solidFill>
                <a:srgbClr val="697889"/>
              </a:solidFill>
              <a:latin typeface="Libre Franklin"/>
              <a:ea typeface="Libre Franklin"/>
              <a:cs typeface="Libre Franklin"/>
              <a:sym typeface="Libre Franklin"/>
            </a:endParaRPr>
          </a:p>
        </p:txBody>
      </p:sp>
      <p:sp>
        <p:nvSpPr>
          <p:cNvPr id="411" name="Google Shape;411;p42"/>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400">
                <a:solidFill>
                  <a:srgbClr val="2B3441"/>
                </a:solidFill>
                <a:latin typeface="Libre Franklin SemiBold"/>
                <a:ea typeface="Libre Franklin SemiBold"/>
                <a:cs typeface="Libre Franklin SemiBold"/>
                <a:sym typeface="Libre Franklin SemiBold"/>
              </a:rPr>
              <a:t>Tourism SMEs</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412" name="Google Shape;412;p42"/>
          <p:cNvSpPr/>
          <p:nvPr/>
        </p:nvSpPr>
        <p:spPr>
          <a:xfrm>
            <a:off x="278850"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Your local impact, </a:t>
            </a:r>
            <a:br>
              <a:rPr lang="en">
                <a:solidFill>
                  <a:srgbClr val="2B3441"/>
                </a:solidFill>
                <a:latin typeface="Libre Franklin SemiBold"/>
                <a:ea typeface="Libre Franklin SemiBold"/>
                <a:cs typeface="Libre Franklin SemiBold"/>
                <a:sym typeface="Libre Franklin SemiBold"/>
              </a:rPr>
            </a:br>
            <a:r>
              <a:rPr lang="en">
                <a:solidFill>
                  <a:srgbClr val="2B3441"/>
                </a:solidFill>
                <a:latin typeface="Libre Franklin SemiBold"/>
                <a:ea typeface="Libre Franklin SemiBold"/>
                <a:cs typeface="Libre Franklin SemiBold"/>
                <a:sym typeface="Libre Franklin SemiBold"/>
              </a:rPr>
              <a:t>globally celebrated</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0" lvl="0" marL="0" rtl="0" algn="l">
              <a:lnSpc>
                <a:spcPct val="115000"/>
              </a:lnSpc>
              <a:spcBef>
                <a:spcPts val="0"/>
              </a:spcBef>
              <a:spcAft>
                <a:spcPts val="0"/>
              </a:spcAft>
              <a:buClr>
                <a:schemeClr val="dk1"/>
              </a:buClr>
              <a:buSzPts val="1100"/>
              <a:buFont typeface="Arial"/>
              <a:buNone/>
            </a:pPr>
            <a:r>
              <a:rPr lang="en" sz="1000">
                <a:solidFill>
                  <a:srgbClr val="2B3441"/>
                </a:solidFill>
                <a:latin typeface="Libre Franklin"/>
                <a:ea typeface="Libre Franklin"/>
                <a:cs typeface="Libre Franklin"/>
                <a:sym typeface="Libre Franklin"/>
              </a:rPr>
              <a:t>Every single job you create, every guest you delight with exceptional service, every local supplier you steadfastly support, it all contributes significantly to building a stronger, more vibrant Canada. Be immensely proud of the profound and positive difference you make every </a:t>
            </a:r>
            <a:br>
              <a:rPr lang="en" sz="1000">
                <a:solidFill>
                  <a:srgbClr val="2B3441"/>
                </a:solidFill>
                <a:latin typeface="Libre Franklin"/>
                <a:ea typeface="Libre Franklin"/>
                <a:cs typeface="Libre Franklin"/>
                <a:sym typeface="Libre Franklin"/>
              </a:rPr>
            </a:br>
            <a:r>
              <a:rPr lang="en" sz="1000">
                <a:solidFill>
                  <a:srgbClr val="2B3441"/>
                </a:solidFill>
                <a:latin typeface="Libre Franklin"/>
                <a:ea typeface="Libre Franklin"/>
                <a:cs typeface="Libre Franklin"/>
                <a:sym typeface="Libre Franklin"/>
              </a:rPr>
              <a:t>single day!</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Clr>
                <a:schemeClr val="dk1"/>
              </a:buClr>
              <a:buSzPts val="1100"/>
              <a:buFont typeface="Arial"/>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413" name="Google Shape;413;p42"/>
          <p:cNvSpPr/>
          <p:nvPr/>
        </p:nvSpPr>
        <p:spPr>
          <a:xfrm>
            <a:off x="3270523"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You are the heartbeat of Canadian tourism</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Clr>
                <a:schemeClr val="dk1"/>
              </a:buClr>
              <a:buSzPts val="1100"/>
              <a:buFont typeface="Arial"/>
              <a:buNone/>
            </a:pPr>
            <a:r>
              <a:rPr lang="en" sz="1000">
                <a:solidFill>
                  <a:srgbClr val="2B3441"/>
                </a:solidFill>
                <a:latin typeface="Libre Franklin"/>
                <a:ea typeface="Libre Franklin"/>
                <a:cs typeface="Libre Franklin"/>
                <a:sym typeface="Libre Franklin"/>
              </a:rPr>
              <a:t> Your boundless creativity, entrepreneurial spirit, and daily dedication are the essence of every unforgettable visitor experience in Canada. This shared national story helps your unique business, one of over 268,000 in the sector, shine even brighter and connect more deeply with travellers seeking authenticity.</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Clr>
                <a:schemeClr val="dk1"/>
              </a:buClr>
              <a:buSzPts val="1100"/>
              <a:buFont typeface="Arial"/>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7" name="Shape 417"/>
        <p:cNvGrpSpPr/>
        <p:nvPr/>
      </p:nvGrpSpPr>
      <p:grpSpPr>
        <a:xfrm>
          <a:off x="0" y="0"/>
          <a:ext cx="0" cy="0"/>
          <a:chOff x="0" y="0"/>
          <a:chExt cx="0" cy="0"/>
        </a:xfrm>
      </p:grpSpPr>
      <p:pic>
        <p:nvPicPr>
          <p:cNvPr id="418" name="Google Shape;418;p43" title="shutterstock_447480406_0.jpg"/>
          <p:cNvPicPr preferRelativeResize="0"/>
          <p:nvPr/>
        </p:nvPicPr>
        <p:blipFill rotWithShape="1">
          <a:blip r:embed="rId3">
            <a:alphaModFix/>
          </a:blip>
          <a:srcRect b="1676" l="20044" r="44868" t="1424"/>
          <a:stretch/>
        </p:blipFill>
        <p:spPr>
          <a:xfrm>
            <a:off x="6353132" y="0"/>
            <a:ext cx="2800624" cy="5156200"/>
          </a:xfrm>
          <a:prstGeom prst="rect">
            <a:avLst/>
          </a:prstGeom>
          <a:noFill/>
          <a:ln>
            <a:noFill/>
          </a:ln>
        </p:spPr>
      </p:pic>
      <p:pic>
        <p:nvPicPr>
          <p:cNvPr id="419" name="Google Shape;419;p43"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420" name="Google Shape;420;p43"/>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MESSAGES</a:t>
            </a:r>
            <a:endParaRPr b="1" sz="800">
              <a:solidFill>
                <a:srgbClr val="697889"/>
              </a:solidFill>
              <a:latin typeface="Libre Franklin"/>
              <a:ea typeface="Libre Franklin"/>
              <a:cs typeface="Libre Franklin"/>
              <a:sym typeface="Libre Franklin"/>
            </a:endParaRPr>
          </a:p>
        </p:txBody>
      </p:sp>
      <p:sp>
        <p:nvSpPr>
          <p:cNvPr id="421" name="Google Shape;421;p43"/>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400">
                <a:solidFill>
                  <a:srgbClr val="2B3441"/>
                </a:solidFill>
                <a:latin typeface="Libre Franklin SemiBold"/>
                <a:ea typeface="Libre Franklin SemiBold"/>
                <a:cs typeface="Libre Franklin SemiBold"/>
                <a:sym typeface="Libre Franklin SemiBold"/>
              </a:rPr>
              <a:t>Large Tourism Businesses</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422" name="Google Shape;422;p43"/>
          <p:cNvSpPr/>
          <p:nvPr/>
        </p:nvSpPr>
        <p:spPr>
          <a:xfrm>
            <a:off x="278850"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United for impact, leading Canada’s visitor economy</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0" lvl="0" marL="0" rtl="0" algn="l">
              <a:lnSpc>
                <a:spcPct val="115000"/>
              </a:lnSpc>
              <a:spcBef>
                <a:spcPts val="0"/>
              </a:spcBef>
              <a:spcAft>
                <a:spcPts val="0"/>
              </a:spcAft>
              <a:buNone/>
            </a:pPr>
            <a:r>
              <a:rPr lang="en" sz="1000">
                <a:solidFill>
                  <a:srgbClr val="2B3441"/>
                </a:solidFill>
                <a:latin typeface="Libre Franklin"/>
                <a:ea typeface="Libre Franklin"/>
                <a:cs typeface="Libre Franklin"/>
                <a:sym typeface="Libre Franklin"/>
              </a:rPr>
              <a:t>Every dollar you invest, every global standard you set, and every international traveller you attract strengthens Canada’s position on the world stage. From airlines and hotels to attractions and infrastructure, your scale fuels billions in GDP, drives stable careers, and unlocks opportunities that ripple across 268,000 SMEs nationwide.</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228600" rtl="0" algn="l">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423" name="Google Shape;423;p43"/>
          <p:cNvSpPr/>
          <p:nvPr/>
        </p:nvSpPr>
        <p:spPr>
          <a:xfrm>
            <a:off x="3270523"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Champions of growth and global confidence</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Clr>
                <a:schemeClr val="dk1"/>
              </a:buClr>
              <a:buSzPts val="1100"/>
              <a:buFont typeface="Arial"/>
              <a:buNone/>
            </a:pPr>
            <a:r>
              <a:rPr lang="en" sz="1000">
                <a:solidFill>
                  <a:srgbClr val="2B3441"/>
                </a:solidFill>
                <a:latin typeface="Libre Franklin"/>
                <a:ea typeface="Libre Franklin"/>
                <a:cs typeface="Libre Franklin"/>
                <a:sym typeface="Libre Franklin"/>
              </a:rPr>
              <a:t>Your trusted brands and bold investments, like the $2B hotel surge of 2024, are more than business wins; they are catalysts for national pride, cohesion, and competitiveness. By setting benchmarks in sustainability, technology, and service, you don’t just welcome the world to Canada, you inspire confidence in our tourism future. Your scale can mainstream Indigenous procurement, leadership and measurement.</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7" name="Shape 427"/>
        <p:cNvGrpSpPr/>
        <p:nvPr/>
      </p:nvGrpSpPr>
      <p:grpSpPr>
        <a:xfrm>
          <a:off x="0" y="0"/>
          <a:ext cx="0" cy="0"/>
          <a:chOff x="0" y="0"/>
          <a:chExt cx="0" cy="0"/>
        </a:xfrm>
      </p:grpSpPr>
      <p:pic>
        <p:nvPicPr>
          <p:cNvPr id="428" name="Google Shape;428;p44" title="AdobeStock_844712208.jpeg"/>
          <p:cNvPicPr preferRelativeResize="0"/>
          <p:nvPr/>
        </p:nvPicPr>
        <p:blipFill rotWithShape="1">
          <a:blip r:embed="rId3">
            <a:alphaModFix/>
          </a:blip>
          <a:srcRect b="0" l="48721" r="18798" t="0"/>
          <a:stretch/>
        </p:blipFill>
        <p:spPr>
          <a:xfrm>
            <a:off x="6650050" y="0"/>
            <a:ext cx="2508900" cy="5156100"/>
          </a:xfrm>
          <a:prstGeom prst="roundRect">
            <a:avLst>
              <a:gd fmla="val 0" name="adj"/>
            </a:avLst>
          </a:prstGeom>
          <a:noFill/>
          <a:ln>
            <a:noFill/>
          </a:ln>
        </p:spPr>
      </p:pic>
      <p:pic>
        <p:nvPicPr>
          <p:cNvPr id="429" name="Google Shape;429;p44" title="green-accent.png"/>
          <p:cNvPicPr preferRelativeResize="0"/>
          <p:nvPr/>
        </p:nvPicPr>
        <p:blipFill rotWithShape="1">
          <a:blip r:embed="rId4">
            <a:alphaModFix/>
          </a:blip>
          <a:srcRect b="0" l="5922" r="4743" t="0"/>
          <a:stretch/>
        </p:blipFill>
        <p:spPr>
          <a:xfrm rot="5400000">
            <a:off x="4030526" y="1649549"/>
            <a:ext cx="5156199" cy="1857100"/>
          </a:xfrm>
          <a:prstGeom prst="rect">
            <a:avLst/>
          </a:prstGeom>
          <a:noFill/>
          <a:ln>
            <a:noFill/>
          </a:ln>
        </p:spPr>
      </p:pic>
      <p:sp>
        <p:nvSpPr>
          <p:cNvPr id="430" name="Google Shape;430;p44"/>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MESSAGES</a:t>
            </a:r>
            <a:endParaRPr b="1" sz="800">
              <a:solidFill>
                <a:srgbClr val="697889"/>
              </a:solidFill>
              <a:latin typeface="Libre Franklin"/>
              <a:ea typeface="Libre Franklin"/>
              <a:cs typeface="Libre Franklin"/>
              <a:sym typeface="Libre Franklin"/>
            </a:endParaRPr>
          </a:p>
        </p:txBody>
      </p:sp>
      <p:sp>
        <p:nvSpPr>
          <p:cNvPr id="431" name="Google Shape;431;p44"/>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400">
                <a:solidFill>
                  <a:srgbClr val="2B3441"/>
                </a:solidFill>
                <a:latin typeface="Libre Franklin SemiBold"/>
                <a:ea typeface="Libre Franklin SemiBold"/>
                <a:cs typeface="Libre Franklin SemiBold"/>
                <a:sym typeface="Libre Franklin SemiBold"/>
              </a:rPr>
              <a:t>Investors</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432" name="Google Shape;432;p44"/>
          <p:cNvSpPr/>
          <p:nvPr/>
        </p:nvSpPr>
        <p:spPr>
          <a:xfrm>
            <a:off x="278850"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Unlock unrivaled opportunity in a proven market</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0" lvl="0" marL="0" rtl="0" algn="l">
              <a:lnSpc>
                <a:spcPct val="115000"/>
              </a:lnSpc>
              <a:spcBef>
                <a:spcPts val="0"/>
              </a:spcBef>
              <a:spcAft>
                <a:spcPts val="1000"/>
              </a:spcAft>
              <a:buNone/>
            </a:pPr>
            <a:r>
              <a:rPr lang="en" sz="1000">
                <a:solidFill>
                  <a:srgbClr val="2B3441"/>
                </a:solidFill>
                <a:latin typeface="Libre Franklin"/>
                <a:ea typeface="Libre Franklin"/>
                <a:cs typeface="Libre Franklin"/>
                <a:sym typeface="Libre Franklin"/>
              </a:rPr>
              <a:t>Canada’s dynamic and consistently growing tourism sector, which saw tourism GDP rise 3.8% in 2024 outpacing the general economy, presents a compelling and stable environment for high-return investments in a truly world-class, globally recognized destination. This is your moment to capitalize on proven strength.</a:t>
            </a:r>
            <a:endParaRPr sz="1000">
              <a:solidFill>
                <a:srgbClr val="2B3441"/>
              </a:solidFill>
              <a:latin typeface="Libre Franklin"/>
              <a:ea typeface="Libre Franklin"/>
              <a:cs typeface="Libre Franklin"/>
              <a:sym typeface="Libre Franklin"/>
            </a:endParaRPr>
          </a:p>
        </p:txBody>
      </p:sp>
      <p:sp>
        <p:nvSpPr>
          <p:cNvPr id="433" name="Google Shape;433;p44"/>
          <p:cNvSpPr/>
          <p:nvPr/>
        </p:nvSpPr>
        <p:spPr>
          <a:xfrm>
            <a:off x="3270523" y="1371600"/>
            <a:ext cx="28137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Invest with confidence in a resilient growth sector</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rPr lang="en" sz="1000">
                <a:solidFill>
                  <a:srgbClr val="2B3441"/>
                </a:solidFill>
                <a:latin typeface="Libre Franklin"/>
                <a:ea typeface="Libre Franklin"/>
                <a:cs typeface="Libre Franklin"/>
                <a:sym typeface="Libre Franklin"/>
              </a:rPr>
              <a:t>Partner with a resilient industry that’s not just recovering but is set for sustained expansion, backed by strong market fundamentals, a supportive and stable business ecosystem, and continuously increasing international visitor arrivals. Canada is demonstrably ready for your strategic capital.</a:t>
            </a:r>
            <a:endParaRPr sz="1000">
              <a:solidFill>
                <a:srgbClr val="2B3441"/>
              </a:solidFill>
              <a:highlight>
                <a:schemeClr val="accent6"/>
              </a:highlight>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10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1000"/>
              </a:spcAft>
              <a:buNone/>
            </a:pPr>
            <a:r>
              <a:t/>
            </a:r>
            <a:endParaRPr sz="1000">
              <a:solidFill>
                <a:srgbClr val="2B3441"/>
              </a:solidFill>
              <a:latin typeface="Libre Franklin"/>
              <a:ea typeface="Libre Franklin"/>
              <a:cs typeface="Libre Franklin"/>
              <a:sym typeface="Libre Frankli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E38"/>
        </a:solidFill>
      </p:bgPr>
    </p:bg>
    <p:spTree>
      <p:nvGrpSpPr>
        <p:cNvPr id="437" name="Shape 437"/>
        <p:cNvGrpSpPr/>
        <p:nvPr/>
      </p:nvGrpSpPr>
      <p:grpSpPr>
        <a:xfrm>
          <a:off x="0" y="0"/>
          <a:ext cx="0" cy="0"/>
          <a:chOff x="0" y="0"/>
          <a:chExt cx="0" cy="0"/>
        </a:xfrm>
      </p:grpSpPr>
      <p:pic>
        <p:nvPicPr>
          <p:cNvPr id="438" name="Google Shape;438;p45" title="AdobeStock_51671202.jpeg"/>
          <p:cNvPicPr preferRelativeResize="0"/>
          <p:nvPr/>
        </p:nvPicPr>
        <p:blipFill rotWithShape="1">
          <a:blip r:embed="rId3">
            <a:alphaModFix/>
          </a:blip>
          <a:srcRect b="15397" l="9061" r="24453" t="0"/>
          <a:stretch/>
        </p:blipFill>
        <p:spPr>
          <a:xfrm>
            <a:off x="3071817" y="-14900"/>
            <a:ext cx="6079200" cy="5156100"/>
          </a:xfrm>
          <a:prstGeom prst="roundRect">
            <a:avLst>
              <a:gd fmla="val 0" name="adj"/>
            </a:avLst>
          </a:prstGeom>
          <a:noFill/>
          <a:ln>
            <a:noFill/>
          </a:ln>
        </p:spPr>
      </p:pic>
      <p:pic>
        <p:nvPicPr>
          <p:cNvPr id="439" name="Google Shape;439;p45" title="AdobeStock_429015106.jpeg"/>
          <p:cNvPicPr preferRelativeResize="0"/>
          <p:nvPr/>
        </p:nvPicPr>
        <p:blipFill rotWithShape="1">
          <a:blip r:embed="rId4">
            <a:alphaModFix/>
          </a:blip>
          <a:srcRect b="0" l="10150" r="15105" t="4952"/>
          <a:stretch/>
        </p:blipFill>
        <p:spPr>
          <a:xfrm>
            <a:off x="3071817" y="-6300"/>
            <a:ext cx="6079200" cy="5156100"/>
          </a:xfrm>
          <a:prstGeom prst="roundRect">
            <a:avLst>
              <a:gd fmla="val 0" name="adj"/>
            </a:avLst>
          </a:prstGeom>
          <a:noFill/>
          <a:ln>
            <a:noFill/>
          </a:ln>
        </p:spPr>
      </p:pic>
      <p:pic>
        <p:nvPicPr>
          <p:cNvPr id="440" name="Google Shape;440;p45" title="green-accent.png"/>
          <p:cNvPicPr preferRelativeResize="0"/>
          <p:nvPr/>
        </p:nvPicPr>
        <p:blipFill rotWithShape="1">
          <a:blip r:embed="rId5">
            <a:alphaModFix/>
          </a:blip>
          <a:srcRect b="0" l="5922" r="4743" t="0"/>
          <a:stretch/>
        </p:blipFill>
        <p:spPr>
          <a:xfrm rot="5400000">
            <a:off x="561713" y="1643212"/>
            <a:ext cx="5166574" cy="1857100"/>
          </a:xfrm>
          <a:prstGeom prst="rect">
            <a:avLst/>
          </a:prstGeom>
          <a:noFill/>
          <a:ln>
            <a:noFill/>
          </a:ln>
        </p:spPr>
      </p:pic>
      <p:sp>
        <p:nvSpPr>
          <p:cNvPr id="441" name="Google Shape;441;p45"/>
          <p:cNvSpPr/>
          <p:nvPr/>
        </p:nvSpPr>
        <p:spPr>
          <a:xfrm>
            <a:off x="0" y="-20150"/>
            <a:ext cx="2487000" cy="5166600"/>
          </a:xfrm>
          <a:prstGeom prst="rect">
            <a:avLst/>
          </a:prstGeom>
          <a:solidFill>
            <a:srgbClr val="97CA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2" name="Google Shape;442;p45"/>
          <p:cNvSpPr txBox="1"/>
          <p:nvPr/>
        </p:nvSpPr>
        <p:spPr>
          <a:xfrm>
            <a:off x="282275" y="758271"/>
            <a:ext cx="4935900" cy="2184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rPr lang="en" sz="3400">
                <a:solidFill>
                  <a:srgbClr val="2B3441"/>
                </a:solidFill>
                <a:latin typeface="Libre Franklin"/>
                <a:ea typeface="Libre Franklin"/>
                <a:cs typeface="Libre Franklin"/>
                <a:sym typeface="Libre Franklin"/>
              </a:rPr>
              <a:t>Tourism </a:t>
            </a:r>
            <a:br>
              <a:rPr lang="en" sz="3400">
                <a:solidFill>
                  <a:srgbClr val="2B3441"/>
                </a:solidFill>
                <a:latin typeface="Libre Franklin"/>
                <a:ea typeface="Libre Franklin"/>
                <a:cs typeface="Libre Franklin"/>
                <a:sym typeface="Libre Franklin"/>
              </a:rPr>
            </a:br>
            <a:r>
              <a:rPr lang="en" sz="3400">
                <a:solidFill>
                  <a:srgbClr val="2B3441"/>
                </a:solidFill>
                <a:latin typeface="Libre Franklin"/>
                <a:ea typeface="Libre Franklin"/>
                <a:cs typeface="Libre Franklin"/>
                <a:sym typeface="Libre Franklin"/>
              </a:rPr>
              <a:t>Narrative </a:t>
            </a:r>
            <a:br>
              <a:rPr lang="en" sz="3400">
                <a:solidFill>
                  <a:srgbClr val="2B3441"/>
                </a:solidFill>
                <a:latin typeface="Libre Franklin"/>
                <a:ea typeface="Libre Franklin"/>
                <a:cs typeface="Libre Franklin"/>
                <a:sym typeface="Libre Franklin"/>
              </a:rPr>
            </a:br>
            <a:r>
              <a:rPr lang="en" sz="3400">
                <a:solidFill>
                  <a:srgbClr val="2B3441"/>
                </a:solidFill>
                <a:latin typeface="Libre Franklin"/>
                <a:ea typeface="Libre Franklin"/>
                <a:cs typeface="Libre Franklin"/>
                <a:sym typeface="Libre Franklin"/>
              </a:rPr>
              <a:t>Resources</a:t>
            </a:r>
            <a:endParaRPr sz="34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Clr>
                <a:schemeClr val="dk1"/>
              </a:buClr>
              <a:buSzPts val="1100"/>
              <a:buFont typeface="Arial"/>
              <a:buNone/>
            </a:pPr>
            <a:r>
              <a:t/>
            </a:r>
            <a:endParaRPr sz="40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t/>
            </a:r>
            <a:endParaRPr sz="4000">
              <a:solidFill>
                <a:srgbClr val="2B3441"/>
              </a:solidFill>
              <a:latin typeface="Libre Franklin"/>
              <a:ea typeface="Libre Franklin"/>
              <a:cs typeface="Libre Franklin"/>
              <a:sym typeface="Libre Franklin"/>
            </a:endParaRPr>
          </a:p>
        </p:txBody>
      </p:sp>
      <p:sp>
        <p:nvSpPr>
          <p:cNvPr id="443" name="Google Shape;443;p45"/>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lang="en" sz="1200">
                <a:solidFill>
                  <a:schemeClr val="lt1"/>
                </a:solidFill>
                <a:latin typeface="Libre Franklin"/>
                <a:ea typeface="Libre Franklin"/>
                <a:cs typeface="Libre Franklin"/>
                <a:sym typeface="Libre Franklin"/>
              </a:rPr>
              <a:t>PART D</a:t>
            </a:r>
            <a:endParaRPr b="1" i="0" sz="12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447" name="Shape 447"/>
        <p:cNvGrpSpPr/>
        <p:nvPr/>
      </p:nvGrpSpPr>
      <p:grpSpPr>
        <a:xfrm>
          <a:off x="0" y="0"/>
          <a:ext cx="0" cy="0"/>
          <a:chOff x="0" y="0"/>
          <a:chExt cx="0" cy="0"/>
        </a:xfrm>
      </p:grpSpPr>
      <p:pic>
        <p:nvPicPr>
          <p:cNvPr id="448" name="Google Shape;448;p46" title="green-accent.png"/>
          <p:cNvPicPr preferRelativeResize="0"/>
          <p:nvPr/>
        </p:nvPicPr>
        <p:blipFill rotWithShape="1">
          <a:blip r:embed="rId3">
            <a:alphaModFix/>
          </a:blip>
          <a:srcRect b="0" l="5922" r="4743" t="0"/>
          <a:stretch/>
        </p:blipFill>
        <p:spPr>
          <a:xfrm rot="5400000">
            <a:off x="71226" y="1648962"/>
            <a:ext cx="5155024" cy="1857100"/>
          </a:xfrm>
          <a:prstGeom prst="rect">
            <a:avLst/>
          </a:prstGeom>
          <a:noFill/>
          <a:ln>
            <a:noFill/>
          </a:ln>
        </p:spPr>
      </p:pic>
      <p:sp>
        <p:nvSpPr>
          <p:cNvPr id="449" name="Google Shape;449;p46"/>
          <p:cNvSpPr/>
          <p:nvPr/>
        </p:nvSpPr>
        <p:spPr>
          <a:xfrm rot="10800000">
            <a:off x="-50" y="8625"/>
            <a:ext cx="2424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0" name="Google Shape;450;p46" title="TIAC-TourismCan.png"/>
          <p:cNvPicPr preferRelativeResize="0"/>
          <p:nvPr/>
        </p:nvPicPr>
        <p:blipFill rotWithShape="1">
          <a:blip r:embed="rId4">
            <a:alphaModFix/>
          </a:blip>
          <a:srcRect b="-6454" l="6784" r="7223" t="11116"/>
          <a:stretch/>
        </p:blipFill>
        <p:spPr>
          <a:xfrm>
            <a:off x="4237276" y="762904"/>
            <a:ext cx="4920622" cy="3532451"/>
          </a:xfrm>
          <a:prstGeom prst="rect">
            <a:avLst/>
          </a:prstGeom>
          <a:noFill/>
          <a:ln>
            <a:noFill/>
          </a:ln>
        </p:spPr>
      </p:pic>
      <p:sp>
        <p:nvSpPr>
          <p:cNvPr id="451" name="Google Shape;451;p46"/>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RESOURCES</a:t>
            </a:r>
            <a:endParaRPr b="1" sz="800">
              <a:solidFill>
                <a:srgbClr val="697889"/>
              </a:solidFill>
              <a:latin typeface="Libre Franklin"/>
              <a:ea typeface="Libre Franklin"/>
              <a:cs typeface="Libre Franklin"/>
              <a:sym typeface="Libre Franklin"/>
            </a:endParaRPr>
          </a:p>
        </p:txBody>
      </p:sp>
      <p:sp>
        <p:nvSpPr>
          <p:cNvPr id="452" name="Google Shape;452;p46"/>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TourismCan</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pic>
        <p:nvPicPr>
          <p:cNvPr id="453" name="Google Shape;453;p46" title="mac.png"/>
          <p:cNvPicPr preferRelativeResize="0"/>
          <p:nvPr/>
        </p:nvPicPr>
        <p:blipFill rotWithShape="1">
          <a:blip r:embed="rId5">
            <a:alphaModFix/>
          </a:blip>
          <a:srcRect b="0" l="0" r="19923" t="0"/>
          <a:stretch/>
        </p:blipFill>
        <p:spPr>
          <a:xfrm>
            <a:off x="3508675" y="727425"/>
            <a:ext cx="5649224" cy="3532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47"/>
          <p:cNvSpPr/>
          <p:nvPr/>
        </p:nvSpPr>
        <p:spPr>
          <a:xfrm>
            <a:off x="2762350" y="1371600"/>
            <a:ext cx="39273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2B3441"/>
                </a:solidFill>
                <a:latin typeface="Libre Franklin SemiBold"/>
                <a:ea typeface="Libre Franklin SemiBold"/>
                <a:cs typeface="Libre Franklin SemiBold"/>
                <a:sym typeface="Libre Franklin SemiBold"/>
              </a:rPr>
              <a:t>Tourism Narrative Social Assets</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228600" rtl="0" algn="l">
              <a:spcBef>
                <a:spcPts val="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459" name="Google Shape;459;p47"/>
          <p:cNvSpPr/>
          <p:nvPr/>
        </p:nvSpPr>
        <p:spPr>
          <a:xfrm>
            <a:off x="278850" y="1371600"/>
            <a:ext cx="23211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Clr>
                <a:schemeClr val="dk1"/>
              </a:buClr>
              <a:buSzPts val="1100"/>
              <a:buFont typeface="Arial"/>
              <a:buNone/>
            </a:pPr>
            <a:r>
              <a:rPr lang="en" sz="900">
                <a:solidFill>
                  <a:srgbClr val="2B3441"/>
                </a:solidFill>
                <a:latin typeface="Libre Franklin SemiBold"/>
                <a:ea typeface="Libre Franklin SemiBold"/>
                <a:cs typeface="Libre Franklin SemiBold"/>
                <a:sym typeface="Libre Franklin SemiBold"/>
              </a:rPr>
              <a:t>Tourism Narrative Matrix</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900">
              <a:solidFill>
                <a:srgbClr val="2B3441"/>
              </a:solidFill>
              <a:latin typeface="Libre Franklin SemiBold"/>
              <a:ea typeface="Libre Franklin SemiBold"/>
              <a:cs typeface="Libre Franklin SemiBold"/>
              <a:sym typeface="Libre Franklin SemiBold"/>
            </a:endParaRPr>
          </a:p>
          <a:p>
            <a:pPr indent="0" lvl="0" marL="228600" rtl="0" algn="l">
              <a:spcBef>
                <a:spcPts val="0"/>
              </a:spcBef>
              <a:spcAft>
                <a:spcPts val="1000"/>
              </a:spcAft>
              <a:buNone/>
            </a:pPr>
            <a:r>
              <a:t/>
            </a:r>
            <a:endParaRPr sz="1000">
              <a:solidFill>
                <a:srgbClr val="2B3441"/>
              </a:solidFill>
              <a:latin typeface="Libre Franklin"/>
              <a:ea typeface="Libre Franklin"/>
              <a:cs typeface="Libre Franklin"/>
              <a:sym typeface="Libre Franklin"/>
            </a:endParaRPr>
          </a:p>
        </p:txBody>
      </p:sp>
      <p:pic>
        <p:nvPicPr>
          <p:cNvPr id="460" name="Google Shape;460;p47" title="Screenshot 2025-08-22 at 11.46.01 AM.png"/>
          <p:cNvPicPr preferRelativeResize="0"/>
          <p:nvPr/>
        </p:nvPicPr>
        <p:blipFill rotWithShape="1">
          <a:blip r:embed="rId3">
            <a:alphaModFix/>
          </a:blip>
          <a:srcRect b="9" l="0" r="0" t="9"/>
          <a:stretch/>
        </p:blipFill>
        <p:spPr>
          <a:xfrm>
            <a:off x="475250" y="1925750"/>
            <a:ext cx="1930875" cy="2498050"/>
          </a:xfrm>
          <a:prstGeom prst="rect">
            <a:avLst/>
          </a:prstGeom>
          <a:noFill/>
          <a:ln>
            <a:noFill/>
          </a:ln>
          <a:effectLst>
            <a:outerShdw blurRad="200025" rotWithShape="0" algn="bl" dist="19050">
              <a:srgbClr val="000000">
                <a:alpha val="10000"/>
              </a:srgbClr>
            </a:outerShdw>
          </a:effectLst>
        </p:spPr>
      </p:pic>
      <p:sp>
        <p:nvSpPr>
          <p:cNvPr id="461" name="Google Shape;461;p47"/>
          <p:cNvSpPr txBox="1"/>
          <p:nvPr/>
        </p:nvSpPr>
        <p:spPr>
          <a:xfrm>
            <a:off x="3603575" y="97125"/>
            <a:ext cx="20607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t/>
            </a:r>
            <a:endParaRPr sz="1100">
              <a:solidFill>
                <a:srgbClr val="2B3441"/>
              </a:solidFill>
              <a:latin typeface="Libre Franklin Medium"/>
              <a:ea typeface="Libre Franklin Medium"/>
              <a:cs typeface="Libre Franklin Medium"/>
              <a:sym typeface="Libre Franklin Medium"/>
            </a:endParaRPr>
          </a:p>
        </p:txBody>
      </p:sp>
      <p:pic>
        <p:nvPicPr>
          <p:cNvPr id="462" name="Google Shape;462;p47" title="TIAC Frame 1.png"/>
          <p:cNvPicPr preferRelativeResize="0"/>
          <p:nvPr/>
        </p:nvPicPr>
        <p:blipFill>
          <a:blip r:embed="rId4">
            <a:alphaModFix/>
          </a:blip>
          <a:stretch>
            <a:fillRect/>
          </a:stretch>
        </p:blipFill>
        <p:spPr>
          <a:xfrm>
            <a:off x="2924187" y="1926369"/>
            <a:ext cx="1137540" cy="1137540"/>
          </a:xfrm>
          <a:prstGeom prst="rect">
            <a:avLst/>
          </a:prstGeom>
          <a:noFill/>
          <a:ln>
            <a:noFill/>
          </a:ln>
          <a:effectLst>
            <a:outerShdw blurRad="109108" rotWithShape="0" algn="bl">
              <a:srgbClr val="000000">
                <a:alpha val="9000"/>
              </a:srgbClr>
            </a:outerShdw>
          </a:effectLst>
        </p:spPr>
      </p:pic>
      <p:pic>
        <p:nvPicPr>
          <p:cNvPr id="463" name="Google Shape;463;p47" title="TIAC Frame 2.png"/>
          <p:cNvPicPr preferRelativeResize="0"/>
          <p:nvPr/>
        </p:nvPicPr>
        <p:blipFill>
          <a:blip r:embed="rId5">
            <a:alphaModFix/>
          </a:blip>
          <a:stretch>
            <a:fillRect/>
          </a:stretch>
        </p:blipFill>
        <p:spPr>
          <a:xfrm>
            <a:off x="4132593" y="1926369"/>
            <a:ext cx="1137551" cy="1137551"/>
          </a:xfrm>
          <a:prstGeom prst="rect">
            <a:avLst/>
          </a:prstGeom>
          <a:noFill/>
          <a:ln>
            <a:noFill/>
          </a:ln>
          <a:effectLst>
            <a:outerShdw blurRad="109108" rotWithShape="0" algn="bl">
              <a:srgbClr val="000000">
                <a:alpha val="9000"/>
              </a:srgbClr>
            </a:outerShdw>
          </a:effectLst>
        </p:spPr>
      </p:pic>
      <p:pic>
        <p:nvPicPr>
          <p:cNvPr id="464" name="Google Shape;464;p47" title="TIAC Frame 4.png"/>
          <p:cNvPicPr preferRelativeResize="0"/>
          <p:nvPr/>
        </p:nvPicPr>
        <p:blipFill>
          <a:blip r:embed="rId6">
            <a:alphaModFix/>
          </a:blip>
          <a:stretch>
            <a:fillRect/>
          </a:stretch>
        </p:blipFill>
        <p:spPr>
          <a:xfrm>
            <a:off x="5341000" y="1926368"/>
            <a:ext cx="1137553" cy="1137553"/>
          </a:xfrm>
          <a:prstGeom prst="rect">
            <a:avLst/>
          </a:prstGeom>
          <a:noFill/>
          <a:ln>
            <a:noFill/>
          </a:ln>
          <a:effectLst>
            <a:outerShdw blurRad="109108" rotWithShape="0" algn="bl">
              <a:srgbClr val="000000">
                <a:alpha val="9000"/>
              </a:srgbClr>
            </a:outerShdw>
          </a:effectLst>
        </p:spPr>
      </p:pic>
      <p:pic>
        <p:nvPicPr>
          <p:cNvPr id="465" name="Google Shape;465;p47" title="TIAC Frame 7.png"/>
          <p:cNvPicPr preferRelativeResize="0"/>
          <p:nvPr/>
        </p:nvPicPr>
        <p:blipFill>
          <a:blip r:embed="rId7">
            <a:alphaModFix/>
          </a:blip>
          <a:stretch>
            <a:fillRect/>
          </a:stretch>
        </p:blipFill>
        <p:spPr>
          <a:xfrm>
            <a:off x="5341052" y="3140590"/>
            <a:ext cx="1137556" cy="1137556"/>
          </a:xfrm>
          <a:prstGeom prst="rect">
            <a:avLst/>
          </a:prstGeom>
          <a:noFill/>
          <a:ln>
            <a:noFill/>
          </a:ln>
          <a:effectLst>
            <a:outerShdw blurRad="109111" rotWithShape="0" algn="bl">
              <a:srgbClr val="000000">
                <a:alpha val="9000"/>
              </a:srgbClr>
            </a:outerShdw>
          </a:effectLst>
        </p:spPr>
      </p:pic>
      <p:sp>
        <p:nvSpPr>
          <p:cNvPr id="466" name="Google Shape;466;p47"/>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RESOURCES</a:t>
            </a:r>
            <a:endParaRPr b="1" sz="800">
              <a:solidFill>
                <a:srgbClr val="697889"/>
              </a:solidFill>
              <a:latin typeface="Libre Franklin"/>
              <a:ea typeface="Libre Franklin"/>
              <a:cs typeface="Libre Franklin"/>
              <a:sym typeface="Libre Franklin"/>
            </a:endParaRPr>
          </a:p>
        </p:txBody>
      </p:sp>
      <p:sp>
        <p:nvSpPr>
          <p:cNvPr id="467" name="Google Shape;467;p47"/>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Key Resources</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pic>
        <p:nvPicPr>
          <p:cNvPr id="468" name="Google Shape;468;p47" title="TIAC Frame 8.png"/>
          <p:cNvPicPr preferRelativeResize="0"/>
          <p:nvPr/>
        </p:nvPicPr>
        <p:blipFill rotWithShape="1">
          <a:blip r:embed="rId8">
            <a:alphaModFix/>
          </a:blip>
          <a:srcRect b="0" l="0" r="0" t="0"/>
          <a:stretch/>
        </p:blipFill>
        <p:spPr>
          <a:xfrm>
            <a:off x="4132615" y="3140590"/>
            <a:ext cx="1137556" cy="1137556"/>
          </a:xfrm>
          <a:prstGeom prst="rect">
            <a:avLst/>
          </a:prstGeom>
          <a:noFill/>
          <a:ln>
            <a:noFill/>
          </a:ln>
          <a:effectLst>
            <a:outerShdw blurRad="109111" rotWithShape="0" algn="bl">
              <a:srgbClr val="000000">
                <a:alpha val="9000"/>
              </a:srgbClr>
            </a:outerShdw>
          </a:effectLst>
        </p:spPr>
      </p:pic>
      <p:pic>
        <p:nvPicPr>
          <p:cNvPr id="469" name="Google Shape;469;p47" title="TIAC Frame 9.png"/>
          <p:cNvPicPr preferRelativeResize="0"/>
          <p:nvPr/>
        </p:nvPicPr>
        <p:blipFill rotWithShape="1">
          <a:blip r:embed="rId9">
            <a:alphaModFix/>
          </a:blip>
          <a:srcRect b="0" l="0" r="0" t="0"/>
          <a:stretch/>
        </p:blipFill>
        <p:spPr>
          <a:xfrm>
            <a:off x="2924188" y="3140600"/>
            <a:ext cx="1137551" cy="1137551"/>
          </a:xfrm>
          <a:prstGeom prst="rect">
            <a:avLst/>
          </a:prstGeom>
          <a:noFill/>
          <a:ln>
            <a:noFill/>
          </a:ln>
          <a:effectLst>
            <a:outerShdw blurRad="109108" rotWithShape="0" algn="bl">
              <a:srgbClr val="000000">
                <a:alpha val="9000"/>
              </a:srgbClr>
            </a:outerShdw>
          </a:effectLst>
        </p:spPr>
      </p:pic>
      <p:sp>
        <p:nvSpPr>
          <p:cNvPr id="470" name="Google Shape;470;p47"/>
          <p:cNvSpPr/>
          <p:nvPr/>
        </p:nvSpPr>
        <p:spPr>
          <a:xfrm>
            <a:off x="6852050" y="1371600"/>
            <a:ext cx="2009400" cy="32625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Clr>
                <a:schemeClr val="dk1"/>
              </a:buClr>
              <a:buSzPts val="1100"/>
              <a:buFont typeface="Arial"/>
              <a:buNone/>
            </a:pPr>
            <a:r>
              <a:rPr lang="en" sz="900">
                <a:solidFill>
                  <a:srgbClr val="2B3441"/>
                </a:solidFill>
                <a:latin typeface="Libre Franklin SemiBold"/>
                <a:ea typeface="Libre Franklin SemiBold"/>
                <a:cs typeface="Libre Franklin SemiBold"/>
                <a:sym typeface="Libre Franklin SemiBold"/>
              </a:rPr>
              <a:t>Tourism Narrative Toolkit</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900">
              <a:solidFill>
                <a:srgbClr val="2B3441"/>
              </a:solidFill>
              <a:latin typeface="Libre Franklin SemiBold"/>
              <a:ea typeface="Libre Franklin SemiBold"/>
              <a:cs typeface="Libre Franklin SemiBold"/>
              <a:sym typeface="Libre Franklin SemiBold"/>
            </a:endParaRPr>
          </a:p>
          <a:p>
            <a:pPr indent="0" lvl="0" marL="228600" rtl="0" algn="l">
              <a:spcBef>
                <a:spcPts val="0"/>
              </a:spcBef>
              <a:spcAft>
                <a:spcPts val="1000"/>
              </a:spcAft>
              <a:buNone/>
            </a:pPr>
            <a:r>
              <a:t/>
            </a:r>
            <a:endParaRPr sz="1000">
              <a:solidFill>
                <a:srgbClr val="2B3441"/>
              </a:solidFill>
              <a:latin typeface="Libre Franklin"/>
              <a:ea typeface="Libre Franklin"/>
              <a:cs typeface="Libre Franklin"/>
              <a:sym typeface="Libre Franklin"/>
            </a:endParaRPr>
          </a:p>
        </p:txBody>
      </p:sp>
      <p:sp>
        <p:nvSpPr>
          <p:cNvPr id="471" name="Google Shape;471;p47"/>
          <p:cNvSpPr/>
          <p:nvPr/>
        </p:nvSpPr>
        <p:spPr>
          <a:xfrm>
            <a:off x="6996625" y="1915325"/>
            <a:ext cx="1691700" cy="365700"/>
          </a:xfrm>
          <a:prstGeom prst="roundRect">
            <a:avLst>
              <a:gd fmla="val 0" name="adj"/>
            </a:avLst>
          </a:prstGeom>
          <a:solidFill>
            <a:srgbClr val="2B3441"/>
          </a:solidFill>
          <a:ln>
            <a:noFill/>
          </a:ln>
        </p:spPr>
        <p:txBody>
          <a:bodyPr anchorCtr="0" anchor="ctr" bIns="154350" lIns="154350" spcFirstLastPara="1" rIns="154350" wrap="square" tIns="154350">
            <a:noAutofit/>
          </a:bodyPr>
          <a:lstStyle/>
          <a:p>
            <a:pPr indent="0" lvl="0" marL="0" rtl="0" algn="l">
              <a:spcBef>
                <a:spcPts val="0"/>
              </a:spcBef>
              <a:spcAft>
                <a:spcPts val="0"/>
              </a:spcAft>
              <a:buClr>
                <a:schemeClr val="dk1"/>
              </a:buClr>
              <a:buSzPts val="1100"/>
              <a:buFont typeface="Arial"/>
              <a:buNone/>
            </a:pPr>
            <a:r>
              <a:rPr lang="en" sz="800">
                <a:solidFill>
                  <a:srgbClr val="FFFFFF"/>
                </a:solidFill>
                <a:latin typeface="Libre Franklin SemiBold"/>
                <a:ea typeface="Libre Franklin SemiBold"/>
                <a:cs typeface="Libre Franklin SemiBold"/>
                <a:sym typeface="Libre Franklin SemiBold"/>
              </a:rPr>
              <a:t>Audiences / Key Messages</a:t>
            </a:r>
            <a:endParaRPr sz="800">
              <a:solidFill>
                <a:srgbClr val="FFFFFF"/>
              </a:solidFill>
              <a:latin typeface="Libre Franklin SemiBold"/>
              <a:ea typeface="Libre Franklin SemiBold"/>
              <a:cs typeface="Libre Franklin SemiBold"/>
              <a:sym typeface="Libre Franklin SemiBold"/>
            </a:endParaRPr>
          </a:p>
        </p:txBody>
      </p:sp>
      <p:sp>
        <p:nvSpPr>
          <p:cNvPr id="472" name="Google Shape;472;p47"/>
          <p:cNvSpPr/>
          <p:nvPr/>
        </p:nvSpPr>
        <p:spPr>
          <a:xfrm>
            <a:off x="6996675" y="2388900"/>
            <a:ext cx="1691700" cy="365700"/>
          </a:xfrm>
          <a:prstGeom prst="roundRect">
            <a:avLst>
              <a:gd fmla="val 0" name="adj"/>
            </a:avLst>
          </a:prstGeom>
          <a:solidFill>
            <a:srgbClr val="2B3441"/>
          </a:solidFill>
          <a:ln>
            <a:noFill/>
          </a:ln>
        </p:spPr>
        <p:txBody>
          <a:bodyPr anchorCtr="0" anchor="ctr" bIns="154350" lIns="154350" spcFirstLastPara="1" rIns="154350" wrap="square" tIns="154350">
            <a:noAutofit/>
          </a:bodyPr>
          <a:lstStyle/>
          <a:p>
            <a:pPr indent="0" lvl="0" marL="0" rtl="0" algn="l">
              <a:spcBef>
                <a:spcPts val="0"/>
              </a:spcBef>
              <a:spcAft>
                <a:spcPts val="0"/>
              </a:spcAft>
              <a:buClr>
                <a:schemeClr val="dk1"/>
              </a:buClr>
              <a:buSzPts val="1100"/>
              <a:buFont typeface="Arial"/>
              <a:buNone/>
            </a:pPr>
            <a:r>
              <a:rPr lang="en" sz="800">
                <a:solidFill>
                  <a:srgbClr val="FFFFFF"/>
                </a:solidFill>
                <a:latin typeface="Libre Franklin SemiBold"/>
                <a:ea typeface="Libre Franklin SemiBold"/>
                <a:cs typeface="Libre Franklin SemiBold"/>
                <a:sym typeface="Libre Franklin SemiBold"/>
              </a:rPr>
              <a:t>Tourism Narrative FAQ</a:t>
            </a:r>
            <a:endParaRPr sz="900">
              <a:solidFill>
                <a:srgbClr val="FFFFFF"/>
              </a:solidFill>
              <a:latin typeface="Libre Franklin"/>
              <a:ea typeface="Libre Franklin"/>
              <a:cs typeface="Libre Franklin"/>
              <a:sym typeface="Libre Franklin"/>
            </a:endParaRPr>
          </a:p>
        </p:txBody>
      </p:sp>
      <p:sp>
        <p:nvSpPr>
          <p:cNvPr id="473" name="Google Shape;473;p47"/>
          <p:cNvSpPr/>
          <p:nvPr/>
        </p:nvSpPr>
        <p:spPr>
          <a:xfrm>
            <a:off x="6996675" y="2862475"/>
            <a:ext cx="1691700" cy="365700"/>
          </a:xfrm>
          <a:prstGeom prst="roundRect">
            <a:avLst>
              <a:gd fmla="val 0" name="adj"/>
            </a:avLst>
          </a:prstGeom>
          <a:solidFill>
            <a:srgbClr val="2B3441"/>
          </a:solidFill>
          <a:ln>
            <a:noFill/>
          </a:ln>
        </p:spPr>
        <p:txBody>
          <a:bodyPr anchorCtr="0" anchor="ctr" bIns="154350" lIns="154350" spcFirstLastPara="1" rIns="154350" wrap="square" tIns="154350">
            <a:noAutofit/>
          </a:bodyPr>
          <a:lstStyle/>
          <a:p>
            <a:pPr indent="0" lvl="0" marL="0" rtl="0" algn="l">
              <a:spcBef>
                <a:spcPts val="0"/>
              </a:spcBef>
              <a:spcAft>
                <a:spcPts val="0"/>
              </a:spcAft>
              <a:buClr>
                <a:schemeClr val="dk1"/>
              </a:buClr>
              <a:buSzPts val="1100"/>
              <a:buFont typeface="Arial"/>
              <a:buNone/>
            </a:pPr>
            <a:r>
              <a:rPr lang="en" sz="800">
                <a:solidFill>
                  <a:srgbClr val="FFFFFF"/>
                </a:solidFill>
                <a:latin typeface="Libre Franklin SemiBold"/>
                <a:ea typeface="Libre Franklin SemiBold"/>
                <a:cs typeface="Libre Franklin SemiBold"/>
                <a:sym typeface="Libre Franklin SemiBold"/>
              </a:rPr>
              <a:t>Social Assets</a:t>
            </a:r>
            <a:endParaRPr sz="900">
              <a:solidFill>
                <a:srgbClr val="FFFFFF"/>
              </a:solidFill>
              <a:latin typeface="Libre Franklin"/>
              <a:ea typeface="Libre Franklin"/>
              <a:cs typeface="Libre Franklin"/>
              <a:sym typeface="Libre Franklin"/>
            </a:endParaRPr>
          </a:p>
        </p:txBody>
      </p:sp>
      <p:sp>
        <p:nvSpPr>
          <p:cNvPr id="474" name="Google Shape;474;p47"/>
          <p:cNvSpPr/>
          <p:nvPr/>
        </p:nvSpPr>
        <p:spPr>
          <a:xfrm>
            <a:off x="6996675" y="3336050"/>
            <a:ext cx="1691700" cy="365700"/>
          </a:xfrm>
          <a:prstGeom prst="roundRect">
            <a:avLst>
              <a:gd fmla="val 0" name="adj"/>
            </a:avLst>
          </a:prstGeom>
          <a:solidFill>
            <a:srgbClr val="2B3441"/>
          </a:solidFill>
          <a:ln>
            <a:noFill/>
          </a:ln>
        </p:spPr>
        <p:txBody>
          <a:bodyPr anchorCtr="0" anchor="ctr" bIns="154350" lIns="154350" spcFirstLastPara="1" rIns="154350" wrap="square" tIns="154350">
            <a:noAutofit/>
          </a:bodyPr>
          <a:lstStyle/>
          <a:p>
            <a:pPr indent="0" lvl="0" marL="0" rtl="0" algn="l">
              <a:spcBef>
                <a:spcPts val="0"/>
              </a:spcBef>
              <a:spcAft>
                <a:spcPts val="0"/>
              </a:spcAft>
              <a:buClr>
                <a:schemeClr val="dk1"/>
              </a:buClr>
              <a:buSzPts val="1100"/>
              <a:buFont typeface="Arial"/>
              <a:buNone/>
            </a:pPr>
            <a:r>
              <a:rPr lang="en" sz="800">
                <a:solidFill>
                  <a:srgbClr val="FFFFFF"/>
                </a:solidFill>
                <a:latin typeface="Libre Franklin SemiBold"/>
                <a:ea typeface="Libre Franklin SemiBold"/>
                <a:cs typeface="Libre Franklin SemiBold"/>
                <a:sym typeface="Libre Franklin SemiBold"/>
              </a:rPr>
              <a:t>Sizzle Reel</a:t>
            </a:r>
            <a:endParaRPr sz="900">
              <a:solidFill>
                <a:srgbClr val="FFFFFF"/>
              </a:solidFill>
              <a:latin typeface="Libre Franklin"/>
              <a:ea typeface="Libre Franklin"/>
              <a:cs typeface="Libre Franklin"/>
              <a:sym typeface="Libre Frankli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E38"/>
        </a:solidFill>
      </p:bgPr>
    </p:bg>
    <p:spTree>
      <p:nvGrpSpPr>
        <p:cNvPr id="478" name="Shape 478"/>
        <p:cNvGrpSpPr/>
        <p:nvPr/>
      </p:nvGrpSpPr>
      <p:grpSpPr>
        <a:xfrm>
          <a:off x="0" y="0"/>
          <a:ext cx="0" cy="0"/>
          <a:chOff x="0" y="0"/>
          <a:chExt cx="0" cy="0"/>
        </a:xfrm>
      </p:grpSpPr>
      <p:pic>
        <p:nvPicPr>
          <p:cNvPr id="479" name="Google Shape;479;p48"/>
          <p:cNvPicPr preferRelativeResize="0"/>
          <p:nvPr/>
        </p:nvPicPr>
        <p:blipFill>
          <a:blip r:embed="rId3">
            <a:alphaModFix/>
          </a:blip>
          <a:stretch>
            <a:fillRect/>
          </a:stretch>
        </p:blipFill>
        <p:spPr>
          <a:xfrm>
            <a:off x="3766860" y="2092825"/>
            <a:ext cx="1610272" cy="7324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3"/>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APPROACH</a:t>
            </a:r>
            <a:endParaRPr b="1" sz="800">
              <a:solidFill>
                <a:srgbClr val="697889"/>
              </a:solidFill>
              <a:latin typeface="Libre Franklin"/>
              <a:ea typeface="Libre Franklin"/>
              <a:cs typeface="Libre Franklin"/>
              <a:sym typeface="Libre Franklin"/>
            </a:endParaRPr>
          </a:p>
        </p:txBody>
      </p:sp>
      <p:sp>
        <p:nvSpPr>
          <p:cNvPr id="78" name="Google Shape;78;p13"/>
          <p:cNvSpPr txBox="1"/>
          <p:nvPr/>
        </p:nvSpPr>
        <p:spPr>
          <a:xfrm>
            <a:off x="282575" y="515728"/>
            <a:ext cx="85788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The Opportunity</a:t>
            </a:r>
            <a:endParaRPr sz="2400">
              <a:solidFill>
                <a:srgbClr val="2B3441"/>
              </a:solidFill>
              <a:latin typeface="Libre Franklin SemiBold"/>
              <a:ea typeface="Libre Franklin SemiBold"/>
              <a:cs typeface="Libre Franklin SemiBold"/>
              <a:sym typeface="Libre Franklin SemiBold"/>
            </a:endParaRPr>
          </a:p>
        </p:txBody>
      </p:sp>
      <p:sp>
        <p:nvSpPr>
          <p:cNvPr id="79" name="Google Shape;79;p13"/>
          <p:cNvSpPr/>
          <p:nvPr/>
        </p:nvSpPr>
        <p:spPr>
          <a:xfrm>
            <a:off x="278850" y="1371600"/>
            <a:ext cx="3663600" cy="2650200"/>
          </a:xfrm>
          <a:prstGeom prst="roundRect">
            <a:avLst>
              <a:gd fmla="val 0" name="adj"/>
            </a:avLst>
          </a:prstGeom>
          <a:solidFill>
            <a:srgbClr val="2B3441"/>
          </a:solidFill>
          <a:ln cap="flat" cmpd="sng" w="9525">
            <a:solidFill>
              <a:schemeClr val="dk2"/>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800">
                <a:solidFill>
                  <a:srgbClr val="97CA35"/>
                </a:solidFill>
                <a:latin typeface="Libre Franklin SemiBold"/>
                <a:ea typeface="Libre Franklin SemiBold"/>
                <a:cs typeface="Libre Franklin SemiBold"/>
                <a:sym typeface="Libre Franklin SemiBold"/>
              </a:rPr>
              <a:t>CHALLENGE:</a:t>
            </a:r>
            <a:r>
              <a:rPr lang="en" sz="800">
                <a:solidFill>
                  <a:srgbClr val="97CA35"/>
                </a:solidFill>
                <a:latin typeface="Libre Franklin SemiBold"/>
                <a:ea typeface="Libre Franklin SemiBold"/>
                <a:cs typeface="Libre Franklin SemiBold"/>
                <a:sym typeface="Libre Franklin SemiBold"/>
              </a:rPr>
              <a:t> </a:t>
            </a:r>
            <a:br>
              <a:rPr lang="en" sz="800">
                <a:solidFill>
                  <a:srgbClr val="97CA35"/>
                </a:solidFill>
                <a:latin typeface="Libre Franklin SemiBold"/>
                <a:ea typeface="Libre Franklin SemiBold"/>
                <a:cs typeface="Libre Franklin SemiBold"/>
                <a:sym typeface="Libre Franklin SemiBold"/>
              </a:rPr>
            </a:br>
            <a:endParaRPr sz="300">
              <a:solidFill>
                <a:srgbClr val="97CA35"/>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sz="1600">
                <a:solidFill>
                  <a:schemeClr val="lt1"/>
                </a:solidFill>
                <a:latin typeface="Libre Franklin SemiBold"/>
                <a:ea typeface="Libre Franklin SemiBold"/>
                <a:cs typeface="Libre Franklin SemiBold"/>
                <a:sym typeface="Libre Franklin SemiBold"/>
              </a:rPr>
              <a:t>Fractured Messaging</a:t>
            </a:r>
            <a:endParaRPr sz="1600">
              <a:solidFill>
                <a:schemeClr val="lt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600">
              <a:solidFill>
                <a:srgbClr val="FFFFFF"/>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rPr lang="en" sz="1100">
                <a:solidFill>
                  <a:srgbClr val="FFFFFF"/>
                </a:solidFill>
                <a:latin typeface="Libre Franklin"/>
                <a:ea typeface="Libre Franklin"/>
                <a:cs typeface="Libre Franklin"/>
                <a:sym typeface="Libre Franklin"/>
              </a:rPr>
              <a:t>Communication efforts across Canada’s tourism industry are fractured and inconsistent.</a:t>
            </a:r>
            <a:endParaRPr sz="1100">
              <a:solidFill>
                <a:srgbClr val="FFFFFF"/>
              </a:solidFill>
              <a:latin typeface="Libre Franklin"/>
              <a:ea typeface="Libre Franklin"/>
              <a:cs typeface="Libre Franklin"/>
              <a:sym typeface="Libre Franklin"/>
            </a:endParaRPr>
          </a:p>
        </p:txBody>
      </p:sp>
      <p:sp>
        <p:nvSpPr>
          <p:cNvPr id="80" name="Google Shape;80;p13"/>
          <p:cNvSpPr/>
          <p:nvPr/>
        </p:nvSpPr>
        <p:spPr>
          <a:xfrm>
            <a:off x="5090499" y="1371600"/>
            <a:ext cx="3774600" cy="2650200"/>
          </a:xfrm>
          <a:prstGeom prst="roundRect">
            <a:avLst>
              <a:gd fmla="val 0" name="adj"/>
            </a:avLst>
          </a:prstGeom>
          <a:solidFill>
            <a:srgbClr val="2B3441"/>
          </a:solidFill>
          <a:ln cap="flat" cmpd="sng" w="9525">
            <a:solidFill>
              <a:schemeClr val="dk2"/>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800">
                <a:solidFill>
                  <a:srgbClr val="97CA35"/>
                </a:solidFill>
                <a:latin typeface="Libre Franklin SemiBold"/>
                <a:ea typeface="Libre Franklin SemiBold"/>
                <a:cs typeface="Libre Franklin SemiBold"/>
                <a:sym typeface="Libre Franklin SemiBold"/>
              </a:rPr>
              <a:t>OPPORTUNITY:</a:t>
            </a:r>
            <a:br>
              <a:rPr lang="en" sz="1600">
                <a:solidFill>
                  <a:srgbClr val="97CA35"/>
                </a:solidFill>
                <a:latin typeface="Libre Franklin SemiBold"/>
                <a:ea typeface="Libre Franklin SemiBold"/>
                <a:cs typeface="Libre Franklin SemiBold"/>
                <a:sym typeface="Libre Franklin SemiBold"/>
              </a:rPr>
            </a:br>
            <a:r>
              <a:rPr lang="en" sz="300">
                <a:solidFill>
                  <a:srgbClr val="97CA35"/>
                </a:solidFill>
                <a:latin typeface="Libre Franklin SemiBold"/>
                <a:ea typeface="Libre Franklin SemiBold"/>
                <a:cs typeface="Libre Franklin SemiBold"/>
                <a:sym typeface="Libre Franklin SemiBold"/>
              </a:rPr>
              <a:t> </a:t>
            </a:r>
            <a:br>
              <a:rPr lang="en" sz="1600">
                <a:solidFill>
                  <a:srgbClr val="97CA35"/>
                </a:solidFill>
                <a:latin typeface="Libre Franklin SemiBold"/>
                <a:ea typeface="Libre Franklin SemiBold"/>
                <a:cs typeface="Libre Franklin SemiBold"/>
                <a:sym typeface="Libre Franklin SemiBold"/>
              </a:rPr>
            </a:br>
            <a:r>
              <a:rPr lang="en" sz="1600">
                <a:solidFill>
                  <a:schemeClr val="lt1"/>
                </a:solidFill>
                <a:latin typeface="Libre Franklin SemiBold"/>
                <a:ea typeface="Libre Franklin SemiBold"/>
                <a:cs typeface="Libre Franklin SemiBold"/>
                <a:sym typeface="Libre Franklin SemiBold"/>
              </a:rPr>
              <a:t>Common Narrative &amp; Platform</a:t>
            </a:r>
            <a:endParaRPr b="1" sz="16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b="1" sz="1600">
              <a:solidFill>
                <a:schemeClr val="dk1"/>
              </a:solidFill>
              <a:latin typeface="Libre Franklin"/>
              <a:ea typeface="Libre Franklin"/>
              <a:cs typeface="Libre Franklin"/>
              <a:sym typeface="Libre Franklin"/>
            </a:endParaRPr>
          </a:p>
          <a:p>
            <a:pPr indent="0" lvl="0" marL="0" rtl="0" algn="l">
              <a:lnSpc>
                <a:spcPct val="115000"/>
              </a:lnSpc>
              <a:spcBef>
                <a:spcPts val="0"/>
              </a:spcBef>
              <a:spcAft>
                <a:spcPts val="0"/>
              </a:spcAft>
              <a:buClr>
                <a:schemeClr val="dk1"/>
              </a:buClr>
              <a:buSzPts val="1100"/>
              <a:buFont typeface="Arial"/>
              <a:buNone/>
            </a:pPr>
            <a:r>
              <a:rPr lang="en" sz="1100">
                <a:solidFill>
                  <a:srgbClr val="FFFFFF"/>
                </a:solidFill>
                <a:latin typeface="Libre Franklin"/>
                <a:ea typeface="Libre Franklin"/>
                <a:cs typeface="Libre Franklin"/>
                <a:sym typeface="Libre Franklin"/>
              </a:rPr>
              <a:t>Clear, concise and consistent messaging across target audience groups is required to support an increased understanding of the cumulative benefits and contributions that our sector makes to Canada and its peoples at the local, regional, and national level.</a:t>
            </a:r>
            <a:endParaRPr sz="1100">
              <a:latin typeface="Libre Franklin"/>
              <a:ea typeface="Libre Franklin"/>
              <a:cs typeface="Libre Franklin"/>
              <a:sym typeface="Libre Franklin"/>
            </a:endParaRPr>
          </a:p>
        </p:txBody>
      </p:sp>
      <p:sp>
        <p:nvSpPr>
          <p:cNvPr id="81" name="Google Shape;81;p13"/>
          <p:cNvSpPr txBox="1"/>
          <p:nvPr/>
        </p:nvSpPr>
        <p:spPr>
          <a:xfrm>
            <a:off x="4219300" y="2263200"/>
            <a:ext cx="594300" cy="6171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None/>
            </a:pPr>
            <a:r>
              <a:rPr lang="en" sz="3200">
                <a:solidFill>
                  <a:srgbClr val="2B3441"/>
                </a:solidFill>
                <a:latin typeface="Libre Franklin Light"/>
                <a:ea typeface="Libre Franklin Light"/>
                <a:cs typeface="Libre Franklin Light"/>
                <a:sym typeface="Libre Franklin Light"/>
              </a:rPr>
              <a:t>→</a:t>
            </a:r>
            <a:endParaRPr sz="3200">
              <a:solidFill>
                <a:srgbClr val="2B3441"/>
              </a:solidFill>
              <a:latin typeface="Libre Franklin Light"/>
              <a:ea typeface="Libre Franklin Light"/>
              <a:cs typeface="Libre Franklin Light"/>
              <a:sym typeface="Libre Franklin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E38"/>
        </a:solidFill>
      </p:bgPr>
    </p:bg>
    <p:spTree>
      <p:nvGrpSpPr>
        <p:cNvPr id="483" name="Shape 483"/>
        <p:cNvGrpSpPr/>
        <p:nvPr/>
      </p:nvGrpSpPr>
      <p:grpSpPr>
        <a:xfrm>
          <a:off x="0" y="0"/>
          <a:ext cx="0" cy="0"/>
          <a:chOff x="0" y="0"/>
          <a:chExt cx="0" cy="0"/>
        </a:xfrm>
      </p:grpSpPr>
      <p:sp>
        <p:nvSpPr>
          <p:cNvPr id="484" name="Google Shape;484;p49"/>
          <p:cNvSpPr txBox="1"/>
          <p:nvPr/>
        </p:nvSpPr>
        <p:spPr>
          <a:xfrm>
            <a:off x="282275" y="279596"/>
            <a:ext cx="4935900" cy="2184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rPr lang="en" sz="3400">
                <a:solidFill>
                  <a:schemeClr val="lt1"/>
                </a:solidFill>
                <a:latin typeface="Libre Franklin"/>
                <a:ea typeface="Libre Franklin"/>
                <a:cs typeface="Libre Franklin"/>
                <a:sym typeface="Libre Franklin"/>
              </a:rPr>
              <a:t>Appendix</a:t>
            </a:r>
            <a:endParaRPr sz="3400">
              <a:solidFill>
                <a:schemeClr val="lt1"/>
              </a:solidFill>
              <a:latin typeface="Libre Franklin"/>
              <a:ea typeface="Libre Franklin"/>
              <a:cs typeface="Libre Franklin"/>
              <a:sym typeface="Libre Franklin"/>
            </a:endParaRPr>
          </a:p>
          <a:p>
            <a:pPr indent="0" lvl="0" marL="0" rtl="0" algn="l">
              <a:lnSpc>
                <a:spcPct val="90000"/>
              </a:lnSpc>
              <a:spcBef>
                <a:spcPts val="0"/>
              </a:spcBef>
              <a:spcAft>
                <a:spcPts val="0"/>
              </a:spcAft>
              <a:buClr>
                <a:schemeClr val="dk1"/>
              </a:buClr>
              <a:buSzPts val="1100"/>
              <a:buFont typeface="Arial"/>
              <a:buNone/>
            </a:pPr>
            <a:r>
              <a:t/>
            </a:r>
            <a:endParaRPr sz="3400">
              <a:solidFill>
                <a:schemeClr val="lt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t/>
            </a:r>
            <a:endParaRPr sz="3400">
              <a:solidFill>
                <a:schemeClr val="lt1"/>
              </a:solidFill>
              <a:latin typeface="Libre Franklin"/>
              <a:ea typeface="Libre Franklin"/>
              <a:cs typeface="Libre Franklin"/>
              <a:sym typeface="Libre Franklin"/>
            </a:endParaRPr>
          </a:p>
        </p:txBody>
      </p:sp>
      <p:sp>
        <p:nvSpPr>
          <p:cNvPr id="485" name="Google Shape;485;p49"/>
          <p:cNvSpPr/>
          <p:nvPr/>
        </p:nvSpPr>
        <p:spPr>
          <a:xfrm>
            <a:off x="282275" y="5100376"/>
            <a:ext cx="828900" cy="43200"/>
          </a:xfrm>
          <a:prstGeom prst="rect">
            <a:avLst/>
          </a:prstGeom>
          <a:solidFill>
            <a:srgbClr val="97CA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86" name="Google Shape;486;p49"/>
          <p:cNvPicPr preferRelativeResize="0"/>
          <p:nvPr/>
        </p:nvPicPr>
        <p:blipFill>
          <a:blip r:embed="rId3">
            <a:alphaModFix/>
          </a:blip>
          <a:stretch>
            <a:fillRect/>
          </a:stretch>
        </p:blipFill>
        <p:spPr>
          <a:xfrm>
            <a:off x="282600" y="4519631"/>
            <a:ext cx="828900" cy="33653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490" name="Shape 490"/>
        <p:cNvGrpSpPr/>
        <p:nvPr/>
      </p:nvGrpSpPr>
      <p:grpSpPr>
        <a:xfrm>
          <a:off x="0" y="0"/>
          <a:ext cx="0" cy="0"/>
          <a:chOff x="0" y="0"/>
          <a:chExt cx="0" cy="0"/>
        </a:xfrm>
      </p:grpSpPr>
      <p:pic>
        <p:nvPicPr>
          <p:cNvPr id="491" name="Google Shape;491;p50"/>
          <p:cNvPicPr preferRelativeResize="0"/>
          <p:nvPr/>
        </p:nvPicPr>
        <p:blipFill rotWithShape="1">
          <a:blip r:embed="rId3">
            <a:alphaModFix/>
          </a:blip>
          <a:srcRect b="23651" l="9574" r="3860" t="26026"/>
          <a:stretch/>
        </p:blipFill>
        <p:spPr>
          <a:xfrm>
            <a:off x="3272125" y="-2900"/>
            <a:ext cx="5878899" cy="5155024"/>
          </a:xfrm>
          <a:prstGeom prst="rect">
            <a:avLst/>
          </a:prstGeom>
          <a:noFill/>
          <a:ln>
            <a:noFill/>
          </a:ln>
        </p:spPr>
      </p:pic>
      <p:sp>
        <p:nvSpPr>
          <p:cNvPr id="492" name="Google Shape;492;p50"/>
          <p:cNvSpPr/>
          <p:nvPr/>
        </p:nvSpPr>
        <p:spPr>
          <a:xfrm rot="10800000">
            <a:off x="25" y="8625"/>
            <a:ext cx="3550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93" name="Google Shape;493;p50" title="green-accent.png"/>
          <p:cNvPicPr preferRelativeResize="0"/>
          <p:nvPr/>
        </p:nvPicPr>
        <p:blipFill rotWithShape="1">
          <a:blip r:embed="rId4">
            <a:alphaModFix/>
          </a:blip>
          <a:srcRect b="0" l="5922" r="4743" t="0"/>
          <a:stretch/>
        </p:blipFill>
        <p:spPr>
          <a:xfrm rot="5400000">
            <a:off x="1273101" y="1648962"/>
            <a:ext cx="5155024" cy="1857100"/>
          </a:xfrm>
          <a:prstGeom prst="rect">
            <a:avLst/>
          </a:prstGeom>
          <a:noFill/>
          <a:ln>
            <a:noFill/>
          </a:ln>
        </p:spPr>
      </p:pic>
      <p:sp>
        <p:nvSpPr>
          <p:cNvPr id="494" name="Google Shape;494;p50"/>
          <p:cNvSpPr txBox="1"/>
          <p:nvPr/>
        </p:nvSpPr>
        <p:spPr>
          <a:xfrm>
            <a:off x="282275" y="758271"/>
            <a:ext cx="4935900" cy="2184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4000">
                <a:solidFill>
                  <a:srgbClr val="2B3441"/>
                </a:solidFill>
                <a:latin typeface="Libre Franklin"/>
                <a:ea typeface="Libre Franklin"/>
                <a:cs typeface="Libre Franklin"/>
                <a:sym typeface="Libre Franklin"/>
              </a:rPr>
              <a:t>Stakeholder </a:t>
            </a:r>
            <a:endParaRPr sz="40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rPr lang="en" sz="4000">
                <a:solidFill>
                  <a:srgbClr val="2B3441"/>
                </a:solidFill>
                <a:latin typeface="Libre Franklin"/>
                <a:ea typeface="Libre Franklin"/>
                <a:cs typeface="Libre Franklin"/>
                <a:sym typeface="Libre Franklin"/>
              </a:rPr>
              <a:t>Engagement</a:t>
            </a:r>
            <a:endParaRPr sz="40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t/>
            </a:r>
            <a:endParaRPr sz="40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t/>
            </a:r>
            <a:endParaRPr sz="4000">
              <a:solidFill>
                <a:srgbClr val="2B3441"/>
              </a:solidFill>
              <a:latin typeface="Libre Franklin"/>
              <a:ea typeface="Libre Franklin"/>
              <a:cs typeface="Libre Franklin"/>
              <a:sym typeface="Libre Franklin"/>
            </a:endParaRPr>
          </a:p>
        </p:txBody>
      </p:sp>
      <p:sp>
        <p:nvSpPr>
          <p:cNvPr id="495" name="Google Shape;495;p50"/>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lang="en" sz="1200">
                <a:solidFill>
                  <a:srgbClr val="97CA35"/>
                </a:solidFill>
                <a:latin typeface="Libre Franklin"/>
                <a:ea typeface="Libre Franklin"/>
                <a:cs typeface="Libre Franklin"/>
                <a:sym typeface="Libre Franklin"/>
              </a:rPr>
              <a:t>APPENDIX</a:t>
            </a:r>
            <a:endParaRPr b="1" i="0" sz="1200" u="none" cap="none" strike="noStrike">
              <a:solidFill>
                <a:srgbClr val="97CA35"/>
              </a:solidFill>
              <a:latin typeface="Libre Franklin"/>
              <a:ea typeface="Libre Franklin"/>
              <a:cs typeface="Libre Franklin"/>
              <a:sym typeface="Libre Frankli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499" name="Shape 499"/>
        <p:cNvGrpSpPr/>
        <p:nvPr/>
      </p:nvGrpSpPr>
      <p:grpSpPr>
        <a:xfrm>
          <a:off x="0" y="0"/>
          <a:ext cx="0" cy="0"/>
          <a:chOff x="0" y="0"/>
          <a:chExt cx="0" cy="0"/>
        </a:xfrm>
      </p:grpSpPr>
      <p:sp>
        <p:nvSpPr>
          <p:cNvPr id="500" name="Google Shape;500;p51"/>
          <p:cNvSpPr txBox="1"/>
          <p:nvPr/>
        </p:nvSpPr>
        <p:spPr>
          <a:xfrm>
            <a:off x="282575" y="1310375"/>
            <a:ext cx="6407100" cy="2313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1100"/>
              <a:buFont typeface="Arial"/>
              <a:buNone/>
            </a:pPr>
            <a:r>
              <a:rPr lang="en" sz="1600">
                <a:solidFill>
                  <a:srgbClr val="212121"/>
                </a:solidFill>
                <a:latin typeface="Libre Franklin"/>
                <a:ea typeface="Libre Franklin"/>
                <a:cs typeface="Libre Franklin"/>
                <a:sym typeface="Libre Franklin"/>
              </a:rPr>
              <a:t>To better understand current perceptions of tourism and explore narrative opportunities, 20+ stakeholders were interviewed in the following groups: DMO, Education, Government, Hospitality, National Association, </a:t>
            </a:r>
            <a:r>
              <a:rPr lang="en" sz="1600">
                <a:solidFill>
                  <a:schemeClr val="accent2"/>
                </a:solidFill>
                <a:latin typeface="Libre Franklin"/>
                <a:ea typeface="Libre Franklin"/>
                <a:cs typeface="Libre Franklin"/>
                <a:sym typeface="Libre Franklin"/>
              </a:rPr>
              <a:t>Provincial Association, </a:t>
            </a:r>
            <a:r>
              <a:rPr lang="en" sz="1600">
                <a:solidFill>
                  <a:srgbClr val="212121"/>
                </a:solidFill>
                <a:latin typeface="Libre Franklin"/>
                <a:ea typeface="Libre Franklin"/>
                <a:cs typeface="Libre Franklin"/>
                <a:sym typeface="Libre Franklin"/>
              </a:rPr>
              <a:t>PTO, Tourism Business, Business Development, MICE, Transportation, Finance, Media, Policy, Workforce, Research.</a:t>
            </a:r>
            <a:endParaRPr sz="1600">
              <a:solidFill>
                <a:srgbClr val="212121"/>
              </a:solidFill>
              <a:latin typeface="Libre Franklin"/>
              <a:ea typeface="Libre Franklin"/>
              <a:cs typeface="Libre Franklin"/>
              <a:sym typeface="Libre Franklin"/>
            </a:endParaRPr>
          </a:p>
        </p:txBody>
      </p:sp>
      <p:sp>
        <p:nvSpPr>
          <p:cNvPr id="501" name="Google Shape;501;p51"/>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400">
                <a:solidFill>
                  <a:srgbClr val="2B3441"/>
                </a:solidFill>
                <a:latin typeface="Libre Franklin SemiBold"/>
                <a:ea typeface="Libre Franklin SemiBold"/>
                <a:cs typeface="Libre Franklin SemiBold"/>
                <a:sym typeface="Libre Franklin SemiBold"/>
              </a:rPr>
              <a:t>What We Heard?</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502" name="Google Shape;502;p51"/>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lang="en" sz="800">
                <a:solidFill>
                  <a:srgbClr val="697889"/>
                </a:solidFill>
                <a:latin typeface="Libre Franklin"/>
                <a:ea typeface="Libre Franklin"/>
                <a:cs typeface="Libre Franklin"/>
                <a:sym typeface="Libre Franklin"/>
              </a:rPr>
              <a:t>APPENDIX</a:t>
            </a:r>
            <a:endParaRPr b="1" i="0" sz="800" u="none" cap="none" strike="noStrike">
              <a:solidFill>
                <a:srgbClr val="697889"/>
              </a:solidFill>
              <a:latin typeface="Libre Franklin"/>
              <a:ea typeface="Libre Franklin"/>
              <a:cs typeface="Libre Franklin"/>
              <a:sym typeface="Libre Franklin"/>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6" name="Shape 506"/>
        <p:cNvGrpSpPr/>
        <p:nvPr/>
      </p:nvGrpSpPr>
      <p:grpSpPr>
        <a:xfrm>
          <a:off x="0" y="0"/>
          <a:ext cx="0" cy="0"/>
          <a:chOff x="0" y="0"/>
          <a:chExt cx="0" cy="0"/>
        </a:xfrm>
      </p:grpSpPr>
      <p:sp>
        <p:nvSpPr>
          <p:cNvPr id="507" name="Google Shape;507;p52"/>
          <p:cNvSpPr/>
          <p:nvPr/>
        </p:nvSpPr>
        <p:spPr>
          <a:xfrm>
            <a:off x="6116402" y="1371600"/>
            <a:ext cx="2745000" cy="3031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03</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Lack of Investment and Competitiveness</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500">
              <a:solidFill>
                <a:srgbClr val="2B3441"/>
              </a:solidFill>
              <a:latin typeface="Libre Franklin"/>
              <a:ea typeface="Libre Franklin"/>
              <a:cs typeface="Libre Franklin"/>
              <a:sym typeface="Libre Franklin"/>
            </a:endParaRPr>
          </a:p>
          <a:p>
            <a:pPr indent="-114300" lvl="0" marL="171450" marR="0" rtl="0" algn="l">
              <a:lnSpc>
                <a:spcPct val="100000"/>
              </a:lnSpc>
              <a:spcBef>
                <a:spcPts val="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Tourism is not treated as an economic development priority in the same way as natural resources or tech.</a:t>
            </a:r>
            <a:endParaRPr sz="900">
              <a:solidFill>
                <a:srgbClr val="2B3441"/>
              </a:solidFill>
              <a:latin typeface="Libre Franklin"/>
              <a:ea typeface="Libre Franklin"/>
              <a:cs typeface="Libre Franklin"/>
              <a:sym typeface="Libre Franklin"/>
            </a:endParaRPr>
          </a:p>
          <a:p>
            <a:pPr indent="-114300" lvl="0" marL="171450" marR="0" rtl="0" algn="l">
              <a:lnSpc>
                <a:spcPct val="100000"/>
              </a:lnSpc>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Tourism is not seen as a critical sector like energy, finance, or professional services, despite its widespread economic footprint.</a:t>
            </a:r>
            <a:endParaRPr sz="900">
              <a:solidFill>
                <a:srgbClr val="2B3441"/>
              </a:solidFill>
              <a:latin typeface="Libre Franklin"/>
              <a:ea typeface="Libre Franklin"/>
              <a:cs typeface="Libre Franklin"/>
              <a:sym typeface="Libre Franklin"/>
            </a:endParaRPr>
          </a:p>
          <a:p>
            <a:pPr indent="0" lvl="0" marL="0" rtl="0" algn="l">
              <a:lnSpc>
                <a:spcPct val="115000"/>
              </a:lnSpc>
              <a:spcBef>
                <a:spcPts val="1000"/>
              </a:spcBef>
              <a:spcAft>
                <a:spcPts val="0"/>
              </a:spcAft>
              <a:buNone/>
            </a:pPr>
            <a:r>
              <a:t/>
            </a:r>
            <a:endParaRPr sz="900">
              <a:solidFill>
                <a:srgbClr val="2B3441"/>
              </a:solidFill>
              <a:latin typeface="Libre Franklin"/>
              <a:ea typeface="Libre Franklin"/>
              <a:cs typeface="Libre Franklin"/>
              <a:sym typeface="Libre Franklin"/>
            </a:endParaRPr>
          </a:p>
        </p:txBody>
      </p:sp>
      <p:sp>
        <p:nvSpPr>
          <p:cNvPr id="508" name="Google Shape;508;p52"/>
          <p:cNvSpPr/>
          <p:nvPr/>
        </p:nvSpPr>
        <p:spPr>
          <a:xfrm>
            <a:off x="3197626" y="1371600"/>
            <a:ext cx="2745000" cy="3031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Perception Gap with Policymakers</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114300" lvl="0" marL="171450" rtl="0" algn="l">
              <a:spcBef>
                <a:spcPts val="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Policymakers often believe they understand tourism because they travel, but lack appreciation for its complexity and impact.</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Many federal officials still don’t see tourism as an economic driver or “vote-getter.”</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Lobbying is sporadic and disconnected from ministerial priorities or riding-level storytelling​.</a:t>
            </a:r>
            <a:endParaRPr sz="900">
              <a:solidFill>
                <a:srgbClr val="2B3441"/>
              </a:solidFill>
              <a:latin typeface="Libre Franklin"/>
              <a:ea typeface="Libre Franklin"/>
              <a:cs typeface="Libre Franklin"/>
              <a:sym typeface="Libre Franklin"/>
            </a:endParaRPr>
          </a:p>
          <a:p>
            <a:pPr indent="0" lvl="0" marL="0" rtl="0" algn="l">
              <a:spcBef>
                <a:spcPts val="1000"/>
              </a:spcBef>
              <a:spcAft>
                <a:spcPts val="0"/>
              </a:spcAft>
              <a:buNone/>
            </a:pPr>
            <a:r>
              <a:t/>
            </a:r>
            <a:endParaRPr sz="900">
              <a:solidFill>
                <a:srgbClr val="2B3441"/>
              </a:solidFill>
              <a:latin typeface="Libre Franklin"/>
              <a:ea typeface="Libre Franklin"/>
              <a:cs typeface="Libre Franklin"/>
              <a:sym typeface="Libre Franklin"/>
            </a:endParaRPr>
          </a:p>
          <a:p>
            <a:pPr indent="-57150" lvl="0" marL="171450" marR="0" rtl="0" algn="l">
              <a:lnSpc>
                <a:spcPct val="100000"/>
              </a:lnSpc>
              <a:spcBef>
                <a:spcPts val="1000"/>
              </a:spcBef>
              <a:spcAft>
                <a:spcPts val="0"/>
              </a:spcAft>
              <a:buNone/>
            </a:pPr>
            <a:r>
              <a:t/>
            </a:r>
            <a:endParaRPr sz="900">
              <a:solidFill>
                <a:srgbClr val="2B3441"/>
              </a:solidFill>
              <a:latin typeface="Libre Franklin"/>
              <a:ea typeface="Libre Franklin"/>
              <a:cs typeface="Libre Franklin"/>
              <a:sym typeface="Libre Franklin"/>
            </a:endParaRPr>
          </a:p>
          <a:p>
            <a:pPr indent="-57150" lvl="0" marL="171450" marR="0" rtl="0" algn="l">
              <a:lnSpc>
                <a:spcPct val="100000"/>
              </a:lnSpc>
              <a:spcBef>
                <a:spcPts val="1000"/>
              </a:spcBef>
              <a:spcAft>
                <a:spcPts val="1000"/>
              </a:spcAft>
              <a:buNone/>
            </a:pPr>
            <a:r>
              <a:t/>
            </a:r>
            <a:endParaRPr sz="900">
              <a:solidFill>
                <a:srgbClr val="2B3441"/>
              </a:solidFill>
              <a:latin typeface="Libre Franklin"/>
              <a:ea typeface="Libre Franklin"/>
              <a:cs typeface="Libre Franklin"/>
              <a:sym typeface="Libre Franklin"/>
            </a:endParaRPr>
          </a:p>
        </p:txBody>
      </p:sp>
      <p:sp>
        <p:nvSpPr>
          <p:cNvPr id="509" name="Google Shape;509;p52"/>
          <p:cNvSpPr txBox="1"/>
          <p:nvPr/>
        </p:nvSpPr>
        <p:spPr>
          <a:xfrm>
            <a:off x="291700" y="518550"/>
            <a:ext cx="7387800" cy="853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400">
                <a:solidFill>
                  <a:srgbClr val="2B3441"/>
                </a:solidFill>
                <a:latin typeface="Libre Franklin SemiBold"/>
                <a:ea typeface="Libre Franklin SemiBold"/>
                <a:cs typeface="Libre Franklin SemiBold"/>
                <a:sym typeface="Libre Franklin SemiBold"/>
              </a:rPr>
              <a:t>Tourism Narrative </a:t>
            </a:r>
            <a:r>
              <a:rPr lang="en" sz="2400">
                <a:solidFill>
                  <a:srgbClr val="2B3441"/>
                </a:solidFill>
                <a:latin typeface="Libre Franklin"/>
                <a:ea typeface="Libre Franklin"/>
                <a:cs typeface="Libre Franklin"/>
                <a:sym typeface="Libre Franklin"/>
              </a:rPr>
              <a:t>Challenges </a:t>
            </a:r>
            <a:r>
              <a:rPr lang="en" sz="1300">
                <a:solidFill>
                  <a:srgbClr val="2B3441"/>
                </a:solidFill>
                <a:latin typeface="Libre Franklin"/>
                <a:ea typeface="Libre Franklin"/>
                <a:cs typeface="Libre Franklin"/>
                <a:sym typeface="Libre Franklin"/>
              </a:rPr>
              <a:t>(1/2)</a:t>
            </a:r>
            <a:endParaRPr sz="2400">
              <a:solidFill>
                <a:srgbClr val="2B3441"/>
              </a:solidFill>
              <a:latin typeface="Libre Franklin"/>
              <a:ea typeface="Libre Franklin"/>
              <a:cs typeface="Libre Franklin"/>
              <a:sym typeface="Libre Franklin"/>
            </a:endParaRPr>
          </a:p>
          <a:p>
            <a:pPr indent="0" lvl="0" marL="0" rtl="0" algn="l">
              <a:spcBef>
                <a:spcPts val="0"/>
              </a:spcBef>
              <a:spcAft>
                <a:spcPts val="0"/>
              </a:spcAft>
              <a:buClr>
                <a:schemeClr val="dk1"/>
              </a:buClr>
              <a:buSzPts val="1100"/>
              <a:buFont typeface="Arial"/>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510" name="Google Shape;510;p52"/>
          <p:cNvSpPr/>
          <p:nvPr/>
        </p:nvSpPr>
        <p:spPr>
          <a:xfrm>
            <a:off x="278850" y="1371600"/>
            <a:ext cx="2745000" cy="3031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Narrative Fatigue and Ineffectiveness</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14300" lvl="0" marL="171450" rtl="0" algn="l">
              <a:spcBef>
                <a:spcPts val="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The existing language around tourism ("Visitor Economy," "Hosting Economy") no longer resonates with stakeholders or the public.</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The public associates "tourism" with leisure clichés (“umbrella drinks and beaches”), diminishing its perceived seriousness as a sector.</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Overused stats (e.g., job numbers) no longer generate interest or relevance, GDP figures feel impersonal and abstract.</a:t>
            </a:r>
            <a:endParaRPr sz="900">
              <a:solidFill>
                <a:srgbClr val="2B3441"/>
              </a:solidFill>
              <a:latin typeface="Libre Franklin"/>
              <a:ea typeface="Libre Franklin"/>
              <a:cs typeface="Libre Franklin"/>
              <a:sym typeface="Libre Franklin"/>
            </a:endParaRPr>
          </a:p>
          <a:p>
            <a:pPr indent="-57150" lvl="0" marL="171450" rtl="0" algn="l">
              <a:spcBef>
                <a:spcPts val="1000"/>
              </a:spcBef>
              <a:spcAft>
                <a:spcPts val="1000"/>
              </a:spcAft>
              <a:buNone/>
            </a:pPr>
            <a:r>
              <a:t/>
            </a:r>
            <a:endParaRPr sz="900">
              <a:solidFill>
                <a:srgbClr val="2B3441"/>
              </a:solidFill>
              <a:latin typeface="Libre Franklin"/>
              <a:ea typeface="Libre Franklin"/>
              <a:cs typeface="Libre Franklin"/>
              <a:sym typeface="Libre Franklin"/>
            </a:endParaRPr>
          </a:p>
        </p:txBody>
      </p:sp>
      <p:sp>
        <p:nvSpPr>
          <p:cNvPr id="511" name="Google Shape;511;p52"/>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NARRATIVE</a:t>
            </a:r>
            <a:endParaRPr b="1" sz="800">
              <a:solidFill>
                <a:srgbClr val="697889"/>
              </a:solidFill>
              <a:latin typeface="Libre Franklin"/>
              <a:ea typeface="Libre Franklin"/>
              <a:cs typeface="Libre Franklin"/>
              <a:sym typeface="Libre Franklin"/>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5" name="Shape 515"/>
        <p:cNvGrpSpPr/>
        <p:nvPr/>
      </p:nvGrpSpPr>
      <p:grpSpPr>
        <a:xfrm>
          <a:off x="0" y="0"/>
          <a:ext cx="0" cy="0"/>
          <a:chOff x="0" y="0"/>
          <a:chExt cx="0" cy="0"/>
        </a:xfrm>
      </p:grpSpPr>
      <p:sp>
        <p:nvSpPr>
          <p:cNvPr id="516" name="Google Shape;516;p53"/>
          <p:cNvSpPr/>
          <p:nvPr/>
        </p:nvSpPr>
        <p:spPr>
          <a:xfrm>
            <a:off x="3197626" y="1371600"/>
            <a:ext cx="2745000" cy="3031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05</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Missed Messaging Opportunities</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114300" lvl="0" marL="171450" rtl="0" algn="l">
              <a:spcBef>
                <a:spcPts val="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Tourism’s broader benefits (e.g., first jobs for youth, community infrastructure, on-ramp for newcomers) are not clearly communicated.</a:t>
            </a:r>
            <a:endParaRPr sz="900">
              <a:solidFill>
                <a:srgbClr val="2B3441"/>
              </a:solidFill>
              <a:latin typeface="Libre Franklin"/>
              <a:ea typeface="Libre Franklin"/>
              <a:cs typeface="Libre Franklin"/>
              <a:sym typeface="Libre Franklin"/>
            </a:endParaRPr>
          </a:p>
          <a:p>
            <a:pPr indent="-114300" lvl="0" marL="22860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Sector contributions to social services and quality of life (e.g., funding coffee shops, grocery stores in small towns) are undervalued.</a:t>
            </a:r>
            <a:endParaRPr sz="900">
              <a:solidFill>
                <a:srgbClr val="2B3441"/>
              </a:solidFill>
              <a:latin typeface="Libre Franklin"/>
              <a:ea typeface="Libre Franklin"/>
              <a:cs typeface="Libre Franklin"/>
              <a:sym typeface="Libre Franklin"/>
            </a:endParaRPr>
          </a:p>
          <a:p>
            <a:pPr indent="-114300" lvl="0" marL="228600" rtl="0" algn="l">
              <a:spcBef>
                <a:spcPts val="1000"/>
              </a:spcBef>
              <a:spcAft>
                <a:spcPts val="100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Tourism’s strategic role in trade, economic diversification, national pride and as a vehicle for reconciliation and Indigenous ownership is overlooked.</a:t>
            </a:r>
            <a:endParaRPr sz="900">
              <a:solidFill>
                <a:srgbClr val="2B3441"/>
              </a:solidFill>
              <a:latin typeface="Libre Franklin"/>
              <a:ea typeface="Libre Franklin"/>
              <a:cs typeface="Libre Franklin"/>
              <a:sym typeface="Libre Franklin"/>
            </a:endParaRPr>
          </a:p>
        </p:txBody>
      </p:sp>
      <p:sp>
        <p:nvSpPr>
          <p:cNvPr id="517" name="Google Shape;517;p53"/>
          <p:cNvSpPr txBox="1"/>
          <p:nvPr/>
        </p:nvSpPr>
        <p:spPr>
          <a:xfrm>
            <a:off x="291700" y="518550"/>
            <a:ext cx="7387800" cy="853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Tourism Narrative </a:t>
            </a:r>
            <a:r>
              <a:rPr lang="en" sz="2400">
                <a:solidFill>
                  <a:srgbClr val="2B3441"/>
                </a:solidFill>
                <a:latin typeface="Libre Franklin"/>
                <a:ea typeface="Libre Franklin"/>
                <a:cs typeface="Libre Franklin"/>
                <a:sym typeface="Libre Franklin"/>
              </a:rPr>
              <a:t>Challenges </a:t>
            </a:r>
            <a:r>
              <a:rPr lang="en" sz="1300">
                <a:solidFill>
                  <a:srgbClr val="2B3441"/>
                </a:solidFill>
                <a:latin typeface="Libre Franklin"/>
                <a:ea typeface="Libre Franklin"/>
                <a:cs typeface="Libre Franklin"/>
                <a:sym typeface="Libre Franklin"/>
              </a:rPr>
              <a:t>(2/2)</a:t>
            </a:r>
            <a:endParaRPr sz="1300">
              <a:solidFill>
                <a:srgbClr val="2B3441"/>
              </a:solidFill>
              <a:latin typeface="Libre Franklin"/>
              <a:ea typeface="Libre Franklin"/>
              <a:cs typeface="Libre Franklin"/>
              <a:sym typeface="Libre Franklin"/>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518" name="Google Shape;518;p53"/>
          <p:cNvSpPr/>
          <p:nvPr/>
        </p:nvSpPr>
        <p:spPr>
          <a:xfrm>
            <a:off x="278850" y="1371600"/>
            <a:ext cx="2745000" cy="3031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04</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rPr lang="en">
                <a:solidFill>
                  <a:srgbClr val="2B3441"/>
                </a:solidFill>
                <a:latin typeface="Libre Franklin SemiBold"/>
                <a:ea typeface="Libre Franklin SemiBold"/>
                <a:cs typeface="Libre Franklin SemiBold"/>
                <a:sym typeface="Libre Franklin SemiBold"/>
              </a:rPr>
              <a:t>Lack of Unified Definition </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of Tourism</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14300" lvl="0" marL="171450" rtl="0" algn="l">
              <a:spcBef>
                <a:spcPts val="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A fractured industry (250,000+ businesses, many SMEs) weakens advocacy and makes messaging less cohesive.</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Tourism is poorly defined and inconsistently understood by both government and industry.</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100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Treasury boards and economists do not consider it a coherent sector, it's viewed as fragmented, made up of low-value, entry-level jobs.</a:t>
            </a:r>
            <a:endParaRPr sz="900">
              <a:solidFill>
                <a:srgbClr val="2B3441"/>
              </a:solidFill>
              <a:latin typeface="Libre Franklin"/>
              <a:ea typeface="Libre Franklin"/>
              <a:cs typeface="Libre Franklin"/>
              <a:sym typeface="Libre Franklin"/>
            </a:endParaRPr>
          </a:p>
        </p:txBody>
      </p:sp>
      <p:sp>
        <p:nvSpPr>
          <p:cNvPr id="519" name="Google Shape;519;p53"/>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NARRATIVE</a:t>
            </a:r>
            <a:endParaRPr b="1" sz="800">
              <a:solidFill>
                <a:srgbClr val="697889"/>
              </a:solidFill>
              <a:latin typeface="Libre Franklin"/>
              <a:ea typeface="Libre Franklin"/>
              <a:cs typeface="Libre Franklin"/>
              <a:sym typeface="Libre Franklin"/>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54"/>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NARRATIVE</a:t>
            </a:r>
            <a:endParaRPr b="1" sz="800">
              <a:solidFill>
                <a:srgbClr val="697889"/>
              </a:solidFill>
              <a:latin typeface="Libre Franklin"/>
              <a:ea typeface="Libre Franklin"/>
              <a:cs typeface="Libre Franklin"/>
              <a:sym typeface="Libre Franklin"/>
            </a:endParaRPr>
          </a:p>
        </p:txBody>
      </p:sp>
      <p:sp>
        <p:nvSpPr>
          <p:cNvPr id="525" name="Google Shape;525;p54"/>
          <p:cNvSpPr txBox="1"/>
          <p:nvPr/>
        </p:nvSpPr>
        <p:spPr>
          <a:xfrm>
            <a:off x="291700" y="518550"/>
            <a:ext cx="7387800" cy="853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Tourism Narrative </a:t>
            </a:r>
            <a:r>
              <a:rPr lang="en" sz="2400">
                <a:solidFill>
                  <a:srgbClr val="2B3441"/>
                </a:solidFill>
                <a:latin typeface="Libre Franklin"/>
                <a:ea typeface="Libre Franklin"/>
                <a:cs typeface="Libre Franklin"/>
                <a:sym typeface="Libre Franklin"/>
              </a:rPr>
              <a:t>Opportunities </a:t>
            </a:r>
            <a:r>
              <a:rPr lang="en" sz="1300">
                <a:solidFill>
                  <a:srgbClr val="2B3441"/>
                </a:solidFill>
                <a:latin typeface="Libre Franklin"/>
                <a:ea typeface="Libre Franklin"/>
                <a:cs typeface="Libre Franklin"/>
                <a:sym typeface="Libre Franklin"/>
              </a:rPr>
              <a:t>(1/3)</a:t>
            </a:r>
            <a:endParaRPr sz="1300">
              <a:solidFill>
                <a:srgbClr val="2B3441"/>
              </a:solidFill>
              <a:latin typeface="Libre Franklin"/>
              <a:ea typeface="Libre Franklin"/>
              <a:cs typeface="Libre Franklin"/>
              <a:sym typeface="Libre Franklin"/>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526" name="Google Shape;526;p54"/>
          <p:cNvSpPr/>
          <p:nvPr/>
        </p:nvSpPr>
        <p:spPr>
          <a:xfrm>
            <a:off x="6116402" y="1371600"/>
            <a:ext cx="2745000" cy="3031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03</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Emphasize Global Competitiveness</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500">
              <a:solidFill>
                <a:srgbClr val="2B3441"/>
              </a:solidFill>
              <a:latin typeface="Libre Franklin"/>
              <a:ea typeface="Libre Franklin"/>
              <a:cs typeface="Libre Franklin"/>
              <a:sym typeface="Libre Franklin"/>
            </a:endParaRPr>
          </a:p>
          <a:p>
            <a:pPr indent="-114300" lvl="0" marL="171450" marR="0" rtl="0" algn="l">
              <a:lnSpc>
                <a:spcPct val="100000"/>
              </a:lnSpc>
              <a:spcBef>
                <a:spcPts val="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Make the case that tourism growth = economic growth; highlight how much other countries are investing in tourism.</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Use global comparisons to motivate policymakers.</a:t>
            </a:r>
            <a:endParaRPr sz="900">
              <a:solidFill>
                <a:srgbClr val="2B3441"/>
              </a:solidFill>
              <a:latin typeface="Libre Franklin"/>
              <a:ea typeface="Libre Franklin"/>
              <a:cs typeface="Libre Franklin"/>
              <a:sym typeface="Libre Franklin"/>
            </a:endParaRPr>
          </a:p>
          <a:p>
            <a:pPr indent="0" lvl="0" marL="228600" rtl="0" algn="l">
              <a:spcBef>
                <a:spcPts val="1000"/>
              </a:spcBef>
              <a:spcAft>
                <a:spcPts val="1000"/>
              </a:spcAft>
              <a:buNone/>
            </a:pPr>
            <a:r>
              <a:t/>
            </a:r>
            <a:endParaRPr sz="900">
              <a:solidFill>
                <a:srgbClr val="2B3441"/>
              </a:solidFill>
              <a:latin typeface="Libre Franklin"/>
              <a:ea typeface="Libre Franklin"/>
              <a:cs typeface="Libre Franklin"/>
              <a:sym typeface="Libre Franklin"/>
            </a:endParaRPr>
          </a:p>
        </p:txBody>
      </p:sp>
      <p:sp>
        <p:nvSpPr>
          <p:cNvPr id="527" name="Google Shape;527;p54"/>
          <p:cNvSpPr/>
          <p:nvPr/>
        </p:nvSpPr>
        <p:spPr>
          <a:xfrm>
            <a:off x="3197626" y="1371600"/>
            <a:ext cx="2745000" cy="3031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02</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Perception Gap with Policymakers</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114300" lvl="0" marL="171450" rtl="0" algn="l">
              <a:spcBef>
                <a:spcPts val="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Shift from abstract stats to personal relevance: from “2 million jobs.” to “2 million households earn income from tourism”, or “Tourism supports nurses, entrepreneurs, etc.”</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100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Create riding-level storytelling: Show each MP how tourism impacts their constituency (e.g., heat maps, worker testimonials).</a:t>
            </a:r>
            <a:endParaRPr sz="900">
              <a:solidFill>
                <a:srgbClr val="2B3441"/>
              </a:solidFill>
              <a:latin typeface="Libre Franklin"/>
              <a:ea typeface="Libre Franklin"/>
              <a:cs typeface="Libre Franklin"/>
              <a:sym typeface="Libre Franklin"/>
            </a:endParaRPr>
          </a:p>
        </p:txBody>
      </p:sp>
      <p:sp>
        <p:nvSpPr>
          <p:cNvPr id="528" name="Google Shape;528;p54"/>
          <p:cNvSpPr/>
          <p:nvPr/>
        </p:nvSpPr>
        <p:spPr>
          <a:xfrm>
            <a:off x="278850" y="1371600"/>
            <a:ext cx="2745000" cy="3031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01</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rPr lang="en">
                <a:solidFill>
                  <a:srgbClr val="2B3441"/>
                </a:solidFill>
                <a:latin typeface="Libre Franklin SemiBold"/>
                <a:ea typeface="Libre Franklin SemiBold"/>
                <a:cs typeface="Libre Franklin SemiBold"/>
                <a:sym typeface="Libre Franklin SemiBold"/>
              </a:rPr>
              <a:t>Reframe Tourism as </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Essential Infrastructure</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14300" lvl="0" marL="171450" rtl="0" algn="l">
              <a:spcBef>
                <a:spcPts val="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Position tourism as the “ultimate renewable resource”, present in every community and tied to national prosperity.</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Compare it with natural resources industries to elevate its stature among policymakers and the public.</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Frame tourism infrastructure as immovable and resilient, unlike extractive industries, tourism investments stay local.</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100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Reposition tourism as a tool for economic diversification.</a:t>
            </a:r>
            <a:endParaRPr sz="900">
              <a:solidFill>
                <a:srgbClr val="2B3441"/>
              </a:solidFill>
              <a:latin typeface="Libre Franklin"/>
              <a:ea typeface="Libre Franklin"/>
              <a:cs typeface="Libre Franklin"/>
              <a:sym typeface="Libre Franklin"/>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55"/>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NARRATIVE</a:t>
            </a:r>
            <a:endParaRPr b="1" sz="800">
              <a:solidFill>
                <a:srgbClr val="697889"/>
              </a:solidFill>
              <a:latin typeface="Libre Franklin"/>
              <a:ea typeface="Libre Franklin"/>
              <a:cs typeface="Libre Franklin"/>
              <a:sym typeface="Libre Franklin"/>
            </a:endParaRPr>
          </a:p>
        </p:txBody>
      </p:sp>
      <p:sp>
        <p:nvSpPr>
          <p:cNvPr id="534" name="Google Shape;534;p55"/>
          <p:cNvSpPr txBox="1"/>
          <p:nvPr/>
        </p:nvSpPr>
        <p:spPr>
          <a:xfrm>
            <a:off x="291700" y="518550"/>
            <a:ext cx="7387800" cy="853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Tourism Narrative </a:t>
            </a:r>
            <a:r>
              <a:rPr lang="en" sz="2400">
                <a:solidFill>
                  <a:srgbClr val="2B3441"/>
                </a:solidFill>
                <a:latin typeface="Libre Franklin"/>
                <a:ea typeface="Libre Franklin"/>
                <a:cs typeface="Libre Franklin"/>
                <a:sym typeface="Libre Franklin"/>
              </a:rPr>
              <a:t>Opportunities </a:t>
            </a:r>
            <a:r>
              <a:rPr lang="en" sz="1300">
                <a:solidFill>
                  <a:srgbClr val="2B3441"/>
                </a:solidFill>
                <a:latin typeface="Libre Franklin"/>
                <a:ea typeface="Libre Franklin"/>
                <a:cs typeface="Libre Franklin"/>
                <a:sym typeface="Libre Franklin"/>
              </a:rPr>
              <a:t>(2/3)</a:t>
            </a:r>
            <a:endParaRPr sz="1300">
              <a:solidFill>
                <a:srgbClr val="2B3441"/>
              </a:solidFill>
              <a:latin typeface="Libre Franklin"/>
              <a:ea typeface="Libre Franklin"/>
              <a:cs typeface="Libre Franklin"/>
              <a:sym typeface="Libre Franklin"/>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535" name="Google Shape;535;p55"/>
          <p:cNvSpPr/>
          <p:nvPr/>
        </p:nvSpPr>
        <p:spPr>
          <a:xfrm>
            <a:off x="6116402" y="1371600"/>
            <a:ext cx="2745000" cy="3031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06</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Frame Tourism as a </a:t>
            </a:r>
            <a:br>
              <a:rPr lang="en">
                <a:solidFill>
                  <a:srgbClr val="2B3441"/>
                </a:solidFill>
                <a:latin typeface="Libre Franklin SemiBold"/>
                <a:ea typeface="Libre Franklin SemiBold"/>
                <a:cs typeface="Libre Franklin SemiBold"/>
                <a:sym typeface="Libre Franklin SemiBold"/>
              </a:rPr>
            </a:br>
            <a:r>
              <a:rPr lang="en">
                <a:solidFill>
                  <a:srgbClr val="2B3441"/>
                </a:solidFill>
                <a:latin typeface="Libre Franklin SemiBold"/>
                <a:ea typeface="Libre Franklin SemiBold"/>
                <a:cs typeface="Libre Franklin SemiBold"/>
                <a:sym typeface="Libre Franklin SemiBold"/>
              </a:rPr>
              <a:t>Career Starter and Community Anchor</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500">
              <a:solidFill>
                <a:srgbClr val="2B3441"/>
              </a:solidFill>
              <a:latin typeface="Libre Franklin"/>
              <a:ea typeface="Libre Franklin"/>
              <a:cs typeface="Libre Franklin"/>
              <a:sym typeface="Libre Franklin"/>
            </a:endParaRPr>
          </a:p>
          <a:p>
            <a:pPr indent="-114300" lvl="0" marL="171450" marR="0" rtl="0" algn="l">
              <a:lnSpc>
                <a:spcPct val="100000"/>
              </a:lnSpc>
              <a:spcBef>
                <a:spcPts val="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Highlight how tourism provides an on-ramp to work for youth, newcomers, and marginalized groups.</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Reposition sector from “transient employment” to career pathways that are inclusive and rooted in place​</a:t>
            </a:r>
            <a:endParaRPr sz="900">
              <a:solidFill>
                <a:srgbClr val="2B3441"/>
              </a:solidFill>
              <a:latin typeface="Libre Franklin"/>
              <a:ea typeface="Libre Franklin"/>
              <a:cs typeface="Libre Franklin"/>
              <a:sym typeface="Libre Franklin"/>
            </a:endParaRPr>
          </a:p>
          <a:p>
            <a:pPr indent="0" lvl="0" marL="228600" rtl="0" algn="l">
              <a:spcBef>
                <a:spcPts val="1000"/>
              </a:spcBef>
              <a:spcAft>
                <a:spcPts val="1000"/>
              </a:spcAft>
              <a:buNone/>
            </a:pPr>
            <a:r>
              <a:t/>
            </a:r>
            <a:endParaRPr sz="900">
              <a:solidFill>
                <a:srgbClr val="2B3441"/>
              </a:solidFill>
              <a:latin typeface="Libre Franklin"/>
              <a:ea typeface="Libre Franklin"/>
              <a:cs typeface="Libre Franklin"/>
              <a:sym typeface="Libre Franklin"/>
            </a:endParaRPr>
          </a:p>
        </p:txBody>
      </p:sp>
      <p:sp>
        <p:nvSpPr>
          <p:cNvPr id="536" name="Google Shape;536;p55"/>
          <p:cNvSpPr/>
          <p:nvPr/>
        </p:nvSpPr>
        <p:spPr>
          <a:xfrm>
            <a:off x="3197626" y="1371600"/>
            <a:ext cx="2745000" cy="3031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05</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rPr lang="en">
                <a:solidFill>
                  <a:srgbClr val="2B3441"/>
                </a:solidFill>
                <a:latin typeface="Libre Franklin SemiBold"/>
                <a:ea typeface="Libre Franklin SemiBold"/>
                <a:cs typeface="Libre Franklin SemiBold"/>
                <a:sym typeface="Libre Franklin SemiBold"/>
              </a:rPr>
              <a:t>Elevate Tourism </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as Policy Solution</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114300" lvl="0" marL="171450" rtl="0" algn="l">
              <a:spcBef>
                <a:spcPts val="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Present tourism as a vehicle for reconciliation, inclusion, and youth employment.</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Frame it as a testbed for broader policies, workforce development, rural revitalization, climate adaptation.</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Use tourism’s presence in every riding as leverage for national policy support and funding alignment.</a:t>
            </a:r>
            <a:endParaRPr sz="900">
              <a:solidFill>
                <a:srgbClr val="2B3441"/>
              </a:solidFill>
              <a:latin typeface="Libre Franklin"/>
              <a:ea typeface="Libre Franklin"/>
              <a:cs typeface="Libre Franklin"/>
              <a:sym typeface="Libre Franklin"/>
            </a:endParaRPr>
          </a:p>
          <a:p>
            <a:pPr indent="-57150" lvl="0" marL="171450" rtl="0" algn="l">
              <a:spcBef>
                <a:spcPts val="1000"/>
              </a:spcBef>
              <a:spcAft>
                <a:spcPts val="1000"/>
              </a:spcAft>
              <a:buNone/>
            </a:pPr>
            <a:r>
              <a:t/>
            </a:r>
            <a:endParaRPr sz="900">
              <a:solidFill>
                <a:srgbClr val="2B3441"/>
              </a:solidFill>
              <a:latin typeface="Libre Franklin"/>
              <a:ea typeface="Libre Franklin"/>
              <a:cs typeface="Libre Franklin"/>
              <a:sym typeface="Libre Franklin"/>
            </a:endParaRPr>
          </a:p>
        </p:txBody>
      </p:sp>
      <p:sp>
        <p:nvSpPr>
          <p:cNvPr id="537" name="Google Shape;537;p55"/>
          <p:cNvSpPr/>
          <p:nvPr/>
        </p:nvSpPr>
        <p:spPr>
          <a:xfrm>
            <a:off x="278850" y="1371600"/>
            <a:ext cx="2745000" cy="3031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04</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rPr lang="en">
                <a:solidFill>
                  <a:srgbClr val="2B3441"/>
                </a:solidFill>
                <a:latin typeface="Libre Franklin SemiBold"/>
                <a:ea typeface="Libre Franklin SemiBold"/>
                <a:cs typeface="Libre Franklin SemiBold"/>
                <a:sym typeface="Libre Franklin SemiBold"/>
              </a:rPr>
              <a:t>Reposition Language:</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Travel as Trade</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14300" lvl="0" marL="171450" rtl="0" algn="l">
              <a:spcBef>
                <a:spcPts val="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Experiment with shifting language from “tourism” to “travel economy” or “trade through travel.”</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Reinforce the idea that tourism is not frivolous, it’s a services export sector, a jobs engine, and a connector to global markets.</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Associate travel to leisure and business meetings and events.</a:t>
            </a:r>
            <a:endParaRPr sz="900">
              <a:solidFill>
                <a:srgbClr val="2B3441"/>
              </a:solidFill>
              <a:latin typeface="Libre Franklin"/>
              <a:ea typeface="Libre Franklin"/>
              <a:cs typeface="Libre Franklin"/>
              <a:sym typeface="Libre Franklin"/>
            </a:endParaRPr>
          </a:p>
          <a:p>
            <a:pPr indent="-57150" lvl="0" marL="171450" rtl="0" algn="l">
              <a:spcBef>
                <a:spcPts val="1000"/>
              </a:spcBef>
              <a:spcAft>
                <a:spcPts val="1000"/>
              </a:spcAft>
              <a:buNone/>
            </a:pPr>
            <a:r>
              <a:t/>
            </a:r>
            <a:endParaRPr sz="900">
              <a:solidFill>
                <a:srgbClr val="2B3441"/>
              </a:solidFill>
              <a:latin typeface="Libre Franklin"/>
              <a:ea typeface="Libre Franklin"/>
              <a:cs typeface="Libre Franklin"/>
              <a:sym typeface="Libre Franklin"/>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6"/>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NARRATIVE</a:t>
            </a:r>
            <a:endParaRPr b="1" sz="800">
              <a:solidFill>
                <a:srgbClr val="697889"/>
              </a:solidFill>
              <a:latin typeface="Libre Franklin"/>
              <a:ea typeface="Libre Franklin"/>
              <a:cs typeface="Libre Franklin"/>
              <a:sym typeface="Libre Franklin"/>
            </a:endParaRPr>
          </a:p>
        </p:txBody>
      </p:sp>
      <p:sp>
        <p:nvSpPr>
          <p:cNvPr id="543" name="Google Shape;543;p56"/>
          <p:cNvSpPr txBox="1"/>
          <p:nvPr/>
        </p:nvSpPr>
        <p:spPr>
          <a:xfrm>
            <a:off x="291700" y="518550"/>
            <a:ext cx="7387800" cy="853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Tourism Narrative </a:t>
            </a:r>
            <a:r>
              <a:rPr lang="en" sz="2400">
                <a:solidFill>
                  <a:srgbClr val="2B3441"/>
                </a:solidFill>
                <a:latin typeface="Libre Franklin"/>
                <a:ea typeface="Libre Franklin"/>
                <a:cs typeface="Libre Franklin"/>
                <a:sym typeface="Libre Franklin"/>
              </a:rPr>
              <a:t>Opportunities </a:t>
            </a:r>
            <a:r>
              <a:rPr lang="en" sz="1300">
                <a:solidFill>
                  <a:srgbClr val="2B3441"/>
                </a:solidFill>
                <a:latin typeface="Libre Franklin"/>
                <a:ea typeface="Libre Franklin"/>
                <a:cs typeface="Libre Franklin"/>
                <a:sym typeface="Libre Franklin"/>
              </a:rPr>
              <a:t>(3/3)</a:t>
            </a:r>
            <a:endParaRPr sz="1300">
              <a:solidFill>
                <a:srgbClr val="2B3441"/>
              </a:solidFill>
              <a:latin typeface="Libre Franklin"/>
              <a:ea typeface="Libre Franklin"/>
              <a:cs typeface="Libre Franklin"/>
              <a:sym typeface="Libre Franklin"/>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544" name="Google Shape;544;p56"/>
          <p:cNvSpPr/>
          <p:nvPr/>
        </p:nvSpPr>
        <p:spPr>
          <a:xfrm>
            <a:off x="3197626" y="1371600"/>
            <a:ext cx="2745000" cy="3031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08</a:t>
            </a:r>
            <a:br>
              <a:rPr lang="en" sz="900">
                <a:solidFill>
                  <a:srgbClr val="1F1F20"/>
                </a:solidFill>
                <a:latin typeface="Libre Franklin SemiBold"/>
                <a:ea typeface="Libre Franklin SemiBold"/>
                <a:cs typeface="Libre Franklin SemiBold"/>
                <a:sym typeface="Libre Franklin SemiBold"/>
              </a:rPr>
            </a:br>
            <a:endParaRPr sz="337">
              <a:solidFill>
                <a:srgbClr val="1F1F20"/>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Leverage Local-Level Narratives</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487">
              <a:solidFill>
                <a:srgbClr val="2B3441"/>
              </a:solidFill>
              <a:latin typeface="Libre Franklin"/>
              <a:ea typeface="Libre Franklin"/>
              <a:cs typeface="Libre Franklin"/>
              <a:sym typeface="Libre Franklin"/>
            </a:endParaRPr>
          </a:p>
          <a:p>
            <a:pPr indent="-114300" lvl="0" marL="171450" rtl="0" algn="l">
              <a:spcBef>
                <a:spcPts val="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Communicating tourism’s value at the community or municipal level (e.g., how it supports grocery stores, cultural festivals, job stability) is more powerful than top-down narratives.</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Use regional press, localized data, and case studies to make tourism feel real and relevant​.</a:t>
            </a:r>
            <a:endParaRPr sz="900">
              <a:solidFill>
                <a:srgbClr val="2B3441"/>
              </a:solidFill>
              <a:latin typeface="Libre Franklin"/>
              <a:ea typeface="Libre Franklin"/>
              <a:cs typeface="Libre Franklin"/>
              <a:sym typeface="Libre Franklin"/>
            </a:endParaRPr>
          </a:p>
          <a:p>
            <a:pPr indent="-57150" lvl="0" marL="171450" rtl="0" algn="l">
              <a:spcBef>
                <a:spcPts val="1000"/>
              </a:spcBef>
              <a:spcAft>
                <a:spcPts val="0"/>
              </a:spcAft>
              <a:buNone/>
            </a:pPr>
            <a:r>
              <a:t/>
            </a:r>
            <a:endParaRPr sz="900">
              <a:solidFill>
                <a:srgbClr val="2B3441"/>
              </a:solidFill>
              <a:latin typeface="Libre Franklin"/>
              <a:ea typeface="Libre Franklin"/>
              <a:cs typeface="Libre Franklin"/>
              <a:sym typeface="Libre Franklin"/>
            </a:endParaRPr>
          </a:p>
          <a:p>
            <a:pPr indent="-57150" lvl="0" marL="171450" rtl="0" algn="l">
              <a:spcBef>
                <a:spcPts val="1000"/>
              </a:spcBef>
              <a:spcAft>
                <a:spcPts val="1000"/>
              </a:spcAft>
              <a:buNone/>
            </a:pPr>
            <a:r>
              <a:t/>
            </a:r>
            <a:endParaRPr sz="900">
              <a:solidFill>
                <a:srgbClr val="2B3441"/>
              </a:solidFill>
              <a:latin typeface="Libre Franklin"/>
              <a:ea typeface="Libre Franklin"/>
              <a:cs typeface="Libre Franklin"/>
              <a:sym typeface="Libre Franklin"/>
            </a:endParaRPr>
          </a:p>
        </p:txBody>
      </p:sp>
      <p:sp>
        <p:nvSpPr>
          <p:cNvPr id="545" name="Google Shape;545;p56"/>
          <p:cNvSpPr/>
          <p:nvPr/>
        </p:nvSpPr>
        <p:spPr>
          <a:xfrm>
            <a:off x="278850" y="1371600"/>
            <a:ext cx="2745000" cy="3031200"/>
          </a:xfrm>
          <a:prstGeom prst="roundRect">
            <a:avLst>
              <a:gd fmla="val 0" name="adj"/>
            </a:avLst>
          </a:prstGeom>
          <a:solidFill>
            <a:srgbClr val="F6F6F5"/>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900">
                <a:solidFill>
                  <a:srgbClr val="97CA35"/>
                </a:solidFill>
                <a:latin typeface="Libre Franklin SemiBold"/>
                <a:ea typeface="Libre Franklin SemiBold"/>
                <a:cs typeface="Libre Franklin SemiBold"/>
                <a:sym typeface="Libre Franklin SemiBold"/>
              </a:rPr>
              <a:t>07</a:t>
            </a:r>
            <a:br>
              <a:rPr lang="en" sz="900">
                <a:solidFill>
                  <a:srgbClr val="97CA35"/>
                </a:solidFill>
                <a:latin typeface="Libre Franklin SemiBold"/>
                <a:ea typeface="Libre Franklin SemiBold"/>
                <a:cs typeface="Libre Franklin SemiBold"/>
                <a:sym typeface="Libre Franklin SemiBold"/>
              </a:rPr>
            </a:br>
            <a:endParaRPr sz="337">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rgbClr val="2B3441"/>
                </a:solidFill>
                <a:latin typeface="Libre Franklin SemiBold"/>
                <a:ea typeface="Libre Franklin SemiBold"/>
                <a:cs typeface="Libre Franklin SemiBold"/>
                <a:sym typeface="Libre Franklin SemiBold"/>
              </a:rPr>
              <a:t>Indigenous Tourism as a National Strength</a:t>
            </a:r>
            <a:endParaRPr>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575">
              <a:solidFill>
                <a:srgbClr val="2B3441"/>
              </a:solidFill>
              <a:latin typeface="Libre Franklin SemiBold"/>
              <a:ea typeface="Libre Franklin SemiBold"/>
              <a:cs typeface="Libre Franklin SemiBold"/>
              <a:sym typeface="Libre Franklin SemiBold"/>
            </a:endParaRPr>
          </a:p>
          <a:p>
            <a:pPr indent="-114300" lvl="0" marL="171450" rtl="0" algn="l">
              <a:spcBef>
                <a:spcPts val="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Reposition Indigenous tourism as a “world-leading export,” not just a cultural offering.</a:t>
            </a:r>
            <a:endParaRPr sz="900">
              <a:solidFill>
                <a:srgbClr val="2B3441"/>
              </a:solidFill>
              <a:latin typeface="Libre Franklin"/>
              <a:ea typeface="Libre Franklin"/>
              <a:cs typeface="Libre Franklin"/>
              <a:sym typeface="Libre Franklin"/>
            </a:endParaRPr>
          </a:p>
          <a:p>
            <a:pPr indent="-114300" lvl="0" marL="171450" rtl="0" algn="l">
              <a:spcBef>
                <a:spcPts val="1000"/>
              </a:spcBef>
              <a:spcAft>
                <a:spcPts val="0"/>
              </a:spcAft>
              <a:buClr>
                <a:srgbClr val="2B3441"/>
              </a:buClr>
              <a:buSzPts val="900"/>
              <a:buFont typeface="Libre Franklin"/>
              <a:buChar char="→"/>
            </a:pPr>
            <a:r>
              <a:rPr lang="en" sz="900">
                <a:solidFill>
                  <a:srgbClr val="2B3441"/>
                </a:solidFill>
                <a:latin typeface="Libre Franklin"/>
                <a:ea typeface="Libre Franklin"/>
                <a:cs typeface="Libre Franklin"/>
                <a:sym typeface="Libre Franklin"/>
              </a:rPr>
              <a:t>Align messaging around reconciliation with economic opportunity and ownership, this resonates with both public and government audiences​.</a:t>
            </a:r>
            <a:endParaRPr sz="900">
              <a:solidFill>
                <a:srgbClr val="2B3441"/>
              </a:solidFill>
              <a:latin typeface="Libre Franklin"/>
              <a:ea typeface="Libre Franklin"/>
              <a:cs typeface="Libre Franklin"/>
              <a:sym typeface="Libre Franklin"/>
            </a:endParaRPr>
          </a:p>
          <a:p>
            <a:pPr indent="0" lvl="0" marL="228600" rtl="0" algn="l">
              <a:spcBef>
                <a:spcPts val="1000"/>
              </a:spcBef>
              <a:spcAft>
                <a:spcPts val="1000"/>
              </a:spcAft>
              <a:buNone/>
            </a:pPr>
            <a:r>
              <a:t/>
            </a:r>
            <a:endParaRPr sz="900">
              <a:solidFill>
                <a:srgbClr val="2B3441"/>
              </a:solidFill>
              <a:latin typeface="Libre Franklin"/>
              <a:ea typeface="Libre Franklin"/>
              <a:cs typeface="Libre Franklin"/>
              <a:sym typeface="Libre Franklin"/>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549" name="Shape 549"/>
        <p:cNvGrpSpPr/>
        <p:nvPr/>
      </p:nvGrpSpPr>
      <p:grpSpPr>
        <a:xfrm>
          <a:off x="0" y="0"/>
          <a:ext cx="0" cy="0"/>
          <a:chOff x="0" y="0"/>
          <a:chExt cx="0" cy="0"/>
        </a:xfrm>
      </p:grpSpPr>
      <p:pic>
        <p:nvPicPr>
          <p:cNvPr id="550" name="Google Shape;550;p57" title="pexels-bertellifotografia-3321791.jpg"/>
          <p:cNvPicPr preferRelativeResize="0"/>
          <p:nvPr/>
        </p:nvPicPr>
        <p:blipFill rotWithShape="1">
          <a:blip r:embed="rId3">
            <a:alphaModFix/>
          </a:blip>
          <a:srcRect b="0" l="0" r="49894" t="24454"/>
          <a:stretch/>
        </p:blipFill>
        <p:spPr>
          <a:xfrm>
            <a:off x="3071817" y="-6300"/>
            <a:ext cx="6079200" cy="5156100"/>
          </a:xfrm>
          <a:prstGeom prst="roundRect">
            <a:avLst>
              <a:gd fmla="val 0" name="adj"/>
            </a:avLst>
          </a:prstGeom>
          <a:noFill/>
          <a:ln>
            <a:noFill/>
          </a:ln>
        </p:spPr>
      </p:pic>
      <p:pic>
        <p:nvPicPr>
          <p:cNvPr id="551" name="Google Shape;551;p57" title="AdobeStock_561310826.jpeg"/>
          <p:cNvPicPr preferRelativeResize="0"/>
          <p:nvPr/>
        </p:nvPicPr>
        <p:blipFill rotWithShape="1">
          <a:blip r:embed="rId4">
            <a:alphaModFix/>
          </a:blip>
          <a:srcRect b="0" l="6170" r="17650" t="0"/>
          <a:stretch/>
        </p:blipFill>
        <p:spPr>
          <a:xfrm>
            <a:off x="3272125" y="-3975"/>
            <a:ext cx="5878902" cy="5156100"/>
          </a:xfrm>
          <a:prstGeom prst="rect">
            <a:avLst/>
          </a:prstGeom>
          <a:noFill/>
          <a:ln>
            <a:noFill/>
          </a:ln>
        </p:spPr>
      </p:pic>
      <p:sp>
        <p:nvSpPr>
          <p:cNvPr id="552" name="Google Shape;552;p57"/>
          <p:cNvSpPr/>
          <p:nvPr/>
        </p:nvSpPr>
        <p:spPr>
          <a:xfrm rot="10800000">
            <a:off x="25" y="8625"/>
            <a:ext cx="3550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53" name="Google Shape;553;p57" title="green-accent.png"/>
          <p:cNvPicPr preferRelativeResize="0"/>
          <p:nvPr/>
        </p:nvPicPr>
        <p:blipFill rotWithShape="1">
          <a:blip r:embed="rId5">
            <a:alphaModFix/>
          </a:blip>
          <a:srcRect b="0" l="5922" r="4743" t="0"/>
          <a:stretch/>
        </p:blipFill>
        <p:spPr>
          <a:xfrm rot="5400000">
            <a:off x="1196901" y="1648962"/>
            <a:ext cx="5155024" cy="1857100"/>
          </a:xfrm>
          <a:prstGeom prst="rect">
            <a:avLst/>
          </a:prstGeom>
          <a:noFill/>
          <a:ln>
            <a:noFill/>
          </a:ln>
        </p:spPr>
      </p:pic>
      <p:sp>
        <p:nvSpPr>
          <p:cNvPr id="554" name="Google Shape;554;p57"/>
          <p:cNvSpPr txBox="1"/>
          <p:nvPr/>
        </p:nvSpPr>
        <p:spPr>
          <a:xfrm>
            <a:off x="282275" y="758271"/>
            <a:ext cx="4935900" cy="2184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rPr lang="en" sz="3400">
                <a:solidFill>
                  <a:srgbClr val="2B3441"/>
                </a:solidFill>
                <a:latin typeface="Libre Franklin"/>
                <a:ea typeface="Libre Franklin"/>
                <a:cs typeface="Libre Franklin"/>
                <a:sym typeface="Libre Franklin"/>
              </a:rPr>
              <a:t>Canadians </a:t>
            </a:r>
            <a:br>
              <a:rPr lang="en" sz="3400">
                <a:solidFill>
                  <a:srgbClr val="2B3441"/>
                </a:solidFill>
                <a:latin typeface="Libre Franklin"/>
                <a:ea typeface="Libre Franklin"/>
                <a:cs typeface="Libre Franklin"/>
                <a:sym typeface="Libre Franklin"/>
              </a:rPr>
            </a:br>
            <a:r>
              <a:rPr lang="en" sz="3400">
                <a:solidFill>
                  <a:srgbClr val="2B3441"/>
                </a:solidFill>
                <a:latin typeface="Libre Franklin"/>
                <a:ea typeface="Libre Franklin"/>
                <a:cs typeface="Libre Franklin"/>
                <a:sym typeface="Libre Franklin"/>
              </a:rPr>
              <a:t>Current </a:t>
            </a:r>
            <a:br>
              <a:rPr lang="en" sz="3400">
                <a:solidFill>
                  <a:srgbClr val="2B3441"/>
                </a:solidFill>
                <a:latin typeface="Libre Franklin"/>
                <a:ea typeface="Libre Franklin"/>
                <a:cs typeface="Libre Franklin"/>
                <a:sym typeface="Libre Franklin"/>
              </a:rPr>
            </a:br>
            <a:r>
              <a:rPr lang="en" sz="3400">
                <a:solidFill>
                  <a:srgbClr val="2B3441"/>
                </a:solidFill>
                <a:latin typeface="Libre Franklin"/>
                <a:ea typeface="Libre Franklin"/>
                <a:cs typeface="Libre Franklin"/>
                <a:sym typeface="Libre Franklin"/>
              </a:rPr>
              <a:t>Perception of </a:t>
            </a:r>
            <a:br>
              <a:rPr lang="en" sz="3400">
                <a:solidFill>
                  <a:srgbClr val="2B3441"/>
                </a:solidFill>
                <a:latin typeface="Libre Franklin"/>
                <a:ea typeface="Libre Franklin"/>
                <a:cs typeface="Libre Franklin"/>
                <a:sym typeface="Libre Franklin"/>
              </a:rPr>
            </a:br>
            <a:r>
              <a:rPr lang="en" sz="3400">
                <a:solidFill>
                  <a:srgbClr val="2B3441"/>
                </a:solidFill>
                <a:latin typeface="Libre Franklin"/>
                <a:ea typeface="Libre Franklin"/>
                <a:cs typeface="Libre Franklin"/>
                <a:sym typeface="Libre Franklin"/>
              </a:rPr>
              <a:t>Tourism</a:t>
            </a:r>
            <a:endParaRPr sz="34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Clr>
                <a:schemeClr val="dk1"/>
              </a:buClr>
              <a:buSzPts val="1100"/>
              <a:buFont typeface="Arial"/>
              <a:buNone/>
            </a:pPr>
            <a:r>
              <a:t/>
            </a:r>
            <a:endParaRPr sz="34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t/>
            </a:r>
            <a:endParaRPr sz="3400">
              <a:solidFill>
                <a:srgbClr val="2B3441"/>
              </a:solidFill>
              <a:latin typeface="Libre Franklin"/>
              <a:ea typeface="Libre Franklin"/>
              <a:cs typeface="Libre Franklin"/>
              <a:sym typeface="Libre Franklin"/>
            </a:endParaRPr>
          </a:p>
        </p:txBody>
      </p:sp>
      <p:sp>
        <p:nvSpPr>
          <p:cNvPr id="555" name="Google Shape;555;p57"/>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lang="en" sz="1200">
                <a:solidFill>
                  <a:srgbClr val="97CA35"/>
                </a:solidFill>
                <a:latin typeface="Libre Franklin"/>
                <a:ea typeface="Libre Franklin"/>
                <a:cs typeface="Libre Franklin"/>
                <a:sym typeface="Libre Franklin"/>
              </a:rPr>
              <a:t>APPENDIX</a:t>
            </a:r>
            <a:endParaRPr b="1" i="0" sz="1200" u="none" cap="none" strike="noStrike">
              <a:solidFill>
                <a:srgbClr val="97CA35"/>
              </a:solidFill>
              <a:latin typeface="Libre Franklin"/>
              <a:ea typeface="Libre Franklin"/>
              <a:cs typeface="Libre Franklin"/>
              <a:sym typeface="Libre Franklin"/>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58"/>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1100"/>
              <a:buFont typeface="Arial"/>
              <a:buNone/>
            </a:pPr>
            <a:r>
              <a:rPr b="1" lang="en" sz="800">
                <a:solidFill>
                  <a:srgbClr val="697889"/>
                </a:solidFill>
                <a:latin typeface="Libre Franklin"/>
                <a:ea typeface="Libre Franklin"/>
                <a:cs typeface="Libre Franklin"/>
                <a:sym typeface="Libre Franklin"/>
              </a:rPr>
              <a:t>PERCEPTION SURVEY</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Clr>
                <a:schemeClr val="dk1"/>
              </a:buClr>
              <a:buSzPts val="1100"/>
              <a:buFont typeface="Arial"/>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561" name="Google Shape;561;p58"/>
          <p:cNvSpPr txBox="1"/>
          <p:nvPr/>
        </p:nvSpPr>
        <p:spPr>
          <a:xfrm>
            <a:off x="291700" y="518550"/>
            <a:ext cx="7387800" cy="530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Key Findings</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graphicFrame>
        <p:nvGraphicFramePr>
          <p:cNvPr id="562" name="Google Shape;562;p58"/>
          <p:cNvGraphicFramePr/>
          <p:nvPr/>
        </p:nvGraphicFramePr>
        <p:xfrm>
          <a:off x="282563" y="1371550"/>
          <a:ext cx="3000000" cy="3000000"/>
        </p:xfrm>
        <a:graphic>
          <a:graphicData uri="http://schemas.openxmlformats.org/drawingml/2006/table">
            <a:tbl>
              <a:tblPr>
                <a:noFill/>
                <a:tableStyleId>{BF52BF29-8557-4370-B66D-902FC8EC25CB}</a:tableStyleId>
              </a:tblPr>
              <a:tblGrid>
                <a:gridCol w="443375"/>
                <a:gridCol w="8135475"/>
              </a:tblGrid>
              <a:tr h="588100">
                <a:tc>
                  <a:txBody>
                    <a:bodyPr/>
                    <a:lstStyle/>
                    <a:p>
                      <a:pPr indent="0" lvl="0" marL="0" marR="0" rtl="0" algn="ctr">
                        <a:lnSpc>
                          <a:spcPct val="100000"/>
                        </a:lnSpc>
                        <a:spcBef>
                          <a:spcPts val="0"/>
                        </a:spcBef>
                        <a:spcAft>
                          <a:spcPts val="300"/>
                        </a:spcAft>
                        <a:buNone/>
                      </a:pPr>
                      <a:r>
                        <a:rPr b="1" lang="en" sz="1100">
                          <a:solidFill>
                            <a:srgbClr val="97CA35"/>
                          </a:solidFill>
                          <a:latin typeface="Libre Franklin"/>
                          <a:ea typeface="Libre Franklin"/>
                          <a:cs typeface="Libre Franklin"/>
                          <a:sym typeface="Libre Franklin"/>
                        </a:rPr>
                        <a:t>01</a:t>
                      </a:r>
                      <a:endParaRPr b="1" sz="1100">
                        <a:solidFill>
                          <a:srgbClr val="97CA35"/>
                        </a:solidFill>
                        <a:latin typeface="Libre Franklin"/>
                        <a:ea typeface="Libre Franklin"/>
                        <a:cs typeface="Libre Franklin"/>
                        <a:sym typeface="Libre Franklin"/>
                      </a:endParaRPr>
                    </a:p>
                  </a:txBody>
                  <a:tcPr marT="109725" marB="109725"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solidFill>
                      <a:srgbClr val="F6F6F5"/>
                    </a:solidFill>
                  </a:tcPr>
                </a:tc>
                <a:tc>
                  <a:txBody>
                    <a:bodyPr/>
                    <a:lstStyle/>
                    <a:p>
                      <a:pPr indent="0" lvl="0" marL="0" rtl="0" algn="l">
                        <a:spcBef>
                          <a:spcPts val="0"/>
                        </a:spcBef>
                        <a:spcAft>
                          <a:spcPts val="0"/>
                        </a:spcAft>
                        <a:buClr>
                          <a:schemeClr val="dk1"/>
                        </a:buClr>
                        <a:buSzPts val="1100"/>
                        <a:buFont typeface="Arial"/>
                        <a:buNone/>
                      </a:pPr>
                      <a:r>
                        <a:rPr b="1" lang="en" sz="1100">
                          <a:solidFill>
                            <a:srgbClr val="2B3441"/>
                          </a:solidFill>
                          <a:latin typeface="Libre Franklin"/>
                          <a:ea typeface="Libre Franklin"/>
                          <a:cs typeface="Libre Franklin"/>
                          <a:sym typeface="Libre Franklin"/>
                        </a:rPr>
                        <a:t>More than 9-in-10 Canadians are open</a:t>
                      </a:r>
                      <a:r>
                        <a:rPr lang="en" sz="1100">
                          <a:solidFill>
                            <a:srgbClr val="2B3441"/>
                          </a:solidFill>
                          <a:latin typeface="Libre Franklin"/>
                          <a:ea typeface="Libre Franklin"/>
                          <a:cs typeface="Libre Franklin"/>
                          <a:sym typeface="Libre Franklin"/>
                        </a:rPr>
                        <a:t> </a:t>
                      </a:r>
                      <a:br>
                        <a:rPr lang="en" sz="1100">
                          <a:solidFill>
                            <a:srgbClr val="2B3441"/>
                          </a:solidFill>
                          <a:latin typeface="Libre Franklin"/>
                          <a:ea typeface="Libre Franklin"/>
                          <a:cs typeface="Libre Franklin"/>
                          <a:sym typeface="Libre Franklin"/>
                        </a:rPr>
                      </a:br>
                      <a:r>
                        <a:rPr lang="en" sz="1100">
                          <a:solidFill>
                            <a:srgbClr val="2B3441"/>
                          </a:solidFill>
                          <a:latin typeface="Libre Franklin"/>
                          <a:ea typeface="Libre Franklin"/>
                          <a:cs typeface="Libre Franklin"/>
                          <a:sym typeface="Libre Franklin"/>
                        </a:rPr>
                        <a:t>to having more tourists visit Canada (92%).</a:t>
                      </a:r>
                      <a:endParaRPr sz="1100">
                        <a:solidFill>
                          <a:srgbClr val="2B3441"/>
                        </a:solidFill>
                        <a:latin typeface="Libre Franklin"/>
                        <a:ea typeface="Libre Franklin"/>
                        <a:cs typeface="Libre Franklin"/>
                        <a:sym typeface="Libre Franklin"/>
                      </a:endParaRPr>
                    </a:p>
                  </a:txBody>
                  <a:tcPr marT="109725" marB="109725" marR="182875" marL="182875" anchor="ctr">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solidFill>
                      <a:srgbClr val="F6F6F5"/>
                    </a:solidFill>
                  </a:tcPr>
                </a:tc>
              </a:tr>
              <a:tr h="588100">
                <a:tc>
                  <a:txBody>
                    <a:bodyPr/>
                    <a:lstStyle/>
                    <a:p>
                      <a:pPr indent="0" lvl="0" marL="0" marR="0" rtl="0" algn="ctr">
                        <a:lnSpc>
                          <a:spcPct val="100000"/>
                        </a:lnSpc>
                        <a:spcBef>
                          <a:spcPts val="0"/>
                        </a:spcBef>
                        <a:spcAft>
                          <a:spcPts val="300"/>
                        </a:spcAft>
                        <a:buNone/>
                      </a:pPr>
                      <a:r>
                        <a:rPr b="1" lang="en" sz="1100">
                          <a:solidFill>
                            <a:srgbClr val="97CA35"/>
                          </a:solidFill>
                          <a:latin typeface="Libre Franklin"/>
                          <a:ea typeface="Libre Franklin"/>
                          <a:cs typeface="Libre Franklin"/>
                          <a:sym typeface="Libre Franklin"/>
                        </a:rPr>
                        <a:t>02</a:t>
                      </a:r>
                      <a:endParaRPr b="1" sz="1100">
                        <a:solidFill>
                          <a:srgbClr val="97CA35"/>
                        </a:solidFill>
                        <a:latin typeface="Libre Franklin"/>
                        <a:ea typeface="Libre Franklin"/>
                        <a:cs typeface="Libre Franklin"/>
                        <a:sym typeface="Libre Franklin"/>
                      </a:endParaRPr>
                    </a:p>
                  </a:txBody>
                  <a:tcPr marT="109725" marB="109725"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b="1" lang="en" sz="1100">
                          <a:solidFill>
                            <a:srgbClr val="2B3441"/>
                          </a:solidFill>
                          <a:latin typeface="Libre Franklin"/>
                          <a:ea typeface="Libre Franklin"/>
                          <a:cs typeface="Libre Franklin"/>
                          <a:sym typeface="Libre Franklin"/>
                        </a:rPr>
                        <a:t>2-in-3 Canadians have  a positive impression of the tourism sector</a:t>
                      </a:r>
                      <a:r>
                        <a:rPr lang="en" sz="1100">
                          <a:solidFill>
                            <a:srgbClr val="2B3441"/>
                          </a:solidFill>
                          <a:latin typeface="Libre Franklin"/>
                          <a:ea typeface="Libre Franklin"/>
                          <a:cs typeface="Libre Franklin"/>
                          <a:sym typeface="Libre Franklin"/>
                        </a:rPr>
                        <a:t> (65%) in Canada, </a:t>
                      </a:r>
                      <a:endParaRPr sz="1100">
                        <a:solidFill>
                          <a:srgbClr val="2B3441"/>
                        </a:solidFill>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 sz="1100">
                          <a:solidFill>
                            <a:srgbClr val="2B3441"/>
                          </a:solidFill>
                          <a:latin typeface="Libre Franklin"/>
                          <a:ea typeface="Libre Franklin"/>
                          <a:cs typeface="Libre Franklin"/>
                          <a:sym typeface="Libre Franklin"/>
                        </a:rPr>
                        <a:t>and its contribution to the economy (62%).</a:t>
                      </a:r>
                      <a:endParaRPr b="1" sz="1100">
                        <a:solidFill>
                          <a:srgbClr val="2B3441"/>
                        </a:solidFill>
                        <a:latin typeface="Libre Franklin"/>
                        <a:ea typeface="Libre Franklin"/>
                        <a:cs typeface="Libre Franklin"/>
                        <a:sym typeface="Libre Franklin"/>
                      </a:endParaRPr>
                    </a:p>
                  </a:txBody>
                  <a:tcPr marT="109725" marB="109725" marR="182875" marL="182875" anchor="ctr">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588100">
                <a:tc>
                  <a:txBody>
                    <a:bodyPr/>
                    <a:lstStyle/>
                    <a:p>
                      <a:pPr indent="0" lvl="0" marL="0" marR="0" rtl="0" algn="ctr">
                        <a:lnSpc>
                          <a:spcPct val="100000"/>
                        </a:lnSpc>
                        <a:spcBef>
                          <a:spcPts val="0"/>
                        </a:spcBef>
                        <a:spcAft>
                          <a:spcPts val="300"/>
                        </a:spcAft>
                        <a:buNone/>
                      </a:pPr>
                      <a:r>
                        <a:rPr b="1" lang="en" sz="1100">
                          <a:solidFill>
                            <a:srgbClr val="97CA35"/>
                          </a:solidFill>
                          <a:latin typeface="Libre Franklin"/>
                          <a:ea typeface="Libre Franklin"/>
                          <a:cs typeface="Libre Franklin"/>
                          <a:sym typeface="Libre Franklin"/>
                        </a:rPr>
                        <a:t>03</a:t>
                      </a:r>
                      <a:endParaRPr b="1" sz="1100">
                        <a:solidFill>
                          <a:srgbClr val="97CA35"/>
                        </a:solidFill>
                        <a:latin typeface="Libre Franklin"/>
                        <a:ea typeface="Libre Franklin"/>
                        <a:cs typeface="Libre Franklin"/>
                        <a:sym typeface="Libre Franklin"/>
                      </a:endParaRPr>
                    </a:p>
                  </a:txBody>
                  <a:tcPr marT="109725" marB="109725"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solidFill>
                      <a:srgbClr val="F6F6F5"/>
                    </a:solidFill>
                  </a:tcPr>
                </a:tc>
                <a:tc>
                  <a:txBody>
                    <a:bodyPr/>
                    <a:lstStyle/>
                    <a:p>
                      <a:pPr indent="0" lvl="0" marL="0" rtl="0" algn="l">
                        <a:lnSpc>
                          <a:spcPct val="100000"/>
                        </a:lnSpc>
                        <a:spcBef>
                          <a:spcPts val="0"/>
                        </a:spcBef>
                        <a:spcAft>
                          <a:spcPts val="0"/>
                        </a:spcAft>
                        <a:buNone/>
                      </a:pPr>
                      <a:r>
                        <a:rPr lang="en" sz="1100">
                          <a:solidFill>
                            <a:srgbClr val="2B3441"/>
                          </a:solidFill>
                          <a:latin typeface="Libre Franklin"/>
                          <a:ea typeface="Libre Franklin"/>
                          <a:cs typeface="Libre Franklin"/>
                          <a:sym typeface="Libre Franklin"/>
                        </a:rPr>
                        <a:t>Canadians are more likely to associate their perception of the tourism sector to</a:t>
                      </a:r>
                      <a:r>
                        <a:rPr b="1" lang="en" sz="1100">
                          <a:solidFill>
                            <a:srgbClr val="2B3441"/>
                          </a:solidFill>
                          <a:latin typeface="Libre Franklin"/>
                          <a:ea typeface="Libre Franklin"/>
                          <a:cs typeface="Libre Franklin"/>
                          <a:sym typeface="Libre Franklin"/>
                        </a:rPr>
                        <a:t> </a:t>
                      </a:r>
                      <a:endParaRPr b="1" sz="1100">
                        <a:solidFill>
                          <a:srgbClr val="2B3441"/>
                        </a:solidFill>
                        <a:latin typeface="Libre Franklin"/>
                        <a:ea typeface="Libre Franklin"/>
                        <a:cs typeface="Libre Franklin"/>
                        <a:sym typeface="Libre Franklin"/>
                      </a:endParaRPr>
                    </a:p>
                    <a:p>
                      <a:pPr indent="0" lvl="0" marL="0" rtl="0" algn="l">
                        <a:lnSpc>
                          <a:spcPct val="100000"/>
                        </a:lnSpc>
                        <a:spcBef>
                          <a:spcPts val="0"/>
                        </a:spcBef>
                        <a:spcAft>
                          <a:spcPts val="0"/>
                        </a:spcAft>
                        <a:buNone/>
                      </a:pPr>
                      <a:r>
                        <a:rPr b="1" lang="en" sz="1100">
                          <a:solidFill>
                            <a:srgbClr val="2B3441"/>
                          </a:solidFill>
                          <a:latin typeface="Libre Franklin"/>
                          <a:ea typeface="Libre Franklin"/>
                          <a:cs typeface="Libre Franklin"/>
                          <a:sym typeface="Libre Franklin"/>
                        </a:rPr>
                        <a:t>the tourism experiences</a:t>
                      </a:r>
                      <a:r>
                        <a:rPr lang="en" sz="1100">
                          <a:solidFill>
                            <a:srgbClr val="2B3441"/>
                          </a:solidFill>
                          <a:latin typeface="Libre Franklin"/>
                          <a:ea typeface="Libre Franklin"/>
                          <a:cs typeface="Libre Franklin"/>
                          <a:sym typeface="Libre Franklin"/>
                        </a:rPr>
                        <a:t> (30%) </a:t>
                      </a:r>
                      <a:r>
                        <a:rPr b="1" lang="en" sz="1100">
                          <a:solidFill>
                            <a:srgbClr val="2B3441"/>
                          </a:solidFill>
                          <a:latin typeface="Libre Franklin"/>
                          <a:ea typeface="Libre Franklin"/>
                          <a:cs typeface="Libre Franklin"/>
                          <a:sym typeface="Libre Franklin"/>
                        </a:rPr>
                        <a:t>and economic impact on businesses</a:t>
                      </a:r>
                      <a:r>
                        <a:rPr lang="en" sz="1100">
                          <a:solidFill>
                            <a:srgbClr val="2B3441"/>
                          </a:solidFill>
                          <a:latin typeface="Libre Franklin"/>
                          <a:ea typeface="Libre Franklin"/>
                          <a:cs typeface="Libre Franklin"/>
                          <a:sym typeface="Libre Franklin"/>
                        </a:rPr>
                        <a:t> (29%).</a:t>
                      </a:r>
                      <a:endParaRPr sz="1100">
                        <a:solidFill>
                          <a:srgbClr val="2B3441"/>
                        </a:solidFill>
                        <a:latin typeface="Libre Franklin"/>
                        <a:ea typeface="Libre Franklin"/>
                        <a:cs typeface="Libre Franklin"/>
                        <a:sym typeface="Libre Franklin"/>
                      </a:endParaRPr>
                    </a:p>
                  </a:txBody>
                  <a:tcPr marT="109725" marB="109725" marR="182875" marL="182875" anchor="ctr">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solidFill>
                      <a:srgbClr val="F6F6F5"/>
                    </a:solidFill>
                  </a:tcPr>
                </a:tc>
              </a:tr>
              <a:tr h="588100">
                <a:tc>
                  <a:txBody>
                    <a:bodyPr/>
                    <a:lstStyle/>
                    <a:p>
                      <a:pPr indent="0" lvl="0" marL="0" marR="0" rtl="0" algn="ctr">
                        <a:lnSpc>
                          <a:spcPct val="100000"/>
                        </a:lnSpc>
                        <a:spcBef>
                          <a:spcPts val="0"/>
                        </a:spcBef>
                        <a:spcAft>
                          <a:spcPts val="300"/>
                        </a:spcAft>
                        <a:buNone/>
                      </a:pPr>
                      <a:r>
                        <a:rPr b="1" lang="en" sz="1100">
                          <a:solidFill>
                            <a:srgbClr val="97CA35"/>
                          </a:solidFill>
                          <a:latin typeface="Libre Franklin"/>
                          <a:ea typeface="Libre Franklin"/>
                          <a:cs typeface="Libre Franklin"/>
                          <a:sym typeface="Libre Franklin"/>
                        </a:rPr>
                        <a:t>04</a:t>
                      </a:r>
                      <a:endParaRPr b="1" sz="1100">
                        <a:solidFill>
                          <a:srgbClr val="97CA35"/>
                        </a:solidFill>
                        <a:latin typeface="Libre Franklin"/>
                        <a:ea typeface="Libre Franklin"/>
                        <a:cs typeface="Libre Franklin"/>
                        <a:sym typeface="Libre Franklin"/>
                      </a:endParaRPr>
                    </a:p>
                  </a:txBody>
                  <a:tcPr marT="109725" marB="109725"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100">
                          <a:solidFill>
                            <a:srgbClr val="2B3441"/>
                          </a:solidFill>
                          <a:latin typeface="Libre Franklin"/>
                          <a:ea typeface="Libre Franklin"/>
                          <a:cs typeface="Libre Franklin"/>
                          <a:sym typeface="Libre Franklin"/>
                        </a:rPr>
                        <a:t>Younger generations share a more negative perspective of the tourism sector, while older generations </a:t>
                      </a:r>
                      <a:endParaRPr sz="1100">
                        <a:solidFill>
                          <a:srgbClr val="2B3441"/>
                        </a:solidFill>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 sz="1100">
                          <a:solidFill>
                            <a:srgbClr val="2B3441"/>
                          </a:solidFill>
                          <a:latin typeface="Libre Franklin"/>
                          <a:ea typeface="Libre Franklin"/>
                          <a:cs typeface="Libre Franklin"/>
                          <a:sym typeface="Libre Franklin"/>
                        </a:rPr>
                        <a:t>further recognize tourism’s impact on local communities.</a:t>
                      </a:r>
                      <a:endParaRPr sz="1100">
                        <a:solidFill>
                          <a:srgbClr val="2B3441"/>
                        </a:solidFill>
                        <a:latin typeface="Libre Franklin"/>
                        <a:ea typeface="Libre Franklin"/>
                        <a:cs typeface="Libre Franklin"/>
                        <a:sym typeface="Libre Franklin"/>
                      </a:endParaRPr>
                    </a:p>
                  </a:txBody>
                  <a:tcPr marT="109725" marB="109725" marR="182875" marL="182875" anchor="ctr">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588100">
                <a:tc>
                  <a:txBody>
                    <a:bodyPr/>
                    <a:lstStyle/>
                    <a:p>
                      <a:pPr indent="0" lvl="0" marL="0" marR="0" rtl="0" algn="ctr">
                        <a:lnSpc>
                          <a:spcPct val="100000"/>
                        </a:lnSpc>
                        <a:spcBef>
                          <a:spcPts val="0"/>
                        </a:spcBef>
                        <a:spcAft>
                          <a:spcPts val="300"/>
                        </a:spcAft>
                        <a:buNone/>
                      </a:pPr>
                      <a:r>
                        <a:rPr b="1" lang="en" sz="1100">
                          <a:solidFill>
                            <a:srgbClr val="97CA35"/>
                          </a:solidFill>
                          <a:latin typeface="Libre Franklin"/>
                          <a:ea typeface="Libre Franklin"/>
                          <a:cs typeface="Libre Franklin"/>
                          <a:sym typeface="Libre Franklin"/>
                        </a:rPr>
                        <a:t>05</a:t>
                      </a:r>
                      <a:endParaRPr b="1" sz="1100">
                        <a:solidFill>
                          <a:srgbClr val="97CA35"/>
                        </a:solidFill>
                        <a:latin typeface="Libre Franklin"/>
                        <a:ea typeface="Libre Franklin"/>
                        <a:cs typeface="Libre Franklin"/>
                        <a:sym typeface="Libre Franklin"/>
                      </a:endParaRPr>
                    </a:p>
                  </a:txBody>
                  <a:tcPr marT="109725" marB="109725"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solidFill>
                      <a:srgbClr val="F6F6F5"/>
                    </a:solidFill>
                  </a:tcPr>
                </a:tc>
                <a:tc>
                  <a:txBody>
                    <a:bodyPr/>
                    <a:lstStyle/>
                    <a:p>
                      <a:pPr indent="0" lvl="0" marL="0" rtl="0" algn="l">
                        <a:lnSpc>
                          <a:spcPct val="100000"/>
                        </a:lnSpc>
                        <a:spcBef>
                          <a:spcPts val="0"/>
                        </a:spcBef>
                        <a:spcAft>
                          <a:spcPts val="0"/>
                        </a:spcAft>
                        <a:buNone/>
                      </a:pPr>
                      <a:r>
                        <a:rPr lang="en" sz="1100">
                          <a:solidFill>
                            <a:srgbClr val="2B3441"/>
                          </a:solidFill>
                          <a:latin typeface="Libre Franklin"/>
                          <a:ea typeface="Libre Franklin"/>
                          <a:cs typeface="Libre Franklin"/>
                          <a:sym typeface="Libre Franklin"/>
                        </a:rPr>
                        <a:t>Positive impressions about the tourism sector are most often linked to supporting and generating </a:t>
                      </a:r>
                      <a:endParaRPr sz="1100">
                        <a:solidFill>
                          <a:srgbClr val="2B3441"/>
                        </a:solidFill>
                        <a:latin typeface="Libre Franklin"/>
                        <a:ea typeface="Libre Franklin"/>
                        <a:cs typeface="Libre Franklin"/>
                        <a:sym typeface="Libre Franklin"/>
                      </a:endParaRPr>
                    </a:p>
                    <a:p>
                      <a:pPr indent="0" lvl="0" marL="0" rtl="0" algn="l">
                        <a:lnSpc>
                          <a:spcPct val="100000"/>
                        </a:lnSpc>
                        <a:spcBef>
                          <a:spcPts val="0"/>
                        </a:spcBef>
                        <a:spcAft>
                          <a:spcPts val="0"/>
                        </a:spcAft>
                        <a:buNone/>
                      </a:pPr>
                      <a:r>
                        <a:rPr lang="en" sz="1100">
                          <a:solidFill>
                            <a:srgbClr val="2B3441"/>
                          </a:solidFill>
                          <a:latin typeface="Libre Franklin"/>
                          <a:ea typeface="Libre Franklin"/>
                          <a:cs typeface="Libre Franklin"/>
                          <a:sym typeface="Libre Franklin"/>
                        </a:rPr>
                        <a:t>revenue for the Canadian economy, positioning Canada as a nice place to visit, and offering things to do.</a:t>
                      </a:r>
                      <a:endParaRPr sz="1100">
                        <a:solidFill>
                          <a:srgbClr val="2B3441"/>
                        </a:solidFill>
                        <a:latin typeface="Libre Franklin"/>
                        <a:ea typeface="Libre Franklin"/>
                        <a:cs typeface="Libre Franklin"/>
                        <a:sym typeface="Libre Franklin"/>
                      </a:endParaRPr>
                    </a:p>
                  </a:txBody>
                  <a:tcPr marT="109725" marB="109725" marR="182875" marL="182875" anchor="ctr">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solidFill>
                      <a:srgbClr val="F6F6F5"/>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85" name="Shape 85"/>
        <p:cNvGrpSpPr/>
        <p:nvPr/>
      </p:nvGrpSpPr>
      <p:grpSpPr>
        <a:xfrm>
          <a:off x="0" y="0"/>
          <a:ext cx="0" cy="0"/>
          <a:chOff x="0" y="0"/>
          <a:chExt cx="0" cy="0"/>
        </a:xfrm>
      </p:grpSpPr>
      <p:sp>
        <p:nvSpPr>
          <p:cNvPr id="86" name="Google Shape;86;p14"/>
          <p:cNvSpPr/>
          <p:nvPr/>
        </p:nvSpPr>
        <p:spPr>
          <a:xfrm rot="10800000">
            <a:off x="5380500" y="8625"/>
            <a:ext cx="3763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4"/>
          <p:cNvSpPr txBox="1"/>
          <p:nvPr/>
        </p:nvSpPr>
        <p:spPr>
          <a:xfrm>
            <a:off x="282575" y="3677250"/>
            <a:ext cx="85788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b="1" sz="2200">
              <a:solidFill>
                <a:srgbClr val="000000"/>
              </a:solidFill>
              <a:latin typeface="Manrope"/>
              <a:ea typeface="Manrope"/>
              <a:cs typeface="Manrope"/>
              <a:sym typeface="Manrope"/>
            </a:endParaRPr>
          </a:p>
        </p:txBody>
      </p:sp>
      <p:pic>
        <p:nvPicPr>
          <p:cNvPr id="88" name="Google Shape;88;p14" title="green-accent.png"/>
          <p:cNvPicPr preferRelativeResize="0"/>
          <p:nvPr/>
        </p:nvPicPr>
        <p:blipFill rotWithShape="1">
          <a:blip r:embed="rId3">
            <a:alphaModFix/>
          </a:blip>
          <a:srcRect b="0" l="5922" r="4743" t="0"/>
          <a:stretch/>
        </p:blipFill>
        <p:spPr>
          <a:xfrm rot="-5400000">
            <a:off x="2075176" y="1648962"/>
            <a:ext cx="5155024" cy="1857100"/>
          </a:xfrm>
          <a:prstGeom prst="rect">
            <a:avLst/>
          </a:prstGeom>
          <a:noFill/>
          <a:ln>
            <a:noFill/>
          </a:ln>
        </p:spPr>
      </p:pic>
      <p:sp>
        <p:nvSpPr>
          <p:cNvPr id="89" name="Google Shape;89;p14"/>
          <p:cNvSpPr txBox="1"/>
          <p:nvPr/>
        </p:nvSpPr>
        <p:spPr>
          <a:xfrm>
            <a:off x="282575" y="1450400"/>
            <a:ext cx="2921100" cy="1320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1100"/>
              <a:buFont typeface="Arial"/>
              <a:buNone/>
            </a:pPr>
            <a:r>
              <a:rPr lang="en" sz="1100">
                <a:solidFill>
                  <a:srgbClr val="2B3441"/>
                </a:solidFill>
                <a:latin typeface="Libre Franklin"/>
                <a:ea typeface="Libre Franklin"/>
                <a:cs typeface="Libre Franklin"/>
                <a:sym typeface="Libre Franklin"/>
              </a:rPr>
              <a:t>The objective of this project is to develop a </a:t>
            </a:r>
            <a:r>
              <a:rPr lang="en" sz="1100">
                <a:solidFill>
                  <a:srgbClr val="2B3441"/>
                </a:solidFill>
                <a:latin typeface="Libre Franklin"/>
                <a:ea typeface="Libre Franklin"/>
                <a:cs typeface="Libre Franklin"/>
                <a:sym typeface="Libre Franklin"/>
              </a:rPr>
              <a:t>compelling</a:t>
            </a:r>
            <a:r>
              <a:rPr lang="en" sz="1100">
                <a:solidFill>
                  <a:srgbClr val="2B3441"/>
                </a:solidFill>
                <a:latin typeface="Libre Franklin"/>
                <a:ea typeface="Libre Franklin"/>
                <a:cs typeface="Libre Franklin"/>
                <a:sym typeface="Libre Franklin"/>
              </a:rPr>
              <a:t> tourism narrative and key messages to </a:t>
            </a:r>
            <a:r>
              <a:rPr lang="en" sz="1100">
                <a:solidFill>
                  <a:srgbClr val="2B3441"/>
                </a:solidFill>
                <a:latin typeface="Libre Franklin"/>
                <a:ea typeface="Libre Franklin"/>
                <a:cs typeface="Libre Franklin"/>
                <a:sym typeface="Libre Franklin"/>
              </a:rPr>
              <a:t>reach</a:t>
            </a:r>
            <a:r>
              <a:rPr lang="en" sz="1100">
                <a:solidFill>
                  <a:srgbClr val="2B3441"/>
                </a:solidFill>
                <a:latin typeface="Libre Franklin"/>
                <a:ea typeface="Libre Franklin"/>
                <a:cs typeface="Libre Franklin"/>
                <a:sym typeface="Libre Franklin"/>
              </a:rPr>
              <a:t> target audiences, reflecting tourism’s true impact on Canada’s economy, society, and identity.</a:t>
            </a:r>
            <a:endParaRPr sz="1100">
              <a:solidFill>
                <a:srgbClr val="2B3441"/>
              </a:solidFill>
              <a:latin typeface="Libre Franklin"/>
              <a:ea typeface="Libre Franklin"/>
              <a:cs typeface="Libre Franklin"/>
              <a:sym typeface="Libre Franklin"/>
            </a:endParaRPr>
          </a:p>
        </p:txBody>
      </p:sp>
      <p:graphicFrame>
        <p:nvGraphicFramePr>
          <p:cNvPr id="90" name="Google Shape;90;p14"/>
          <p:cNvGraphicFramePr/>
          <p:nvPr/>
        </p:nvGraphicFramePr>
        <p:xfrm>
          <a:off x="5204451" y="1374204"/>
          <a:ext cx="3000000" cy="3000000"/>
        </p:xfrm>
        <a:graphic>
          <a:graphicData uri="http://schemas.openxmlformats.org/drawingml/2006/table">
            <a:tbl>
              <a:tblPr>
                <a:noFill/>
                <a:tableStyleId>{5A3C772E-8297-48BF-A37C-2A547C991197}</a:tableStyleId>
              </a:tblPr>
              <a:tblGrid>
                <a:gridCol w="460225"/>
                <a:gridCol w="2745275"/>
              </a:tblGrid>
              <a:tr h="799750">
                <a:tc>
                  <a:txBody>
                    <a:bodyPr/>
                    <a:lstStyle/>
                    <a:p>
                      <a:pPr indent="0" lvl="0" marL="0" marR="0" rtl="0" algn="ctr">
                        <a:lnSpc>
                          <a:spcPct val="100000"/>
                        </a:lnSpc>
                        <a:spcBef>
                          <a:spcPts val="0"/>
                        </a:spcBef>
                        <a:spcAft>
                          <a:spcPts val="0"/>
                        </a:spcAft>
                        <a:buClr>
                          <a:srgbClr val="000000"/>
                        </a:buClr>
                        <a:buSzPts val="600"/>
                        <a:buFont typeface="Arial"/>
                        <a:buNone/>
                      </a:pPr>
                      <a:r>
                        <a:rPr lang="en" sz="1300">
                          <a:solidFill>
                            <a:srgbClr val="97CA35"/>
                          </a:solidFill>
                          <a:latin typeface="Libre Franklin Medium"/>
                          <a:ea typeface="Libre Franklin Medium"/>
                          <a:cs typeface="Libre Franklin Medium"/>
                          <a:sym typeface="Libre Franklin Medium"/>
                        </a:rPr>
                        <a:t>01</a:t>
                      </a:r>
                      <a:endParaRPr sz="1300" u="none" cap="none" strike="noStrike">
                        <a:solidFill>
                          <a:srgbClr val="97CA35"/>
                        </a:solidFill>
                        <a:latin typeface="Libre Franklin Medium"/>
                        <a:ea typeface="Libre Franklin Medium"/>
                        <a:cs typeface="Libre Franklin Medium"/>
                        <a:sym typeface="Libre Franklin Medium"/>
                      </a:endParaRPr>
                    </a:p>
                  </a:txBody>
                  <a:tcPr marT="182875" marB="6400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00"/>
                        <a:buFont typeface="Arial"/>
                        <a:buNone/>
                      </a:pPr>
                      <a:r>
                        <a:rPr lang="en" sz="1300">
                          <a:solidFill>
                            <a:srgbClr val="697889"/>
                          </a:solidFill>
                          <a:latin typeface="Libre Franklin Medium"/>
                          <a:ea typeface="Libre Franklin Medium"/>
                          <a:cs typeface="Libre Franklin Medium"/>
                          <a:sym typeface="Libre Franklin Medium"/>
                        </a:rPr>
                        <a:t>R</a:t>
                      </a:r>
                      <a:r>
                        <a:rPr lang="en" sz="1300">
                          <a:solidFill>
                            <a:srgbClr val="697889"/>
                          </a:solidFill>
                          <a:latin typeface="Libre Franklin Medium"/>
                          <a:ea typeface="Libre Franklin Medium"/>
                          <a:cs typeface="Libre Franklin Medium"/>
                          <a:sym typeface="Libre Franklin Medium"/>
                        </a:rPr>
                        <a:t>eframe the national narrative and drive pride for tourism</a:t>
                      </a:r>
                      <a:endParaRPr sz="1300">
                        <a:solidFill>
                          <a:srgbClr val="697889"/>
                        </a:solidFill>
                        <a:latin typeface="Libre Franklin Medium"/>
                        <a:ea typeface="Libre Franklin Medium"/>
                        <a:cs typeface="Libre Franklin Medium"/>
                        <a:sym typeface="Libre Franklin Medium"/>
                      </a:endParaRPr>
                    </a:p>
                  </a:txBody>
                  <a:tcPr marT="64000" marB="640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B7B7B7"/>
                      </a:solidFill>
                      <a:prstDash val="solid"/>
                      <a:round/>
                      <a:headEnd len="sm" w="sm" type="none"/>
                      <a:tailEnd len="sm" w="sm" type="none"/>
                    </a:lnB>
                  </a:tcPr>
                </a:tc>
              </a:tr>
              <a:tr h="783275">
                <a:tc>
                  <a:txBody>
                    <a:bodyPr/>
                    <a:lstStyle/>
                    <a:p>
                      <a:pPr indent="0" lvl="0" marL="0" marR="0" rtl="0" algn="ctr">
                        <a:lnSpc>
                          <a:spcPct val="100000"/>
                        </a:lnSpc>
                        <a:spcBef>
                          <a:spcPts val="0"/>
                        </a:spcBef>
                        <a:spcAft>
                          <a:spcPts val="0"/>
                        </a:spcAft>
                        <a:buNone/>
                      </a:pPr>
                      <a:r>
                        <a:rPr lang="en" sz="1300">
                          <a:solidFill>
                            <a:srgbClr val="97CA35"/>
                          </a:solidFill>
                          <a:latin typeface="Libre Franklin Medium"/>
                          <a:ea typeface="Libre Franklin Medium"/>
                          <a:cs typeface="Libre Franklin Medium"/>
                          <a:sym typeface="Libre Franklin Medium"/>
                        </a:rPr>
                        <a:t>02</a:t>
                      </a:r>
                      <a:endParaRPr sz="1300">
                        <a:solidFill>
                          <a:srgbClr val="97CA35"/>
                        </a:solidFill>
                        <a:latin typeface="Libre Franklin Medium"/>
                        <a:ea typeface="Libre Franklin Medium"/>
                        <a:cs typeface="Libre Franklin Medium"/>
                        <a:sym typeface="Libre Franklin Medium"/>
                      </a:endParaRPr>
                    </a:p>
                  </a:txBody>
                  <a:tcPr marT="182875" marB="6400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chemeClr val="dk1"/>
                        </a:buClr>
                        <a:buSzPts val="800"/>
                        <a:buFont typeface="Arial"/>
                        <a:buNone/>
                      </a:pPr>
                      <a:r>
                        <a:rPr lang="en" sz="1300">
                          <a:solidFill>
                            <a:srgbClr val="697889"/>
                          </a:solidFill>
                          <a:latin typeface="Libre Franklin Medium"/>
                          <a:ea typeface="Libre Franklin Medium"/>
                          <a:cs typeface="Libre Franklin Medium"/>
                          <a:sym typeface="Libre Franklin Medium"/>
                        </a:rPr>
                        <a:t>D</a:t>
                      </a:r>
                      <a:r>
                        <a:rPr lang="en" sz="1300">
                          <a:solidFill>
                            <a:srgbClr val="697889"/>
                          </a:solidFill>
                          <a:latin typeface="Libre Franklin Medium"/>
                          <a:ea typeface="Libre Franklin Medium"/>
                          <a:cs typeface="Libre Franklin Medium"/>
                          <a:sym typeface="Libre Franklin Medium"/>
                        </a:rPr>
                        <a:t>emonstrate tourism’s full value and build support for the sector</a:t>
                      </a:r>
                      <a:endParaRPr sz="1300">
                        <a:solidFill>
                          <a:srgbClr val="697889"/>
                        </a:solidFill>
                        <a:latin typeface="Libre Franklin Medium"/>
                        <a:ea typeface="Libre Franklin Medium"/>
                        <a:cs typeface="Libre Franklin Medium"/>
                        <a:sym typeface="Libre Franklin Medium"/>
                      </a:endParaRPr>
                    </a:p>
                  </a:txBody>
                  <a:tcPr marT="64000" marB="640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786875">
                <a:tc>
                  <a:txBody>
                    <a:bodyPr/>
                    <a:lstStyle/>
                    <a:p>
                      <a:pPr indent="0" lvl="0" marL="0" marR="0" rtl="0" algn="ctr">
                        <a:lnSpc>
                          <a:spcPct val="100000"/>
                        </a:lnSpc>
                        <a:spcBef>
                          <a:spcPts val="0"/>
                        </a:spcBef>
                        <a:spcAft>
                          <a:spcPts val="0"/>
                        </a:spcAft>
                        <a:buNone/>
                      </a:pPr>
                      <a:r>
                        <a:rPr lang="en" sz="1300">
                          <a:solidFill>
                            <a:srgbClr val="97CA35"/>
                          </a:solidFill>
                          <a:latin typeface="Libre Franklin Medium"/>
                          <a:ea typeface="Libre Franklin Medium"/>
                          <a:cs typeface="Libre Franklin Medium"/>
                          <a:sym typeface="Libre Franklin Medium"/>
                        </a:rPr>
                        <a:t>03</a:t>
                      </a:r>
                      <a:endParaRPr sz="1300">
                        <a:solidFill>
                          <a:srgbClr val="97CA35"/>
                        </a:solidFill>
                        <a:latin typeface="Libre Franklin Medium"/>
                        <a:ea typeface="Libre Franklin Medium"/>
                        <a:cs typeface="Libre Franklin Medium"/>
                        <a:sym typeface="Libre Franklin Medium"/>
                      </a:endParaRPr>
                    </a:p>
                  </a:txBody>
                  <a:tcPr marT="182875" marB="6400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300">
                          <a:solidFill>
                            <a:srgbClr val="697889"/>
                          </a:solidFill>
                          <a:latin typeface="Libre Franklin Medium"/>
                          <a:ea typeface="Libre Franklin Medium"/>
                          <a:cs typeface="Libre Franklin Medium"/>
                          <a:sym typeface="Libre Franklin Medium"/>
                        </a:rPr>
                        <a:t>S</a:t>
                      </a:r>
                      <a:r>
                        <a:rPr lang="en" sz="1300">
                          <a:solidFill>
                            <a:srgbClr val="697889"/>
                          </a:solidFill>
                          <a:latin typeface="Libre Franklin Medium"/>
                          <a:ea typeface="Libre Franklin Medium"/>
                          <a:cs typeface="Libre Franklin Medium"/>
                          <a:sym typeface="Libre Franklin Medium"/>
                        </a:rPr>
                        <a:t>upport policy alignment and strategic investment</a:t>
                      </a:r>
                      <a:endParaRPr sz="1300">
                        <a:solidFill>
                          <a:srgbClr val="697889"/>
                        </a:solidFill>
                        <a:latin typeface="Libre Franklin Medium"/>
                        <a:ea typeface="Libre Franklin Medium"/>
                        <a:cs typeface="Libre Franklin Medium"/>
                        <a:sym typeface="Libre Franklin Medium"/>
                      </a:endParaRPr>
                    </a:p>
                  </a:txBody>
                  <a:tcPr marT="64000" marB="640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91" name="Google Shape;91;p14"/>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APPROACH</a:t>
            </a:r>
            <a:endParaRPr b="1" sz="800">
              <a:solidFill>
                <a:srgbClr val="697889"/>
              </a:solidFill>
              <a:latin typeface="Libre Franklin"/>
              <a:ea typeface="Libre Franklin"/>
              <a:cs typeface="Libre Franklin"/>
              <a:sym typeface="Libre Franklin"/>
            </a:endParaRPr>
          </a:p>
        </p:txBody>
      </p:sp>
      <p:sp>
        <p:nvSpPr>
          <p:cNvPr id="92" name="Google Shape;92;p14"/>
          <p:cNvSpPr txBox="1"/>
          <p:nvPr/>
        </p:nvSpPr>
        <p:spPr>
          <a:xfrm>
            <a:off x="282575" y="533367"/>
            <a:ext cx="32055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Key Objectives </a:t>
            </a:r>
            <a:br>
              <a:rPr lang="en" sz="2400">
                <a:solidFill>
                  <a:srgbClr val="2B3441"/>
                </a:solidFill>
                <a:latin typeface="Libre Franklin SemiBold"/>
                <a:ea typeface="Libre Franklin SemiBold"/>
                <a:cs typeface="Libre Franklin SemiBold"/>
                <a:sym typeface="Libre Franklin SemiBold"/>
              </a:rPr>
            </a:br>
            <a:r>
              <a:rPr lang="en" sz="2400">
                <a:solidFill>
                  <a:srgbClr val="2B3441"/>
                </a:solidFill>
                <a:latin typeface="Libre Franklin SemiBold"/>
                <a:ea typeface="Libre Franklin SemiBold"/>
                <a:cs typeface="Libre Franklin SemiBold"/>
                <a:sym typeface="Libre Franklin SemiBold"/>
              </a:rPr>
              <a:t>&amp; Goals</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93" name="Google Shape;93;p14"/>
          <p:cNvSpPr txBox="1"/>
          <p:nvPr/>
        </p:nvSpPr>
        <p:spPr>
          <a:xfrm>
            <a:off x="5346650" y="1183600"/>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1000">
                <a:solidFill>
                  <a:srgbClr val="2B3441"/>
                </a:solidFill>
                <a:latin typeface="Libre Franklin"/>
                <a:ea typeface="Libre Franklin"/>
                <a:cs typeface="Libre Franklin"/>
                <a:sym typeface="Libre Franklin"/>
              </a:rPr>
              <a:t>GOALS</a:t>
            </a:r>
            <a:endParaRPr b="1" sz="1000">
              <a:solidFill>
                <a:srgbClr val="2B3441"/>
              </a:solidFill>
              <a:latin typeface="Libre Franklin"/>
              <a:ea typeface="Libre Franklin"/>
              <a:cs typeface="Libre Franklin"/>
              <a:sym typeface="Libre Franklin"/>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566" name="Shape 566"/>
        <p:cNvGrpSpPr/>
        <p:nvPr/>
      </p:nvGrpSpPr>
      <p:grpSpPr>
        <a:xfrm>
          <a:off x="0" y="0"/>
          <a:ext cx="0" cy="0"/>
          <a:chOff x="0" y="0"/>
          <a:chExt cx="0" cy="0"/>
        </a:xfrm>
      </p:grpSpPr>
      <p:pic>
        <p:nvPicPr>
          <p:cNvPr id="567" name="Google Shape;567;p59" title="green-accent.png"/>
          <p:cNvPicPr preferRelativeResize="0"/>
          <p:nvPr/>
        </p:nvPicPr>
        <p:blipFill rotWithShape="1">
          <a:blip r:embed="rId3">
            <a:alphaModFix/>
          </a:blip>
          <a:srcRect b="0" l="5922" r="4743" t="0"/>
          <a:stretch/>
        </p:blipFill>
        <p:spPr>
          <a:xfrm rot="-5400000">
            <a:off x="881863" y="1648962"/>
            <a:ext cx="5155024" cy="1857100"/>
          </a:xfrm>
          <a:prstGeom prst="rect">
            <a:avLst/>
          </a:prstGeom>
          <a:noFill/>
          <a:ln>
            <a:noFill/>
          </a:ln>
        </p:spPr>
      </p:pic>
      <p:sp>
        <p:nvSpPr>
          <p:cNvPr id="568" name="Google Shape;568;p59"/>
          <p:cNvSpPr/>
          <p:nvPr/>
        </p:nvSpPr>
        <p:spPr>
          <a:xfrm>
            <a:off x="3683526" y="2900"/>
            <a:ext cx="5460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9" name="Google Shape;569;p59" title="Chart"/>
          <p:cNvPicPr preferRelativeResize="0"/>
          <p:nvPr/>
        </p:nvPicPr>
        <p:blipFill>
          <a:blip r:embed="rId4">
            <a:alphaModFix/>
          </a:blip>
          <a:stretch>
            <a:fillRect/>
          </a:stretch>
        </p:blipFill>
        <p:spPr>
          <a:xfrm>
            <a:off x="3960100" y="633875"/>
            <a:ext cx="4654926" cy="3708400"/>
          </a:xfrm>
          <a:prstGeom prst="rect">
            <a:avLst/>
          </a:prstGeom>
          <a:noFill/>
          <a:ln>
            <a:noFill/>
          </a:ln>
        </p:spPr>
      </p:pic>
      <p:sp>
        <p:nvSpPr>
          <p:cNvPr id="570" name="Google Shape;570;p59"/>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PERCEPTION SURVEY</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571" name="Google Shape;571;p59"/>
          <p:cNvSpPr txBox="1"/>
          <p:nvPr/>
        </p:nvSpPr>
        <p:spPr>
          <a:xfrm>
            <a:off x="291700" y="518550"/>
            <a:ext cx="2495700" cy="853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600">
                <a:solidFill>
                  <a:srgbClr val="2B3441"/>
                </a:solidFill>
                <a:latin typeface="Libre Franklin SemiBold"/>
                <a:ea typeface="Libre Franklin SemiBold"/>
                <a:cs typeface="Libre Franklin SemiBold"/>
                <a:sym typeface="Libre Franklin SemiBold"/>
              </a:rPr>
              <a:t>The majority of Canadians are open to having more tourists </a:t>
            </a:r>
            <a:br>
              <a:rPr lang="en" sz="1600">
                <a:solidFill>
                  <a:srgbClr val="2B3441"/>
                </a:solidFill>
                <a:latin typeface="Libre Franklin SemiBold"/>
                <a:ea typeface="Libre Franklin SemiBold"/>
                <a:cs typeface="Libre Franklin SemiBold"/>
                <a:sym typeface="Libre Franklin SemiBold"/>
              </a:rPr>
            </a:br>
            <a:r>
              <a:rPr lang="en" sz="1600">
                <a:solidFill>
                  <a:srgbClr val="2B3441"/>
                </a:solidFill>
                <a:latin typeface="Libre Franklin SemiBold"/>
                <a:ea typeface="Libre Franklin SemiBold"/>
                <a:cs typeface="Libre Franklin SemiBold"/>
                <a:sym typeface="Libre Franklin SemiBold"/>
              </a:rPr>
              <a:t>visit Canada.</a:t>
            </a:r>
            <a:endParaRPr sz="1600">
              <a:solidFill>
                <a:srgbClr val="2B3441"/>
              </a:solidFill>
              <a:latin typeface="Libre Franklin"/>
              <a:ea typeface="Libre Franklin"/>
              <a:cs typeface="Libre Franklin"/>
              <a:sym typeface="Libre Franklin"/>
            </a:endParaRPr>
          </a:p>
          <a:p>
            <a:pPr indent="0" lvl="0" marL="0" rtl="0" algn="l">
              <a:spcBef>
                <a:spcPts val="0"/>
              </a:spcBef>
              <a:spcAft>
                <a:spcPts val="0"/>
              </a:spcAft>
              <a:buNone/>
            </a:pPr>
            <a:r>
              <a:t/>
            </a:r>
            <a:endParaRPr sz="16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1600">
              <a:solidFill>
                <a:srgbClr val="2B3441"/>
              </a:solidFill>
              <a:latin typeface="Libre Franklin SemiBold"/>
              <a:ea typeface="Libre Franklin SemiBold"/>
              <a:cs typeface="Libre Franklin SemiBold"/>
              <a:sym typeface="Libre Franklin SemiBold"/>
            </a:endParaRPr>
          </a:p>
        </p:txBody>
      </p:sp>
      <p:sp>
        <p:nvSpPr>
          <p:cNvPr id="572" name="Google Shape;572;p59"/>
          <p:cNvSpPr txBox="1"/>
          <p:nvPr/>
        </p:nvSpPr>
        <p:spPr>
          <a:xfrm>
            <a:off x="282575" y="3913775"/>
            <a:ext cx="2458500" cy="4926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None/>
            </a:pPr>
            <a:r>
              <a:rPr i="1" lang="en" sz="500">
                <a:solidFill>
                  <a:srgbClr val="9E9E9E"/>
                </a:solidFill>
                <a:latin typeface="Manrope Medium"/>
                <a:ea typeface="Manrope Medium"/>
                <a:cs typeface="Manrope Medium"/>
                <a:sym typeface="Manrope Medium"/>
              </a:rPr>
              <a:t>Q: Are you open, somewhat open, somewhat not open or not open to having more tourists visit Canada? (n= 1,819) Source: Edelman, 2024</a:t>
            </a:r>
            <a:endParaRPr i="1" sz="500">
              <a:solidFill>
                <a:srgbClr val="9E9E9E"/>
              </a:solidFill>
              <a:latin typeface="Manrope Medium"/>
              <a:ea typeface="Manrope Medium"/>
              <a:cs typeface="Manrope Medium"/>
              <a:sym typeface="Manrope Medium"/>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576" name="Shape 576"/>
        <p:cNvGrpSpPr/>
        <p:nvPr/>
      </p:nvGrpSpPr>
      <p:grpSpPr>
        <a:xfrm>
          <a:off x="0" y="0"/>
          <a:ext cx="0" cy="0"/>
          <a:chOff x="0" y="0"/>
          <a:chExt cx="0" cy="0"/>
        </a:xfrm>
      </p:grpSpPr>
      <p:sp>
        <p:nvSpPr>
          <p:cNvPr id="577" name="Google Shape;577;p60"/>
          <p:cNvSpPr/>
          <p:nvPr/>
        </p:nvSpPr>
        <p:spPr>
          <a:xfrm>
            <a:off x="278850" y="827100"/>
            <a:ext cx="4224900" cy="3807000"/>
          </a:xfrm>
          <a:prstGeom prst="roundRect">
            <a:avLst>
              <a:gd fmla="val 0" name="adj"/>
            </a:avLst>
          </a:prstGeom>
          <a:solidFill>
            <a:schemeClr val="lt1"/>
          </a:solidFill>
          <a:ln>
            <a:noFill/>
          </a:ln>
        </p:spPr>
        <p:txBody>
          <a:bodyPr anchorCtr="0" anchor="t" bIns="154350" lIns="154350" spcFirstLastPara="1" rIns="154350" wrap="square" tIns="154350">
            <a:noAutofit/>
          </a:bodyPr>
          <a:lstStyle/>
          <a:p>
            <a:pPr indent="0" lvl="0" marL="0" rtl="0" algn="l">
              <a:spcBef>
                <a:spcPts val="0"/>
              </a:spcBef>
              <a:spcAft>
                <a:spcPts val="0"/>
              </a:spcAft>
              <a:buClr>
                <a:schemeClr val="dk1"/>
              </a:buClr>
              <a:buSzPts val="1100"/>
              <a:buFont typeface="Arial"/>
              <a:buNone/>
            </a:pPr>
            <a:r>
              <a:rPr lang="en" sz="1100">
                <a:solidFill>
                  <a:srgbClr val="2B3441"/>
                </a:solidFill>
                <a:latin typeface="Libre Franklin SemiBold"/>
                <a:ea typeface="Libre Franklin SemiBold"/>
                <a:cs typeface="Libre Franklin SemiBold"/>
                <a:sym typeface="Libre Franklin SemiBold"/>
              </a:rPr>
              <a:t>While openness to tourism is high across Canada, </a:t>
            </a:r>
            <a:br>
              <a:rPr lang="en" sz="1100">
                <a:solidFill>
                  <a:srgbClr val="2B3441"/>
                </a:solidFill>
                <a:latin typeface="Libre Franklin SemiBold"/>
                <a:ea typeface="Libre Franklin SemiBold"/>
                <a:cs typeface="Libre Franklin SemiBold"/>
                <a:sym typeface="Libre Franklin SemiBold"/>
              </a:rPr>
            </a:br>
            <a:r>
              <a:rPr lang="en" sz="1100">
                <a:solidFill>
                  <a:srgbClr val="2B3441"/>
                </a:solidFill>
                <a:latin typeface="Libre Franklin SemiBold"/>
                <a:ea typeface="Libre Franklin SemiBold"/>
                <a:cs typeface="Libre Franklin SemiBold"/>
                <a:sym typeface="Libre Franklin SemiBold"/>
              </a:rPr>
              <a:t>younger Canadians are less open to having more </a:t>
            </a:r>
            <a:br>
              <a:rPr lang="en" sz="1100">
                <a:solidFill>
                  <a:srgbClr val="2B3441"/>
                </a:solidFill>
                <a:latin typeface="Libre Franklin SemiBold"/>
                <a:ea typeface="Libre Franklin SemiBold"/>
                <a:cs typeface="Libre Franklin SemiBold"/>
                <a:sym typeface="Libre Franklin SemiBold"/>
              </a:rPr>
            </a:br>
            <a:r>
              <a:rPr lang="en" sz="1100">
                <a:solidFill>
                  <a:srgbClr val="2B3441"/>
                </a:solidFill>
                <a:latin typeface="Libre Franklin SemiBold"/>
                <a:ea typeface="Libre Franklin SemiBold"/>
                <a:cs typeface="Libre Franklin SemiBold"/>
                <a:sym typeface="Libre Franklin SemiBold"/>
              </a:rPr>
              <a:t>tourists visit Canada.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228600" rtl="0" algn="l">
              <a:spcBef>
                <a:spcPts val="0"/>
              </a:spcBef>
              <a:spcAft>
                <a:spcPts val="1000"/>
              </a:spcAft>
              <a:buNone/>
            </a:pPr>
            <a:r>
              <a:t/>
            </a:r>
            <a:endParaRPr sz="1100">
              <a:solidFill>
                <a:srgbClr val="2B3441"/>
              </a:solidFill>
              <a:latin typeface="Libre Franklin"/>
              <a:ea typeface="Libre Franklin"/>
              <a:cs typeface="Libre Franklin"/>
              <a:sym typeface="Libre Franklin"/>
            </a:endParaRPr>
          </a:p>
        </p:txBody>
      </p:sp>
      <p:sp>
        <p:nvSpPr>
          <p:cNvPr id="578" name="Google Shape;578;p60"/>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PERCEPTION SURVEY</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579" name="Google Shape;579;p60"/>
          <p:cNvSpPr txBox="1"/>
          <p:nvPr/>
        </p:nvSpPr>
        <p:spPr>
          <a:xfrm>
            <a:off x="4788025" y="-927575"/>
            <a:ext cx="4224900" cy="85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a:solidFill>
                <a:srgbClr val="2B3441"/>
              </a:solidFill>
              <a:latin typeface="Libre Franklin SemiBold"/>
              <a:ea typeface="Libre Franklin SemiBold"/>
              <a:cs typeface="Libre Franklin SemiBold"/>
              <a:sym typeface="Libre Franklin SemiBold"/>
            </a:endParaRPr>
          </a:p>
        </p:txBody>
      </p:sp>
      <p:sp>
        <p:nvSpPr>
          <p:cNvPr id="580" name="Google Shape;580;p60"/>
          <p:cNvSpPr/>
          <p:nvPr/>
        </p:nvSpPr>
        <p:spPr>
          <a:xfrm>
            <a:off x="4633925" y="827100"/>
            <a:ext cx="4224900" cy="3807000"/>
          </a:xfrm>
          <a:prstGeom prst="roundRect">
            <a:avLst>
              <a:gd fmla="val 0" name="adj"/>
            </a:avLst>
          </a:prstGeom>
          <a:solidFill>
            <a:schemeClr val="lt1"/>
          </a:solidFill>
          <a:ln>
            <a:noFill/>
          </a:ln>
        </p:spPr>
        <p:txBody>
          <a:bodyPr anchorCtr="0" anchor="t" bIns="154350" lIns="154350" spcFirstLastPara="1" rIns="154350" wrap="square" tIns="154350">
            <a:noAutofit/>
          </a:bodyPr>
          <a:lstStyle/>
          <a:p>
            <a:pPr indent="0" lvl="0" marL="0" rtl="0" algn="l">
              <a:spcBef>
                <a:spcPts val="0"/>
              </a:spcBef>
              <a:spcAft>
                <a:spcPts val="0"/>
              </a:spcAft>
              <a:buNone/>
            </a:pPr>
            <a:r>
              <a:rPr lang="en" sz="1100">
                <a:solidFill>
                  <a:srgbClr val="2B3441"/>
                </a:solidFill>
                <a:latin typeface="Libre Franklin SemiBold"/>
                <a:ea typeface="Libre Franklin SemiBold"/>
                <a:cs typeface="Libre Franklin SemiBold"/>
                <a:sym typeface="Libre Franklin SemiBold"/>
              </a:rPr>
              <a:t>Overall, Canadians across provinces are generally open to welcoming more tourists. However, openness to tourism is relatively lower in Alberta, Ontario, the Atlantic provinces, and British Columbia.</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228600" rtl="0" algn="l">
              <a:spcBef>
                <a:spcPts val="0"/>
              </a:spcBef>
              <a:spcAft>
                <a:spcPts val="1000"/>
              </a:spcAft>
              <a:buNone/>
            </a:pPr>
            <a:r>
              <a:t/>
            </a:r>
            <a:endParaRPr sz="1100">
              <a:solidFill>
                <a:srgbClr val="2B3441"/>
              </a:solidFill>
              <a:latin typeface="Libre Franklin"/>
              <a:ea typeface="Libre Franklin"/>
              <a:cs typeface="Libre Franklin"/>
              <a:sym typeface="Libre Franklin"/>
            </a:endParaRPr>
          </a:p>
        </p:txBody>
      </p:sp>
      <p:sp>
        <p:nvSpPr>
          <p:cNvPr id="581" name="Google Shape;581;p60"/>
          <p:cNvSpPr/>
          <p:nvPr/>
        </p:nvSpPr>
        <p:spPr>
          <a:xfrm>
            <a:off x="473200" y="1798301"/>
            <a:ext cx="3648600" cy="2522100"/>
          </a:xfrm>
          <a:prstGeom prst="roundRect">
            <a:avLst>
              <a:gd fmla="val 2617" name="adj"/>
            </a:avLst>
          </a:prstGeom>
          <a:solidFill>
            <a:srgbClr val="FFFFFF"/>
          </a:solidFill>
          <a:ln>
            <a:noFill/>
          </a:ln>
        </p:spPr>
        <p:txBody>
          <a:bodyPr anchorCtr="0" anchor="ctr" bIns="81075" lIns="81075" spcFirstLastPara="1" rIns="81075" wrap="square" tIns="81075">
            <a:noAutofit/>
          </a:bodyPr>
          <a:lstStyle/>
          <a:p>
            <a:pPr indent="0" lvl="0" marL="0" rtl="0" algn="ctr">
              <a:spcBef>
                <a:spcPts val="0"/>
              </a:spcBef>
              <a:spcAft>
                <a:spcPts val="0"/>
              </a:spcAft>
              <a:buNone/>
            </a:pPr>
            <a:r>
              <a:t/>
            </a:r>
            <a:endParaRPr sz="1241"/>
          </a:p>
        </p:txBody>
      </p:sp>
      <p:pic>
        <p:nvPicPr>
          <p:cNvPr id="582" name="Google Shape;582;p60" title="Chart"/>
          <p:cNvPicPr preferRelativeResize="0"/>
          <p:nvPr/>
        </p:nvPicPr>
        <p:blipFill>
          <a:blip r:embed="rId3">
            <a:alphaModFix/>
          </a:blip>
          <a:stretch>
            <a:fillRect/>
          </a:stretch>
        </p:blipFill>
        <p:spPr>
          <a:xfrm>
            <a:off x="872450" y="1798300"/>
            <a:ext cx="2941407" cy="2343326"/>
          </a:xfrm>
          <a:prstGeom prst="rect">
            <a:avLst/>
          </a:prstGeom>
          <a:noFill/>
          <a:ln>
            <a:noFill/>
          </a:ln>
        </p:spPr>
      </p:pic>
      <p:pic>
        <p:nvPicPr>
          <p:cNvPr id="583" name="Google Shape;583;p60" title="Chart"/>
          <p:cNvPicPr preferRelativeResize="0"/>
          <p:nvPr/>
        </p:nvPicPr>
        <p:blipFill>
          <a:blip r:embed="rId4">
            <a:alphaModFix/>
          </a:blip>
          <a:stretch>
            <a:fillRect/>
          </a:stretch>
        </p:blipFill>
        <p:spPr>
          <a:xfrm>
            <a:off x="5109400" y="1775026"/>
            <a:ext cx="3084900" cy="2457625"/>
          </a:xfrm>
          <a:prstGeom prst="rect">
            <a:avLst/>
          </a:prstGeom>
          <a:noFill/>
          <a:ln>
            <a:noFill/>
          </a:ln>
        </p:spPr>
      </p:pic>
      <p:sp>
        <p:nvSpPr>
          <p:cNvPr id="584" name="Google Shape;584;p60"/>
          <p:cNvSpPr txBox="1"/>
          <p:nvPr/>
        </p:nvSpPr>
        <p:spPr>
          <a:xfrm>
            <a:off x="4788025" y="4141625"/>
            <a:ext cx="2458500" cy="492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i="1" lang="en" sz="500">
                <a:solidFill>
                  <a:srgbClr val="9E9E9E"/>
                </a:solidFill>
                <a:latin typeface="Manrope Medium"/>
                <a:ea typeface="Manrope Medium"/>
                <a:cs typeface="Manrope Medium"/>
                <a:sym typeface="Manrope Medium"/>
              </a:rPr>
              <a:t>Q: Are you open, somewhat open, somewhat not open or not open to having more tourists visit Canada? (n= 1,819) Source: Edelman, 2024</a:t>
            </a:r>
            <a:endParaRPr i="1" sz="500">
              <a:solidFill>
                <a:srgbClr val="9E9E9E"/>
              </a:solidFill>
              <a:latin typeface="Manrope Medium"/>
              <a:ea typeface="Manrope Medium"/>
              <a:cs typeface="Manrope Medium"/>
              <a:sym typeface="Manrope Medium"/>
            </a:endParaRPr>
          </a:p>
          <a:p>
            <a:pPr indent="0" lvl="0" marL="0" rtl="0" algn="l">
              <a:spcBef>
                <a:spcPts val="0"/>
              </a:spcBef>
              <a:spcAft>
                <a:spcPts val="0"/>
              </a:spcAft>
              <a:buClr>
                <a:schemeClr val="dk1"/>
              </a:buClr>
              <a:buSzPts val="1100"/>
              <a:buFont typeface="Arial"/>
              <a:buNone/>
            </a:pPr>
            <a:r>
              <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588" name="Shape 588"/>
        <p:cNvGrpSpPr/>
        <p:nvPr/>
      </p:nvGrpSpPr>
      <p:grpSpPr>
        <a:xfrm>
          <a:off x="0" y="0"/>
          <a:ext cx="0" cy="0"/>
          <a:chOff x="0" y="0"/>
          <a:chExt cx="0" cy="0"/>
        </a:xfrm>
      </p:grpSpPr>
      <p:sp>
        <p:nvSpPr>
          <p:cNvPr id="589" name="Google Shape;589;p61"/>
          <p:cNvSpPr/>
          <p:nvPr/>
        </p:nvSpPr>
        <p:spPr>
          <a:xfrm>
            <a:off x="278850" y="827100"/>
            <a:ext cx="4224900" cy="3807000"/>
          </a:xfrm>
          <a:prstGeom prst="roundRect">
            <a:avLst>
              <a:gd fmla="val 0" name="adj"/>
            </a:avLst>
          </a:prstGeom>
          <a:solidFill>
            <a:schemeClr val="lt1"/>
          </a:solidFill>
          <a:ln>
            <a:noFill/>
          </a:ln>
        </p:spPr>
        <p:txBody>
          <a:bodyPr anchorCtr="0" anchor="t" bIns="154350" lIns="154350" spcFirstLastPara="1" rIns="154350" wrap="square" tIns="154350">
            <a:noAutofit/>
          </a:bodyPr>
          <a:lstStyle/>
          <a:p>
            <a:pPr indent="0" lvl="0" marL="0" rtl="0" algn="l">
              <a:spcBef>
                <a:spcPts val="0"/>
              </a:spcBef>
              <a:spcAft>
                <a:spcPts val="0"/>
              </a:spcAft>
              <a:buClr>
                <a:schemeClr val="dk1"/>
              </a:buClr>
              <a:buSzPts val="1100"/>
              <a:buFont typeface="Arial"/>
              <a:buNone/>
            </a:pPr>
            <a:r>
              <a:rPr lang="en" sz="900">
                <a:solidFill>
                  <a:srgbClr val="2B3441"/>
                </a:solidFill>
                <a:latin typeface="Libre Franklin SemiBold"/>
                <a:ea typeface="Libre Franklin SemiBold"/>
                <a:cs typeface="Libre Franklin SemiBold"/>
                <a:sym typeface="Libre Franklin SemiBold"/>
              </a:rPr>
              <a:t>The overall perception of the tourism sector and its impact on the Canadian economy are closely aligned. 62% of Canadians have a positive impression of the tourism sector's impact on the national economy, compared to 65% overall. Among Canadians aged 18-34 and 35-54, there is a five-point difference in perception.</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228600" rtl="0" algn="l">
              <a:spcBef>
                <a:spcPts val="0"/>
              </a:spcBef>
              <a:spcAft>
                <a:spcPts val="1000"/>
              </a:spcAft>
              <a:buNone/>
            </a:pPr>
            <a:r>
              <a:t/>
            </a:r>
            <a:endParaRPr sz="900">
              <a:solidFill>
                <a:srgbClr val="2B3441"/>
              </a:solidFill>
              <a:latin typeface="Libre Franklin"/>
              <a:ea typeface="Libre Franklin"/>
              <a:cs typeface="Libre Franklin"/>
              <a:sym typeface="Libre Franklin"/>
            </a:endParaRPr>
          </a:p>
        </p:txBody>
      </p:sp>
      <p:sp>
        <p:nvSpPr>
          <p:cNvPr id="590" name="Google Shape;590;p61"/>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PERCEPTION SURVEY</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591" name="Google Shape;591;p61"/>
          <p:cNvSpPr txBox="1"/>
          <p:nvPr/>
        </p:nvSpPr>
        <p:spPr>
          <a:xfrm>
            <a:off x="4788025" y="-927575"/>
            <a:ext cx="4224900" cy="85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a:solidFill>
                <a:srgbClr val="2B3441"/>
              </a:solidFill>
              <a:latin typeface="Libre Franklin SemiBold"/>
              <a:ea typeface="Libre Franklin SemiBold"/>
              <a:cs typeface="Libre Franklin SemiBold"/>
              <a:sym typeface="Libre Franklin SemiBold"/>
            </a:endParaRPr>
          </a:p>
        </p:txBody>
      </p:sp>
      <p:sp>
        <p:nvSpPr>
          <p:cNvPr id="592" name="Google Shape;592;p61"/>
          <p:cNvSpPr/>
          <p:nvPr/>
        </p:nvSpPr>
        <p:spPr>
          <a:xfrm>
            <a:off x="4633925" y="827100"/>
            <a:ext cx="4224900" cy="3807000"/>
          </a:xfrm>
          <a:prstGeom prst="roundRect">
            <a:avLst>
              <a:gd fmla="val 0" name="adj"/>
            </a:avLst>
          </a:prstGeom>
          <a:solidFill>
            <a:schemeClr val="lt1"/>
          </a:solidFill>
          <a:ln>
            <a:noFill/>
          </a:ln>
        </p:spPr>
        <p:txBody>
          <a:bodyPr anchorCtr="0" anchor="t" bIns="154350" lIns="154350" spcFirstLastPara="1" rIns="154350" wrap="square" tIns="154350">
            <a:noAutofit/>
          </a:bodyPr>
          <a:lstStyle/>
          <a:p>
            <a:pPr indent="0" lvl="0" marL="0" rtl="0" algn="l">
              <a:spcBef>
                <a:spcPts val="0"/>
              </a:spcBef>
              <a:spcAft>
                <a:spcPts val="0"/>
              </a:spcAft>
              <a:buClr>
                <a:schemeClr val="dk1"/>
              </a:buClr>
              <a:buSzPts val="1100"/>
              <a:buFont typeface="Arial"/>
              <a:buNone/>
            </a:pPr>
            <a:r>
              <a:rPr lang="en" sz="900">
                <a:solidFill>
                  <a:srgbClr val="2B3441"/>
                </a:solidFill>
                <a:latin typeface="Libre Franklin SemiBold"/>
                <a:ea typeface="Libre Franklin SemiBold"/>
                <a:cs typeface="Libre Franklin SemiBold"/>
                <a:sym typeface="Libre Franklin SemiBold"/>
              </a:rPr>
              <a:t>Canadians in Quebec and Atlantic provinces  share a higher level of support for tourism, Saskatchewan and Manitoba the lowest. While overall perception is positive in these provinces, the overall impression of the impact of the tourism sector on the Canadian economy is similar, other than in Ontario, Saskatchewan, and Manitoba.</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228600" rtl="0" algn="l">
              <a:spcBef>
                <a:spcPts val="0"/>
              </a:spcBef>
              <a:spcAft>
                <a:spcPts val="1000"/>
              </a:spcAft>
              <a:buNone/>
            </a:pPr>
            <a:r>
              <a:t/>
            </a:r>
            <a:endParaRPr sz="900">
              <a:solidFill>
                <a:srgbClr val="2B3441"/>
              </a:solidFill>
              <a:latin typeface="Libre Franklin"/>
              <a:ea typeface="Libre Franklin"/>
              <a:cs typeface="Libre Franklin"/>
              <a:sym typeface="Libre Franklin"/>
            </a:endParaRPr>
          </a:p>
        </p:txBody>
      </p:sp>
      <p:sp>
        <p:nvSpPr>
          <p:cNvPr id="593" name="Google Shape;593;p61"/>
          <p:cNvSpPr/>
          <p:nvPr/>
        </p:nvSpPr>
        <p:spPr>
          <a:xfrm>
            <a:off x="473200" y="1798301"/>
            <a:ext cx="3648600" cy="2522100"/>
          </a:xfrm>
          <a:prstGeom prst="roundRect">
            <a:avLst>
              <a:gd fmla="val 2617" name="adj"/>
            </a:avLst>
          </a:prstGeom>
          <a:solidFill>
            <a:srgbClr val="FFFFFF"/>
          </a:solidFill>
          <a:ln>
            <a:noFill/>
          </a:ln>
        </p:spPr>
        <p:txBody>
          <a:bodyPr anchorCtr="0" anchor="ctr" bIns="81075" lIns="81075" spcFirstLastPara="1" rIns="81075" wrap="square" tIns="81075">
            <a:noAutofit/>
          </a:bodyPr>
          <a:lstStyle/>
          <a:p>
            <a:pPr indent="0" lvl="0" marL="0" rtl="0" algn="ctr">
              <a:spcBef>
                <a:spcPts val="0"/>
              </a:spcBef>
              <a:spcAft>
                <a:spcPts val="0"/>
              </a:spcAft>
              <a:buNone/>
            </a:pPr>
            <a:r>
              <a:t/>
            </a:r>
            <a:endParaRPr sz="1241"/>
          </a:p>
        </p:txBody>
      </p:sp>
      <p:sp>
        <p:nvSpPr>
          <p:cNvPr id="594" name="Google Shape;594;p61"/>
          <p:cNvSpPr txBox="1"/>
          <p:nvPr/>
        </p:nvSpPr>
        <p:spPr>
          <a:xfrm>
            <a:off x="4788025" y="4141625"/>
            <a:ext cx="4073400" cy="492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i="1" lang="en" sz="500">
                <a:solidFill>
                  <a:srgbClr val="9E9E9E"/>
                </a:solidFill>
                <a:latin typeface="Manrope Medium"/>
                <a:ea typeface="Manrope Medium"/>
                <a:cs typeface="Manrope Medium"/>
                <a:sym typeface="Manrope Medium"/>
              </a:rPr>
              <a:t>Q: On a scale of 0 to 10 where 0 is a completely negative impression and 10 is a completely positive impression, how would you </a:t>
            </a:r>
            <a:endParaRPr i="1" sz="500">
              <a:solidFill>
                <a:srgbClr val="9E9E9E"/>
              </a:solidFill>
              <a:latin typeface="Manrope Medium"/>
              <a:ea typeface="Manrope Medium"/>
              <a:cs typeface="Manrope Medium"/>
              <a:sym typeface="Manrope Medium"/>
            </a:endParaRPr>
          </a:p>
          <a:p>
            <a:pPr indent="0" lvl="0" marL="0" rtl="0" algn="l">
              <a:spcBef>
                <a:spcPts val="0"/>
              </a:spcBef>
              <a:spcAft>
                <a:spcPts val="0"/>
              </a:spcAft>
              <a:buClr>
                <a:schemeClr val="dk1"/>
              </a:buClr>
              <a:buSzPts val="1100"/>
              <a:buFont typeface="Arial"/>
              <a:buNone/>
            </a:pPr>
            <a:r>
              <a:rPr i="1" lang="en" sz="500">
                <a:solidFill>
                  <a:srgbClr val="9E9E9E"/>
                </a:solidFill>
                <a:latin typeface="Manrope Medium"/>
                <a:ea typeface="Manrope Medium"/>
                <a:cs typeface="Manrope Medium"/>
                <a:sym typeface="Manrope Medium"/>
              </a:rPr>
              <a:t>rate your overall impression of the impact of the tourism sector on the Canadian economy? (n= 1,819) Source: Edelman, 2024</a:t>
            </a:r>
            <a:endParaRPr i="1" sz="500">
              <a:solidFill>
                <a:srgbClr val="9E9E9E"/>
              </a:solidFill>
              <a:latin typeface="Manrope Medium"/>
              <a:ea typeface="Manrope Medium"/>
              <a:cs typeface="Manrope Medium"/>
              <a:sym typeface="Manrope Medium"/>
            </a:endParaRPr>
          </a:p>
          <a:p>
            <a:pPr indent="0" lvl="0" marL="0" rtl="0" algn="l">
              <a:spcBef>
                <a:spcPts val="0"/>
              </a:spcBef>
              <a:spcAft>
                <a:spcPts val="0"/>
              </a:spcAft>
              <a:buClr>
                <a:schemeClr val="dk1"/>
              </a:buClr>
              <a:buSzPts val="1100"/>
              <a:buFont typeface="Arial"/>
              <a:buNone/>
            </a:pPr>
            <a:r>
              <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p:txBody>
      </p:sp>
      <p:pic>
        <p:nvPicPr>
          <p:cNvPr id="595" name="Google Shape;595;p61" title="Chart"/>
          <p:cNvPicPr preferRelativeResize="0"/>
          <p:nvPr/>
        </p:nvPicPr>
        <p:blipFill>
          <a:blip r:embed="rId3">
            <a:alphaModFix/>
          </a:blip>
          <a:stretch>
            <a:fillRect/>
          </a:stretch>
        </p:blipFill>
        <p:spPr>
          <a:xfrm>
            <a:off x="921075" y="1799917"/>
            <a:ext cx="2940450" cy="2340101"/>
          </a:xfrm>
          <a:prstGeom prst="rect">
            <a:avLst/>
          </a:prstGeom>
          <a:noFill/>
          <a:ln>
            <a:noFill/>
          </a:ln>
        </p:spPr>
      </p:pic>
      <p:pic>
        <p:nvPicPr>
          <p:cNvPr id="596" name="Google Shape;596;p61" title="Chart"/>
          <p:cNvPicPr preferRelativeResize="0"/>
          <p:nvPr/>
        </p:nvPicPr>
        <p:blipFill>
          <a:blip r:embed="rId4">
            <a:alphaModFix/>
          </a:blip>
          <a:stretch>
            <a:fillRect/>
          </a:stretch>
        </p:blipFill>
        <p:spPr>
          <a:xfrm>
            <a:off x="5350050" y="1781103"/>
            <a:ext cx="2914299" cy="2321701"/>
          </a:xfrm>
          <a:prstGeom prst="rect">
            <a:avLst/>
          </a:prstGeom>
          <a:noFill/>
          <a:ln>
            <a:noFill/>
          </a:ln>
        </p:spPr>
      </p:pic>
      <p:sp>
        <p:nvSpPr>
          <p:cNvPr id="597" name="Google Shape;597;p61"/>
          <p:cNvSpPr txBox="1"/>
          <p:nvPr/>
        </p:nvSpPr>
        <p:spPr>
          <a:xfrm>
            <a:off x="473200" y="4141625"/>
            <a:ext cx="3906600" cy="492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i="1" lang="en" sz="500">
                <a:solidFill>
                  <a:srgbClr val="9E9E9E"/>
                </a:solidFill>
                <a:latin typeface="Manrope Medium"/>
                <a:ea typeface="Manrope Medium"/>
                <a:cs typeface="Manrope Medium"/>
                <a:sym typeface="Manrope Medium"/>
              </a:rPr>
              <a:t>Q: On a scale of 0 to 10 where 0 is a completely negative impression and 10 is a completely positive impression, how would you rate your overall impression of the tourism sector in Canada? (n= 1,819) Source: Edelman, 2024</a:t>
            </a:r>
            <a:endParaRPr i="1" sz="500">
              <a:solidFill>
                <a:srgbClr val="9E9E9E"/>
              </a:solidFill>
              <a:latin typeface="Manrope Medium"/>
              <a:ea typeface="Manrope Medium"/>
              <a:cs typeface="Manrope Medium"/>
              <a:sym typeface="Manrope Medium"/>
            </a:endParaRPr>
          </a:p>
          <a:p>
            <a:pPr indent="0" lvl="0" marL="0" rtl="0" algn="l">
              <a:spcBef>
                <a:spcPts val="0"/>
              </a:spcBef>
              <a:spcAft>
                <a:spcPts val="0"/>
              </a:spcAft>
              <a:buClr>
                <a:schemeClr val="dk1"/>
              </a:buClr>
              <a:buSzPts val="1100"/>
              <a:buFont typeface="Arial"/>
              <a:buNone/>
            </a:pPr>
            <a:r>
              <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601" name="Shape 601"/>
        <p:cNvGrpSpPr/>
        <p:nvPr/>
      </p:nvGrpSpPr>
      <p:grpSpPr>
        <a:xfrm>
          <a:off x="0" y="0"/>
          <a:ext cx="0" cy="0"/>
          <a:chOff x="0" y="0"/>
          <a:chExt cx="0" cy="0"/>
        </a:xfrm>
      </p:grpSpPr>
      <p:pic>
        <p:nvPicPr>
          <p:cNvPr id="602" name="Google Shape;602;p62" title="green-accent.png"/>
          <p:cNvPicPr preferRelativeResize="0"/>
          <p:nvPr/>
        </p:nvPicPr>
        <p:blipFill rotWithShape="1">
          <a:blip r:embed="rId3">
            <a:alphaModFix/>
          </a:blip>
          <a:srcRect b="0" l="5922" r="4743" t="0"/>
          <a:stretch/>
        </p:blipFill>
        <p:spPr>
          <a:xfrm rot="-5400000">
            <a:off x="881863" y="1648962"/>
            <a:ext cx="5155024" cy="1857100"/>
          </a:xfrm>
          <a:prstGeom prst="rect">
            <a:avLst/>
          </a:prstGeom>
          <a:noFill/>
          <a:ln>
            <a:noFill/>
          </a:ln>
        </p:spPr>
      </p:pic>
      <p:sp>
        <p:nvSpPr>
          <p:cNvPr id="603" name="Google Shape;603;p62"/>
          <p:cNvSpPr/>
          <p:nvPr/>
        </p:nvSpPr>
        <p:spPr>
          <a:xfrm>
            <a:off x="3683526" y="2900"/>
            <a:ext cx="5460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4" name="Google Shape;604;p62"/>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PERCEPTION SURVEY</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605" name="Google Shape;605;p62"/>
          <p:cNvSpPr txBox="1"/>
          <p:nvPr/>
        </p:nvSpPr>
        <p:spPr>
          <a:xfrm>
            <a:off x="291700" y="518550"/>
            <a:ext cx="2495700" cy="1288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1600">
                <a:solidFill>
                  <a:srgbClr val="2B3441"/>
                </a:solidFill>
                <a:latin typeface="Libre Franklin SemiBold"/>
                <a:ea typeface="Libre Franklin SemiBold"/>
                <a:cs typeface="Libre Franklin SemiBold"/>
                <a:sym typeface="Libre Franklin SemiBold"/>
              </a:rPr>
              <a:t>65% of Canadians have  a positive impression of the tourism sector in Canada.</a:t>
            </a:r>
            <a:endParaRPr sz="16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16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6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6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1600">
              <a:solidFill>
                <a:srgbClr val="2B3441"/>
              </a:solidFill>
              <a:latin typeface="Libre Franklin SemiBold"/>
              <a:ea typeface="Libre Franklin SemiBold"/>
              <a:cs typeface="Libre Franklin SemiBold"/>
              <a:sym typeface="Libre Franklin SemiBold"/>
            </a:endParaRPr>
          </a:p>
        </p:txBody>
      </p:sp>
      <p:sp>
        <p:nvSpPr>
          <p:cNvPr id="606" name="Google Shape;606;p62"/>
          <p:cNvSpPr txBox="1"/>
          <p:nvPr/>
        </p:nvSpPr>
        <p:spPr>
          <a:xfrm>
            <a:off x="282575" y="3913775"/>
            <a:ext cx="2458500" cy="492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i="1" lang="en" sz="500">
                <a:solidFill>
                  <a:srgbClr val="9E9E9E"/>
                </a:solidFill>
                <a:latin typeface="Manrope Medium"/>
                <a:ea typeface="Manrope Medium"/>
                <a:cs typeface="Manrope Medium"/>
                <a:sym typeface="Manrope Medium"/>
              </a:rPr>
              <a:t>Q: On a scale of 0 to 10 where 0 is a completely negative impression and 10 is a completely positive impression, how would you rate your overall impression of the tourism sector in Canada? (n= 1,819) Source: Edelman, 2024</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p:txBody>
      </p:sp>
      <p:pic>
        <p:nvPicPr>
          <p:cNvPr id="607" name="Google Shape;607;p62" title="Chart"/>
          <p:cNvPicPr preferRelativeResize="0"/>
          <p:nvPr/>
        </p:nvPicPr>
        <p:blipFill>
          <a:blip r:embed="rId4">
            <a:alphaModFix/>
          </a:blip>
          <a:stretch>
            <a:fillRect/>
          </a:stretch>
        </p:blipFill>
        <p:spPr>
          <a:xfrm>
            <a:off x="3958625" y="655830"/>
            <a:ext cx="4750401" cy="378448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611" name="Shape 611"/>
        <p:cNvGrpSpPr/>
        <p:nvPr/>
      </p:nvGrpSpPr>
      <p:grpSpPr>
        <a:xfrm>
          <a:off x="0" y="0"/>
          <a:ext cx="0" cy="0"/>
          <a:chOff x="0" y="0"/>
          <a:chExt cx="0" cy="0"/>
        </a:xfrm>
      </p:grpSpPr>
      <p:sp>
        <p:nvSpPr>
          <p:cNvPr id="612" name="Google Shape;612;p63"/>
          <p:cNvSpPr/>
          <p:nvPr/>
        </p:nvSpPr>
        <p:spPr>
          <a:xfrm>
            <a:off x="278850" y="827100"/>
            <a:ext cx="4224900" cy="3807000"/>
          </a:xfrm>
          <a:prstGeom prst="roundRect">
            <a:avLst>
              <a:gd fmla="val 0" name="adj"/>
            </a:avLst>
          </a:prstGeom>
          <a:solidFill>
            <a:schemeClr val="lt1"/>
          </a:solidFill>
          <a:ln>
            <a:noFill/>
          </a:ln>
        </p:spPr>
        <p:txBody>
          <a:bodyPr anchorCtr="0" anchor="t" bIns="154350" lIns="154350" spcFirstLastPara="1" rIns="154350" wrap="square" tIns="154350">
            <a:noAutofit/>
          </a:bodyPr>
          <a:lstStyle/>
          <a:p>
            <a:pPr indent="0" lvl="0" marL="0" rtl="0" algn="l">
              <a:spcBef>
                <a:spcPts val="0"/>
              </a:spcBef>
              <a:spcAft>
                <a:spcPts val="1000"/>
              </a:spcAft>
              <a:buNone/>
            </a:pPr>
            <a:r>
              <a:rPr lang="en" sz="1100">
                <a:solidFill>
                  <a:srgbClr val="2B3441"/>
                </a:solidFill>
                <a:latin typeface="Libre Franklin SemiBold"/>
                <a:ea typeface="Libre Franklin SemiBold"/>
                <a:cs typeface="Libre Franklin SemiBold"/>
                <a:sym typeface="Libre Franklin SemiBold"/>
              </a:rPr>
              <a:t>Younger Canadians show less support for tourism, while older Canadians have a more positive attitude.</a:t>
            </a:r>
            <a:endParaRPr sz="1100">
              <a:solidFill>
                <a:srgbClr val="2B3441"/>
              </a:solidFill>
              <a:latin typeface="Libre Franklin SemiBold"/>
              <a:ea typeface="Libre Franklin SemiBold"/>
              <a:cs typeface="Libre Franklin SemiBold"/>
              <a:sym typeface="Libre Franklin SemiBold"/>
            </a:endParaRPr>
          </a:p>
        </p:txBody>
      </p:sp>
      <p:sp>
        <p:nvSpPr>
          <p:cNvPr id="613" name="Google Shape;613;p63"/>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PERCEPTION SURVEY</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614" name="Google Shape;614;p63"/>
          <p:cNvSpPr txBox="1"/>
          <p:nvPr/>
        </p:nvSpPr>
        <p:spPr>
          <a:xfrm>
            <a:off x="4788025" y="-927575"/>
            <a:ext cx="4224900" cy="85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a:solidFill>
                <a:srgbClr val="2B3441"/>
              </a:solidFill>
              <a:latin typeface="Libre Franklin SemiBold"/>
              <a:ea typeface="Libre Franklin SemiBold"/>
              <a:cs typeface="Libre Franklin SemiBold"/>
              <a:sym typeface="Libre Franklin SemiBold"/>
            </a:endParaRPr>
          </a:p>
        </p:txBody>
      </p:sp>
      <p:sp>
        <p:nvSpPr>
          <p:cNvPr id="615" name="Google Shape;615;p63"/>
          <p:cNvSpPr/>
          <p:nvPr/>
        </p:nvSpPr>
        <p:spPr>
          <a:xfrm>
            <a:off x="4633925" y="827100"/>
            <a:ext cx="4224900" cy="3807000"/>
          </a:xfrm>
          <a:prstGeom prst="roundRect">
            <a:avLst>
              <a:gd fmla="val 0" name="adj"/>
            </a:avLst>
          </a:prstGeom>
          <a:solidFill>
            <a:schemeClr val="lt1"/>
          </a:solidFill>
          <a:ln>
            <a:noFill/>
          </a:ln>
        </p:spPr>
        <p:txBody>
          <a:bodyPr anchorCtr="0" anchor="t" bIns="154350" lIns="154350" spcFirstLastPara="1" rIns="154350" wrap="square" tIns="154350">
            <a:noAutofit/>
          </a:bodyPr>
          <a:lstStyle/>
          <a:p>
            <a:pPr indent="0" lvl="0" marL="0" rtl="0" algn="l">
              <a:spcBef>
                <a:spcPts val="0"/>
              </a:spcBef>
              <a:spcAft>
                <a:spcPts val="0"/>
              </a:spcAft>
              <a:buClr>
                <a:schemeClr val="dk1"/>
              </a:buClr>
              <a:buSzPts val="1100"/>
              <a:buFont typeface="Arial"/>
              <a:buNone/>
            </a:pPr>
            <a:r>
              <a:rPr lang="en" sz="1100">
                <a:solidFill>
                  <a:srgbClr val="2B3441"/>
                </a:solidFill>
                <a:latin typeface="Libre Franklin SemiBold"/>
                <a:ea typeface="Libre Franklin SemiBold"/>
                <a:cs typeface="Libre Franklin SemiBold"/>
                <a:sym typeface="Libre Franklin SemiBold"/>
              </a:rPr>
              <a:t>Canadians in Atlantic provinces share a higher level of support for tourism, compared to the Prairies and Ontario with the lowest rates.</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228600" rtl="0" algn="l">
              <a:spcBef>
                <a:spcPts val="0"/>
              </a:spcBef>
              <a:spcAft>
                <a:spcPts val="1000"/>
              </a:spcAft>
              <a:buNone/>
            </a:pPr>
            <a:r>
              <a:t/>
            </a:r>
            <a:endParaRPr sz="1100">
              <a:solidFill>
                <a:srgbClr val="2B3441"/>
              </a:solidFill>
              <a:latin typeface="Libre Franklin"/>
              <a:ea typeface="Libre Franklin"/>
              <a:cs typeface="Libre Franklin"/>
              <a:sym typeface="Libre Franklin"/>
            </a:endParaRPr>
          </a:p>
        </p:txBody>
      </p:sp>
      <p:sp>
        <p:nvSpPr>
          <p:cNvPr id="616" name="Google Shape;616;p63"/>
          <p:cNvSpPr/>
          <p:nvPr/>
        </p:nvSpPr>
        <p:spPr>
          <a:xfrm>
            <a:off x="473200" y="1798301"/>
            <a:ext cx="3648600" cy="2522100"/>
          </a:xfrm>
          <a:prstGeom prst="roundRect">
            <a:avLst>
              <a:gd fmla="val 2617" name="adj"/>
            </a:avLst>
          </a:prstGeom>
          <a:solidFill>
            <a:srgbClr val="FFFFFF"/>
          </a:solidFill>
          <a:ln>
            <a:noFill/>
          </a:ln>
        </p:spPr>
        <p:txBody>
          <a:bodyPr anchorCtr="0" anchor="ctr" bIns="81075" lIns="81075" spcFirstLastPara="1" rIns="81075" wrap="square" tIns="81075">
            <a:noAutofit/>
          </a:bodyPr>
          <a:lstStyle/>
          <a:p>
            <a:pPr indent="0" lvl="0" marL="0" rtl="0" algn="ctr">
              <a:spcBef>
                <a:spcPts val="0"/>
              </a:spcBef>
              <a:spcAft>
                <a:spcPts val="0"/>
              </a:spcAft>
              <a:buNone/>
            </a:pPr>
            <a:r>
              <a:t/>
            </a:r>
            <a:endParaRPr sz="1241"/>
          </a:p>
        </p:txBody>
      </p:sp>
      <p:sp>
        <p:nvSpPr>
          <p:cNvPr id="617" name="Google Shape;617;p63"/>
          <p:cNvSpPr txBox="1"/>
          <p:nvPr/>
        </p:nvSpPr>
        <p:spPr>
          <a:xfrm>
            <a:off x="4788025" y="4141625"/>
            <a:ext cx="4073400" cy="492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i="1" lang="en" sz="500">
                <a:solidFill>
                  <a:srgbClr val="9E9E9E"/>
                </a:solidFill>
                <a:latin typeface="Manrope Medium"/>
                <a:ea typeface="Manrope Medium"/>
                <a:cs typeface="Manrope Medium"/>
                <a:sym typeface="Manrope Medium"/>
              </a:rPr>
              <a:t>Q: On a scale of 0 to 10 where 0 is a completely negative impression and 10 is a completely positive impression, how would you rate your overall impression of the tourism sector in Canada? (n= 1,819) Source: Edelman, 2024</a:t>
            </a:r>
            <a:endParaRPr i="1" sz="500">
              <a:solidFill>
                <a:srgbClr val="9E9E9E"/>
              </a:solidFill>
              <a:latin typeface="Manrope Medium"/>
              <a:ea typeface="Manrope Medium"/>
              <a:cs typeface="Manrope Medium"/>
              <a:sym typeface="Manrope Medium"/>
            </a:endParaRPr>
          </a:p>
          <a:p>
            <a:pPr indent="0" lvl="0" marL="0" rtl="0" algn="l">
              <a:spcBef>
                <a:spcPts val="0"/>
              </a:spcBef>
              <a:spcAft>
                <a:spcPts val="0"/>
              </a:spcAft>
              <a:buClr>
                <a:schemeClr val="dk1"/>
              </a:buClr>
              <a:buSzPts val="1100"/>
              <a:buFont typeface="Arial"/>
              <a:buNone/>
            </a:pPr>
            <a:r>
              <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p:txBody>
      </p:sp>
      <p:pic>
        <p:nvPicPr>
          <p:cNvPr id="618" name="Google Shape;618;p63" title="Chart"/>
          <p:cNvPicPr preferRelativeResize="0"/>
          <p:nvPr/>
        </p:nvPicPr>
        <p:blipFill>
          <a:blip r:embed="rId3">
            <a:alphaModFix/>
          </a:blip>
          <a:stretch>
            <a:fillRect/>
          </a:stretch>
        </p:blipFill>
        <p:spPr>
          <a:xfrm>
            <a:off x="871938" y="1772725"/>
            <a:ext cx="3038730" cy="2420848"/>
          </a:xfrm>
          <a:prstGeom prst="rect">
            <a:avLst/>
          </a:prstGeom>
          <a:noFill/>
          <a:ln>
            <a:noFill/>
          </a:ln>
        </p:spPr>
      </p:pic>
      <p:pic>
        <p:nvPicPr>
          <p:cNvPr id="619" name="Google Shape;619;p63" title="Chart"/>
          <p:cNvPicPr preferRelativeResize="0"/>
          <p:nvPr/>
        </p:nvPicPr>
        <p:blipFill>
          <a:blip r:embed="rId4">
            <a:alphaModFix/>
          </a:blip>
          <a:stretch>
            <a:fillRect/>
          </a:stretch>
        </p:blipFill>
        <p:spPr>
          <a:xfrm>
            <a:off x="5227008" y="1772725"/>
            <a:ext cx="3038742" cy="2420860"/>
          </a:xfrm>
          <a:prstGeom prst="rect">
            <a:avLst/>
          </a:prstGeom>
          <a:solidFill>
            <a:srgbClr val="FFFFFF"/>
          </a:solid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623" name="Shape 623"/>
        <p:cNvGrpSpPr/>
        <p:nvPr/>
      </p:nvGrpSpPr>
      <p:grpSpPr>
        <a:xfrm>
          <a:off x="0" y="0"/>
          <a:ext cx="0" cy="0"/>
          <a:chOff x="0" y="0"/>
          <a:chExt cx="0" cy="0"/>
        </a:xfrm>
      </p:grpSpPr>
      <p:pic>
        <p:nvPicPr>
          <p:cNvPr id="624" name="Google Shape;624;p64" title="green-accent.png"/>
          <p:cNvPicPr preferRelativeResize="0"/>
          <p:nvPr/>
        </p:nvPicPr>
        <p:blipFill rotWithShape="1">
          <a:blip r:embed="rId3">
            <a:alphaModFix/>
          </a:blip>
          <a:srcRect b="0" l="5922" r="4743" t="0"/>
          <a:stretch/>
        </p:blipFill>
        <p:spPr>
          <a:xfrm rot="-5400000">
            <a:off x="881863" y="1648962"/>
            <a:ext cx="5155024" cy="1857100"/>
          </a:xfrm>
          <a:prstGeom prst="rect">
            <a:avLst/>
          </a:prstGeom>
          <a:noFill/>
          <a:ln>
            <a:noFill/>
          </a:ln>
        </p:spPr>
      </p:pic>
      <p:sp>
        <p:nvSpPr>
          <p:cNvPr id="625" name="Google Shape;625;p64"/>
          <p:cNvSpPr/>
          <p:nvPr/>
        </p:nvSpPr>
        <p:spPr>
          <a:xfrm>
            <a:off x="3683526" y="2900"/>
            <a:ext cx="5460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6" name="Google Shape;626;p64"/>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PERCEPTION SURVEY</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627" name="Google Shape;627;p64"/>
          <p:cNvSpPr txBox="1"/>
          <p:nvPr/>
        </p:nvSpPr>
        <p:spPr>
          <a:xfrm>
            <a:off x="291700" y="518550"/>
            <a:ext cx="2495700" cy="1288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600">
                <a:solidFill>
                  <a:srgbClr val="2B3441"/>
                </a:solidFill>
                <a:latin typeface="Libre Franklin SemiBold"/>
                <a:ea typeface="Libre Franklin SemiBold"/>
                <a:cs typeface="Libre Franklin SemiBold"/>
                <a:sym typeface="Libre Franklin SemiBold"/>
              </a:rPr>
              <a:t>62% of Canadians have  a positive impression of the impact of the tourism sector on the Canadian economy, compared to 65% overall.</a:t>
            </a:r>
            <a:endParaRPr sz="16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6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6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6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1600">
              <a:solidFill>
                <a:srgbClr val="2B3441"/>
              </a:solidFill>
              <a:latin typeface="Libre Franklin SemiBold"/>
              <a:ea typeface="Libre Franklin SemiBold"/>
              <a:cs typeface="Libre Franklin SemiBold"/>
              <a:sym typeface="Libre Franklin SemiBold"/>
            </a:endParaRPr>
          </a:p>
        </p:txBody>
      </p:sp>
      <p:sp>
        <p:nvSpPr>
          <p:cNvPr id="628" name="Google Shape;628;p64"/>
          <p:cNvSpPr txBox="1"/>
          <p:nvPr/>
        </p:nvSpPr>
        <p:spPr>
          <a:xfrm>
            <a:off x="282575" y="3913775"/>
            <a:ext cx="2458500" cy="4926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None/>
            </a:pPr>
            <a:r>
              <a:rPr i="1" lang="en" sz="500">
                <a:solidFill>
                  <a:srgbClr val="9E9E9E"/>
                </a:solidFill>
                <a:latin typeface="Manrope Medium"/>
                <a:ea typeface="Manrope Medium"/>
                <a:cs typeface="Manrope Medium"/>
                <a:sym typeface="Manrope Medium"/>
              </a:rPr>
              <a:t>Q: On a scale of 0 to 10 where 0 is a completely negative impression and 10 is a completely positive impression, how would you rate your overall impression of the impact of the tourism sector on the Canadian economy? (n= 1,819) Source: Edelman, 2024</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p:txBody>
      </p:sp>
      <p:pic>
        <p:nvPicPr>
          <p:cNvPr id="629" name="Google Shape;629;p64" title="Chart"/>
          <p:cNvPicPr preferRelativeResize="0"/>
          <p:nvPr/>
        </p:nvPicPr>
        <p:blipFill>
          <a:blip r:embed="rId4">
            <a:alphaModFix/>
          </a:blip>
          <a:stretch>
            <a:fillRect/>
          </a:stretch>
        </p:blipFill>
        <p:spPr>
          <a:xfrm>
            <a:off x="3960311" y="627649"/>
            <a:ext cx="4692624" cy="37384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633" name="Shape 633"/>
        <p:cNvGrpSpPr/>
        <p:nvPr/>
      </p:nvGrpSpPr>
      <p:grpSpPr>
        <a:xfrm>
          <a:off x="0" y="0"/>
          <a:ext cx="0" cy="0"/>
          <a:chOff x="0" y="0"/>
          <a:chExt cx="0" cy="0"/>
        </a:xfrm>
      </p:grpSpPr>
      <p:sp>
        <p:nvSpPr>
          <p:cNvPr id="634" name="Google Shape;634;p65"/>
          <p:cNvSpPr/>
          <p:nvPr/>
        </p:nvSpPr>
        <p:spPr>
          <a:xfrm>
            <a:off x="278850" y="827100"/>
            <a:ext cx="4224900" cy="3807000"/>
          </a:xfrm>
          <a:prstGeom prst="roundRect">
            <a:avLst>
              <a:gd fmla="val 0" name="adj"/>
            </a:avLst>
          </a:prstGeom>
          <a:solidFill>
            <a:schemeClr val="lt1"/>
          </a:solidFill>
          <a:ln>
            <a:noFill/>
          </a:ln>
        </p:spPr>
        <p:txBody>
          <a:bodyPr anchorCtr="0" anchor="t" bIns="154350" lIns="154350" spcFirstLastPara="1" rIns="154350" wrap="square" tIns="154350">
            <a:noAutofit/>
          </a:bodyPr>
          <a:lstStyle/>
          <a:p>
            <a:pPr indent="0" lvl="0" marL="0" rtl="0" algn="l">
              <a:spcBef>
                <a:spcPts val="0"/>
              </a:spcBef>
              <a:spcAft>
                <a:spcPts val="0"/>
              </a:spcAft>
              <a:buClr>
                <a:schemeClr val="dk1"/>
              </a:buClr>
              <a:buSzPts val="1100"/>
              <a:buFont typeface="Arial"/>
              <a:buNone/>
            </a:pPr>
            <a:r>
              <a:rPr lang="en" sz="1100">
                <a:solidFill>
                  <a:srgbClr val="2B3441"/>
                </a:solidFill>
                <a:latin typeface="Libre Franklin SemiBold"/>
                <a:ea typeface="Libre Franklin SemiBold"/>
                <a:cs typeface="Libre Franklin SemiBold"/>
                <a:sym typeface="Libre Franklin SemiBold"/>
              </a:rPr>
              <a:t>Younger Canadians have a more negative impression of the impact of the tourism sector on the Canadian economy.</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1000"/>
              </a:spcBef>
              <a:spcAft>
                <a:spcPts val="0"/>
              </a:spcAft>
              <a:buClr>
                <a:schemeClr val="dk1"/>
              </a:buClr>
              <a:buSzPts val="1100"/>
              <a:buFont typeface="Arial"/>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1000"/>
              </a:spcBef>
              <a:spcAft>
                <a:spcPts val="1000"/>
              </a:spcAft>
              <a:buNone/>
            </a:pPr>
            <a:r>
              <a:t/>
            </a:r>
            <a:endParaRPr sz="1100">
              <a:solidFill>
                <a:srgbClr val="2B3441"/>
              </a:solidFill>
              <a:latin typeface="Libre Franklin SemiBold"/>
              <a:ea typeface="Libre Franklin SemiBold"/>
              <a:cs typeface="Libre Franklin SemiBold"/>
              <a:sym typeface="Libre Franklin SemiBold"/>
            </a:endParaRPr>
          </a:p>
        </p:txBody>
      </p:sp>
      <p:sp>
        <p:nvSpPr>
          <p:cNvPr id="635" name="Google Shape;635;p65"/>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PERCEPTION SURVEY</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636" name="Google Shape;636;p65"/>
          <p:cNvSpPr txBox="1"/>
          <p:nvPr/>
        </p:nvSpPr>
        <p:spPr>
          <a:xfrm>
            <a:off x="4788025" y="-927575"/>
            <a:ext cx="4224900" cy="85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a:solidFill>
                <a:srgbClr val="2B3441"/>
              </a:solidFill>
              <a:latin typeface="Libre Franklin SemiBold"/>
              <a:ea typeface="Libre Franklin SemiBold"/>
              <a:cs typeface="Libre Franklin SemiBold"/>
              <a:sym typeface="Libre Franklin SemiBold"/>
            </a:endParaRPr>
          </a:p>
        </p:txBody>
      </p:sp>
      <p:sp>
        <p:nvSpPr>
          <p:cNvPr id="637" name="Google Shape;637;p65"/>
          <p:cNvSpPr/>
          <p:nvPr/>
        </p:nvSpPr>
        <p:spPr>
          <a:xfrm>
            <a:off x="4633925" y="827100"/>
            <a:ext cx="4224900" cy="3807000"/>
          </a:xfrm>
          <a:prstGeom prst="roundRect">
            <a:avLst>
              <a:gd fmla="val 0" name="adj"/>
            </a:avLst>
          </a:prstGeom>
          <a:solidFill>
            <a:schemeClr val="lt1"/>
          </a:solidFill>
          <a:ln>
            <a:noFill/>
          </a:ln>
        </p:spPr>
        <p:txBody>
          <a:bodyPr anchorCtr="0" anchor="t" bIns="154350" lIns="154350" spcFirstLastPara="1" rIns="154350" wrap="square" tIns="154350">
            <a:noAutofit/>
          </a:bodyPr>
          <a:lstStyle/>
          <a:p>
            <a:pPr indent="0" lvl="0" marL="0" rtl="0" algn="l">
              <a:spcBef>
                <a:spcPts val="0"/>
              </a:spcBef>
              <a:spcAft>
                <a:spcPts val="0"/>
              </a:spcAft>
              <a:buClr>
                <a:schemeClr val="dk1"/>
              </a:buClr>
              <a:buSzPts val="1100"/>
              <a:buFont typeface="Arial"/>
              <a:buNone/>
            </a:pPr>
            <a:r>
              <a:rPr lang="en" sz="1100">
                <a:solidFill>
                  <a:srgbClr val="2B3441"/>
                </a:solidFill>
                <a:latin typeface="Libre Franklin SemiBold"/>
                <a:ea typeface="Libre Franklin SemiBold"/>
                <a:cs typeface="Libre Franklin SemiBold"/>
                <a:sym typeface="Libre Franklin SemiBold"/>
              </a:rPr>
              <a:t>Tourism has a higher impact on the Canadian economy according to Canadians in Atlantic provinces compared to the Prairies and Ontario.</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1100">
              <a:solidFill>
                <a:srgbClr val="2B3441"/>
              </a:solidFill>
              <a:latin typeface="Libre Franklin SemiBold"/>
              <a:ea typeface="Libre Franklin SemiBold"/>
              <a:cs typeface="Libre Franklin SemiBold"/>
              <a:sym typeface="Libre Franklin SemiBold"/>
            </a:endParaRPr>
          </a:p>
          <a:p>
            <a:pPr indent="0" lvl="0" marL="228600" rtl="0" algn="l">
              <a:spcBef>
                <a:spcPts val="0"/>
              </a:spcBef>
              <a:spcAft>
                <a:spcPts val="1000"/>
              </a:spcAft>
              <a:buNone/>
            </a:pPr>
            <a:r>
              <a:t/>
            </a:r>
            <a:endParaRPr sz="1100">
              <a:solidFill>
                <a:srgbClr val="2B3441"/>
              </a:solidFill>
              <a:latin typeface="Libre Franklin"/>
              <a:ea typeface="Libre Franklin"/>
              <a:cs typeface="Libre Franklin"/>
              <a:sym typeface="Libre Franklin"/>
            </a:endParaRPr>
          </a:p>
        </p:txBody>
      </p:sp>
      <p:sp>
        <p:nvSpPr>
          <p:cNvPr id="638" name="Google Shape;638;p65"/>
          <p:cNvSpPr/>
          <p:nvPr/>
        </p:nvSpPr>
        <p:spPr>
          <a:xfrm>
            <a:off x="473200" y="1798301"/>
            <a:ext cx="3648600" cy="2522100"/>
          </a:xfrm>
          <a:prstGeom prst="roundRect">
            <a:avLst>
              <a:gd fmla="val 2617" name="adj"/>
            </a:avLst>
          </a:prstGeom>
          <a:solidFill>
            <a:srgbClr val="FFFFFF"/>
          </a:solidFill>
          <a:ln>
            <a:noFill/>
          </a:ln>
        </p:spPr>
        <p:txBody>
          <a:bodyPr anchorCtr="0" anchor="ctr" bIns="81075" lIns="81075" spcFirstLastPara="1" rIns="81075" wrap="square" tIns="81075">
            <a:noAutofit/>
          </a:bodyPr>
          <a:lstStyle/>
          <a:p>
            <a:pPr indent="0" lvl="0" marL="0" rtl="0" algn="ctr">
              <a:spcBef>
                <a:spcPts val="0"/>
              </a:spcBef>
              <a:spcAft>
                <a:spcPts val="0"/>
              </a:spcAft>
              <a:buNone/>
            </a:pPr>
            <a:r>
              <a:t/>
            </a:r>
            <a:endParaRPr sz="1241"/>
          </a:p>
        </p:txBody>
      </p:sp>
      <p:sp>
        <p:nvSpPr>
          <p:cNvPr id="639" name="Google Shape;639;p65"/>
          <p:cNvSpPr txBox="1"/>
          <p:nvPr/>
        </p:nvSpPr>
        <p:spPr>
          <a:xfrm>
            <a:off x="4788025" y="4141625"/>
            <a:ext cx="4073400" cy="4926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None/>
            </a:pPr>
            <a:r>
              <a:rPr i="1" lang="en" sz="500">
                <a:solidFill>
                  <a:srgbClr val="9E9E9E"/>
                </a:solidFill>
                <a:latin typeface="Manrope Medium"/>
                <a:ea typeface="Manrope Medium"/>
                <a:cs typeface="Manrope Medium"/>
                <a:sym typeface="Manrope Medium"/>
              </a:rPr>
              <a:t>Q: On a scale of 0 to 10 where 0 is a completely negative impression and 10 is a completely positive impression, how would you rate your overall impression of the impact of the tourism sector on the Canadian economy? (n= 1,819) Source: Edelman, 2024</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br>
              <a:rPr i="1" lang="en" sz="500">
                <a:solidFill>
                  <a:srgbClr val="9E9E9E"/>
                </a:solidFill>
                <a:latin typeface="Manrope Medium"/>
                <a:ea typeface="Manrope Medium"/>
                <a:cs typeface="Manrope Medium"/>
                <a:sym typeface="Manrope Medium"/>
              </a:rPr>
            </a:br>
            <a:endParaRPr i="1" sz="500">
              <a:solidFill>
                <a:srgbClr val="9E9E9E"/>
              </a:solidFill>
              <a:latin typeface="Manrope Medium"/>
              <a:ea typeface="Manrope Medium"/>
              <a:cs typeface="Manrope Medium"/>
              <a:sym typeface="Manrope Medium"/>
            </a:endParaRPr>
          </a:p>
        </p:txBody>
      </p:sp>
      <p:pic>
        <p:nvPicPr>
          <p:cNvPr id="640" name="Google Shape;640;p65" title="Chart"/>
          <p:cNvPicPr preferRelativeResize="0"/>
          <p:nvPr/>
        </p:nvPicPr>
        <p:blipFill>
          <a:blip r:embed="rId3">
            <a:alphaModFix/>
          </a:blip>
          <a:stretch>
            <a:fillRect/>
          </a:stretch>
        </p:blipFill>
        <p:spPr>
          <a:xfrm>
            <a:off x="825150" y="1764300"/>
            <a:ext cx="3132291" cy="2495375"/>
          </a:xfrm>
          <a:prstGeom prst="rect">
            <a:avLst/>
          </a:prstGeom>
          <a:noFill/>
          <a:ln>
            <a:noFill/>
          </a:ln>
        </p:spPr>
      </p:pic>
      <p:pic>
        <p:nvPicPr>
          <p:cNvPr id="641" name="Google Shape;641;p65" title="Chart"/>
          <p:cNvPicPr preferRelativeResize="0"/>
          <p:nvPr/>
        </p:nvPicPr>
        <p:blipFill>
          <a:blip r:embed="rId4">
            <a:alphaModFix/>
          </a:blip>
          <a:stretch>
            <a:fillRect/>
          </a:stretch>
        </p:blipFill>
        <p:spPr>
          <a:xfrm>
            <a:off x="5180231" y="1764300"/>
            <a:ext cx="3132291" cy="249537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645" name="Shape 645"/>
        <p:cNvGrpSpPr/>
        <p:nvPr/>
      </p:nvGrpSpPr>
      <p:grpSpPr>
        <a:xfrm>
          <a:off x="0" y="0"/>
          <a:ext cx="0" cy="0"/>
          <a:chOff x="0" y="0"/>
          <a:chExt cx="0" cy="0"/>
        </a:xfrm>
      </p:grpSpPr>
      <p:pic>
        <p:nvPicPr>
          <p:cNvPr id="646" name="Google Shape;646;p66" title="green-accent.png"/>
          <p:cNvPicPr preferRelativeResize="0"/>
          <p:nvPr/>
        </p:nvPicPr>
        <p:blipFill rotWithShape="1">
          <a:blip r:embed="rId3">
            <a:alphaModFix/>
          </a:blip>
          <a:srcRect b="0" l="5922" r="4743" t="0"/>
          <a:stretch/>
        </p:blipFill>
        <p:spPr>
          <a:xfrm rot="-5400000">
            <a:off x="881863" y="1648962"/>
            <a:ext cx="5155024" cy="1857100"/>
          </a:xfrm>
          <a:prstGeom prst="rect">
            <a:avLst/>
          </a:prstGeom>
          <a:noFill/>
          <a:ln>
            <a:noFill/>
          </a:ln>
        </p:spPr>
      </p:pic>
      <p:sp>
        <p:nvSpPr>
          <p:cNvPr id="647" name="Google Shape;647;p66"/>
          <p:cNvSpPr/>
          <p:nvPr/>
        </p:nvSpPr>
        <p:spPr>
          <a:xfrm>
            <a:off x="3683526" y="2900"/>
            <a:ext cx="5460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8" name="Google Shape;648;p66"/>
          <p:cNvSpPr txBox="1"/>
          <p:nvPr/>
        </p:nvSpPr>
        <p:spPr>
          <a:xfrm>
            <a:off x="-2700975" y="754500"/>
            <a:ext cx="2458500" cy="215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t/>
            </a:r>
            <a:endParaRPr>
              <a:solidFill>
                <a:schemeClr val="dk1"/>
              </a:solidFill>
              <a:latin typeface="Manrope Light"/>
              <a:ea typeface="Manrope Light"/>
              <a:cs typeface="Manrope Light"/>
              <a:sym typeface="Manrope Light"/>
            </a:endParaRPr>
          </a:p>
        </p:txBody>
      </p:sp>
      <p:sp>
        <p:nvSpPr>
          <p:cNvPr id="649" name="Google Shape;649;p66"/>
          <p:cNvSpPr/>
          <p:nvPr/>
        </p:nvSpPr>
        <p:spPr>
          <a:xfrm>
            <a:off x="3820830" y="754500"/>
            <a:ext cx="5043600" cy="3804300"/>
          </a:xfrm>
          <a:prstGeom prst="roundRect">
            <a:avLst>
              <a:gd fmla="val 2617" name="adj"/>
            </a:avLst>
          </a:prstGeom>
          <a:solidFill>
            <a:srgbClr val="FFFFFF"/>
          </a:solidFill>
          <a:ln>
            <a:noFill/>
          </a:ln>
        </p:spPr>
        <p:txBody>
          <a:bodyPr anchorCtr="0" anchor="ctr" bIns="81325" lIns="81325" spcFirstLastPara="1" rIns="81325" wrap="square" tIns="81325">
            <a:noAutofit/>
          </a:bodyPr>
          <a:lstStyle/>
          <a:p>
            <a:pPr indent="0" lvl="0" marL="0" rtl="0" algn="ctr">
              <a:spcBef>
                <a:spcPts val="0"/>
              </a:spcBef>
              <a:spcAft>
                <a:spcPts val="0"/>
              </a:spcAft>
              <a:buNone/>
            </a:pPr>
            <a:r>
              <a:t/>
            </a:r>
            <a:endParaRPr sz="1245"/>
          </a:p>
        </p:txBody>
      </p:sp>
      <p:sp>
        <p:nvSpPr>
          <p:cNvPr id="650" name="Google Shape;650;p66"/>
          <p:cNvSpPr txBox="1"/>
          <p:nvPr/>
        </p:nvSpPr>
        <p:spPr>
          <a:xfrm>
            <a:off x="282575" y="4066175"/>
            <a:ext cx="2458500" cy="4926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None/>
            </a:pPr>
            <a:r>
              <a:t/>
            </a:r>
            <a:endParaRPr i="1" sz="600">
              <a:solidFill>
                <a:schemeClr val="dk1"/>
              </a:solidFill>
              <a:latin typeface="Manrope Light"/>
              <a:ea typeface="Manrope Light"/>
              <a:cs typeface="Manrope Light"/>
              <a:sym typeface="Manrope Light"/>
            </a:endParaRPr>
          </a:p>
        </p:txBody>
      </p:sp>
      <p:pic>
        <p:nvPicPr>
          <p:cNvPr id="651" name="Google Shape;651;p66" title="Chart"/>
          <p:cNvPicPr preferRelativeResize="0"/>
          <p:nvPr/>
        </p:nvPicPr>
        <p:blipFill>
          <a:blip r:embed="rId4">
            <a:alphaModFix/>
          </a:blip>
          <a:stretch>
            <a:fillRect/>
          </a:stretch>
        </p:blipFill>
        <p:spPr>
          <a:xfrm>
            <a:off x="3901566" y="871888"/>
            <a:ext cx="4882250" cy="3637779"/>
          </a:xfrm>
          <a:prstGeom prst="rect">
            <a:avLst/>
          </a:prstGeom>
          <a:noFill/>
          <a:ln>
            <a:noFill/>
          </a:ln>
        </p:spPr>
      </p:pic>
      <p:sp>
        <p:nvSpPr>
          <p:cNvPr id="652" name="Google Shape;652;p66"/>
          <p:cNvSpPr/>
          <p:nvPr/>
        </p:nvSpPr>
        <p:spPr>
          <a:xfrm>
            <a:off x="4030297" y="1285246"/>
            <a:ext cx="4686000" cy="934800"/>
          </a:xfrm>
          <a:prstGeom prst="roundRect">
            <a:avLst>
              <a:gd fmla="val 0" name="adj"/>
            </a:avLst>
          </a:prstGeom>
          <a:noFill/>
          <a:ln cap="flat" cmpd="sng" w="19050">
            <a:solidFill>
              <a:srgbClr val="97CA35"/>
            </a:solidFill>
            <a:prstDash val="solid"/>
            <a:round/>
            <a:headEnd len="sm" w="sm" type="none"/>
            <a:tailEnd len="sm" w="sm" type="none"/>
          </a:ln>
        </p:spPr>
        <p:txBody>
          <a:bodyPr anchorCtr="0" anchor="ctr" bIns="81325" lIns="81325" spcFirstLastPara="1" rIns="81325" wrap="square" tIns="81325">
            <a:noAutofit/>
          </a:bodyPr>
          <a:lstStyle/>
          <a:p>
            <a:pPr indent="0" lvl="0" marL="0" rtl="0" algn="ctr">
              <a:spcBef>
                <a:spcPts val="0"/>
              </a:spcBef>
              <a:spcAft>
                <a:spcPts val="0"/>
              </a:spcAft>
              <a:buNone/>
            </a:pPr>
            <a:r>
              <a:t/>
            </a:r>
            <a:endParaRPr sz="1245"/>
          </a:p>
        </p:txBody>
      </p:sp>
      <p:sp>
        <p:nvSpPr>
          <p:cNvPr id="653" name="Google Shape;653;p66"/>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PERCEPTION SURVEY</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654" name="Google Shape;654;p66"/>
          <p:cNvSpPr txBox="1"/>
          <p:nvPr/>
        </p:nvSpPr>
        <p:spPr>
          <a:xfrm>
            <a:off x="291700" y="518550"/>
            <a:ext cx="2495700" cy="1288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600">
                <a:solidFill>
                  <a:srgbClr val="2B3441"/>
                </a:solidFill>
                <a:latin typeface="Libre Franklin SemiBold"/>
                <a:ea typeface="Libre Franklin SemiBold"/>
                <a:cs typeface="Libre Franklin SemiBold"/>
                <a:sym typeface="Libre Franklin SemiBold"/>
              </a:rPr>
              <a:t>Benefits/supports the Canadian economy, generates revenue for Canadian economy, and Canada is a nice place to visit are the most important regarding the impact of tourism.</a:t>
            </a:r>
            <a:endParaRPr sz="16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1600">
              <a:solidFill>
                <a:srgbClr val="2B3441"/>
              </a:solidFill>
              <a:latin typeface="Libre Franklin SemiBold"/>
              <a:ea typeface="Libre Franklin SemiBold"/>
              <a:cs typeface="Libre Franklin SemiBold"/>
              <a:sym typeface="Libre Franklin SemiBold"/>
            </a:endParaRPr>
          </a:p>
        </p:txBody>
      </p:sp>
      <p:sp>
        <p:nvSpPr>
          <p:cNvPr id="655" name="Google Shape;655;p66"/>
          <p:cNvSpPr txBox="1"/>
          <p:nvPr/>
        </p:nvSpPr>
        <p:spPr>
          <a:xfrm>
            <a:off x="282575" y="3913775"/>
            <a:ext cx="2458500" cy="492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i="1" lang="en" sz="500">
                <a:solidFill>
                  <a:srgbClr val="9E9E9E"/>
                </a:solidFill>
                <a:latin typeface="Manrope Medium"/>
                <a:ea typeface="Manrope Medium"/>
                <a:cs typeface="Manrope Medium"/>
                <a:sym typeface="Manrope Medium"/>
              </a:rPr>
              <a:t>Q: Why do you have that opinion about the impact of the tourism sector on the Canadian economy? (n= 1,819) Source: Edelman, 2024</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659" name="Shape 659"/>
        <p:cNvGrpSpPr/>
        <p:nvPr/>
      </p:nvGrpSpPr>
      <p:grpSpPr>
        <a:xfrm>
          <a:off x="0" y="0"/>
          <a:ext cx="0" cy="0"/>
          <a:chOff x="0" y="0"/>
          <a:chExt cx="0" cy="0"/>
        </a:xfrm>
      </p:grpSpPr>
      <p:pic>
        <p:nvPicPr>
          <p:cNvPr id="660" name="Google Shape;660;p67" title="green-accent.png"/>
          <p:cNvPicPr preferRelativeResize="0"/>
          <p:nvPr/>
        </p:nvPicPr>
        <p:blipFill rotWithShape="1">
          <a:blip r:embed="rId3">
            <a:alphaModFix/>
          </a:blip>
          <a:srcRect b="0" l="5922" r="4743" t="0"/>
          <a:stretch/>
        </p:blipFill>
        <p:spPr>
          <a:xfrm rot="-5400000">
            <a:off x="881863" y="1648962"/>
            <a:ext cx="5155024" cy="1857100"/>
          </a:xfrm>
          <a:prstGeom prst="rect">
            <a:avLst/>
          </a:prstGeom>
          <a:noFill/>
          <a:ln>
            <a:noFill/>
          </a:ln>
        </p:spPr>
      </p:pic>
      <p:sp>
        <p:nvSpPr>
          <p:cNvPr id="661" name="Google Shape;661;p67"/>
          <p:cNvSpPr/>
          <p:nvPr/>
        </p:nvSpPr>
        <p:spPr>
          <a:xfrm>
            <a:off x="3683526" y="2900"/>
            <a:ext cx="5460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2" name="Google Shape;662;p67"/>
          <p:cNvSpPr txBox="1"/>
          <p:nvPr/>
        </p:nvSpPr>
        <p:spPr>
          <a:xfrm>
            <a:off x="282575" y="5312825"/>
            <a:ext cx="2458500" cy="4926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None/>
            </a:pPr>
            <a:r>
              <a:t/>
            </a:r>
            <a:endParaRPr i="1" sz="600">
              <a:solidFill>
                <a:schemeClr val="dk1"/>
              </a:solidFill>
              <a:latin typeface="Manrope Light"/>
              <a:ea typeface="Manrope Light"/>
              <a:cs typeface="Manrope Light"/>
              <a:sym typeface="Manrope Light"/>
            </a:endParaRPr>
          </a:p>
        </p:txBody>
      </p:sp>
      <p:pic>
        <p:nvPicPr>
          <p:cNvPr id="663" name="Google Shape;663;p67" title="Chart"/>
          <p:cNvPicPr preferRelativeResize="0"/>
          <p:nvPr/>
        </p:nvPicPr>
        <p:blipFill>
          <a:blip r:embed="rId4">
            <a:alphaModFix/>
          </a:blip>
          <a:stretch>
            <a:fillRect/>
          </a:stretch>
        </p:blipFill>
        <p:spPr>
          <a:xfrm>
            <a:off x="3891119" y="827100"/>
            <a:ext cx="4882681" cy="3638100"/>
          </a:xfrm>
          <a:prstGeom prst="rect">
            <a:avLst/>
          </a:prstGeom>
          <a:noFill/>
          <a:ln>
            <a:noFill/>
          </a:ln>
        </p:spPr>
      </p:pic>
      <p:sp>
        <p:nvSpPr>
          <p:cNvPr id="664" name="Google Shape;664;p67"/>
          <p:cNvSpPr/>
          <p:nvPr/>
        </p:nvSpPr>
        <p:spPr>
          <a:xfrm>
            <a:off x="4019860" y="1255115"/>
            <a:ext cx="4686600" cy="1056000"/>
          </a:xfrm>
          <a:prstGeom prst="roundRect">
            <a:avLst>
              <a:gd fmla="val 0" name="adj"/>
            </a:avLst>
          </a:prstGeom>
          <a:noFill/>
          <a:ln cap="flat" cmpd="sng" w="19050">
            <a:solidFill>
              <a:srgbClr val="97CA35"/>
            </a:solidFill>
            <a:prstDash val="solid"/>
            <a:round/>
            <a:headEnd len="sm" w="sm" type="none"/>
            <a:tailEnd len="sm" w="sm" type="none"/>
          </a:ln>
        </p:spPr>
        <p:txBody>
          <a:bodyPr anchorCtr="0" anchor="ctr" bIns="81350" lIns="81350" spcFirstLastPara="1" rIns="81350" wrap="square" tIns="81350">
            <a:noAutofit/>
          </a:bodyPr>
          <a:lstStyle/>
          <a:p>
            <a:pPr indent="0" lvl="0" marL="0" rtl="0" algn="ctr">
              <a:spcBef>
                <a:spcPts val="0"/>
              </a:spcBef>
              <a:spcAft>
                <a:spcPts val="0"/>
              </a:spcAft>
              <a:buNone/>
            </a:pPr>
            <a:r>
              <a:t/>
            </a:r>
            <a:endParaRPr sz="1245"/>
          </a:p>
        </p:txBody>
      </p:sp>
      <p:sp>
        <p:nvSpPr>
          <p:cNvPr id="665" name="Google Shape;665;p67"/>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PERCEPTION SURVEY</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666" name="Google Shape;666;p67"/>
          <p:cNvSpPr txBox="1"/>
          <p:nvPr/>
        </p:nvSpPr>
        <p:spPr>
          <a:xfrm>
            <a:off x="291700" y="518550"/>
            <a:ext cx="2495700" cy="1288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600">
                <a:solidFill>
                  <a:srgbClr val="2B3441"/>
                </a:solidFill>
                <a:latin typeface="Libre Franklin SemiBold"/>
                <a:ea typeface="Libre Franklin SemiBold"/>
                <a:cs typeface="Libre Franklin SemiBold"/>
                <a:sym typeface="Libre Franklin SemiBold"/>
              </a:rPr>
              <a:t>Expensive unaffordable, lack of advertising promoting the industry,  other sectors play a bigger role in the economy, and  tourism is low contribute to the negative perception of tourism.</a:t>
            </a:r>
            <a:endParaRPr sz="16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1600">
              <a:solidFill>
                <a:srgbClr val="2B3441"/>
              </a:solidFill>
              <a:latin typeface="Libre Franklin SemiBold"/>
              <a:ea typeface="Libre Franklin SemiBold"/>
              <a:cs typeface="Libre Franklin SemiBold"/>
              <a:sym typeface="Libre Franklin SemiBold"/>
            </a:endParaRPr>
          </a:p>
        </p:txBody>
      </p:sp>
      <p:sp>
        <p:nvSpPr>
          <p:cNvPr id="667" name="Google Shape;667;p67"/>
          <p:cNvSpPr txBox="1"/>
          <p:nvPr/>
        </p:nvSpPr>
        <p:spPr>
          <a:xfrm>
            <a:off x="282575" y="3913775"/>
            <a:ext cx="2458500" cy="492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i="1" lang="en" sz="500">
                <a:solidFill>
                  <a:srgbClr val="9E9E9E"/>
                </a:solidFill>
                <a:latin typeface="Manrope Medium"/>
                <a:ea typeface="Manrope Medium"/>
                <a:cs typeface="Manrope Medium"/>
                <a:sym typeface="Manrope Medium"/>
              </a:rPr>
              <a:t>Q: Why do you have that opinion about the impact of the tourism sector on the Canadian economy? (n= 1,819) Source: Edelman, 2024</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671" name="Shape 671"/>
        <p:cNvGrpSpPr/>
        <p:nvPr/>
      </p:nvGrpSpPr>
      <p:grpSpPr>
        <a:xfrm>
          <a:off x="0" y="0"/>
          <a:ext cx="0" cy="0"/>
          <a:chOff x="0" y="0"/>
          <a:chExt cx="0" cy="0"/>
        </a:xfrm>
      </p:grpSpPr>
      <p:pic>
        <p:nvPicPr>
          <p:cNvPr id="672" name="Google Shape;672;p68" title="green-accent.png"/>
          <p:cNvPicPr preferRelativeResize="0"/>
          <p:nvPr/>
        </p:nvPicPr>
        <p:blipFill rotWithShape="1">
          <a:blip r:embed="rId3">
            <a:alphaModFix/>
          </a:blip>
          <a:srcRect b="0" l="5922" r="4743" t="0"/>
          <a:stretch/>
        </p:blipFill>
        <p:spPr>
          <a:xfrm rot="-5400000">
            <a:off x="881863" y="1648962"/>
            <a:ext cx="5155024" cy="1857100"/>
          </a:xfrm>
          <a:prstGeom prst="rect">
            <a:avLst/>
          </a:prstGeom>
          <a:noFill/>
          <a:ln>
            <a:noFill/>
          </a:ln>
        </p:spPr>
      </p:pic>
      <p:sp>
        <p:nvSpPr>
          <p:cNvPr id="673" name="Google Shape;673;p68"/>
          <p:cNvSpPr/>
          <p:nvPr/>
        </p:nvSpPr>
        <p:spPr>
          <a:xfrm>
            <a:off x="3683526" y="2900"/>
            <a:ext cx="5460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4" name="Google Shape;674;p68"/>
          <p:cNvSpPr txBox="1"/>
          <p:nvPr/>
        </p:nvSpPr>
        <p:spPr>
          <a:xfrm>
            <a:off x="-1692475" y="768500"/>
            <a:ext cx="2458500" cy="215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t/>
            </a:r>
            <a:endParaRPr>
              <a:solidFill>
                <a:schemeClr val="dk1"/>
              </a:solidFill>
              <a:latin typeface="Manrope Light"/>
              <a:ea typeface="Manrope Light"/>
              <a:cs typeface="Manrope Light"/>
              <a:sym typeface="Manrope Light"/>
            </a:endParaRPr>
          </a:p>
        </p:txBody>
      </p:sp>
      <p:sp>
        <p:nvSpPr>
          <p:cNvPr id="675" name="Google Shape;675;p68"/>
          <p:cNvSpPr/>
          <p:nvPr/>
        </p:nvSpPr>
        <p:spPr>
          <a:xfrm>
            <a:off x="3683525" y="650937"/>
            <a:ext cx="5181000" cy="3907800"/>
          </a:xfrm>
          <a:prstGeom prst="roundRect">
            <a:avLst>
              <a:gd fmla="val 2617" name="adj"/>
            </a:avLst>
          </a:prstGeom>
          <a:solidFill>
            <a:srgbClr val="FFFFFF"/>
          </a:solidFill>
          <a:ln>
            <a:noFill/>
          </a:ln>
        </p:spPr>
        <p:txBody>
          <a:bodyPr anchorCtr="0" anchor="ctr" bIns="83550" lIns="83550" spcFirstLastPara="1" rIns="83550" wrap="square" tIns="83550">
            <a:noAutofit/>
          </a:bodyPr>
          <a:lstStyle/>
          <a:p>
            <a:pPr indent="0" lvl="0" marL="0" rtl="0" algn="ctr">
              <a:spcBef>
                <a:spcPts val="0"/>
              </a:spcBef>
              <a:spcAft>
                <a:spcPts val="0"/>
              </a:spcAft>
              <a:buNone/>
            </a:pPr>
            <a:r>
              <a:t/>
            </a:r>
            <a:endParaRPr sz="1279"/>
          </a:p>
        </p:txBody>
      </p:sp>
      <p:sp>
        <p:nvSpPr>
          <p:cNvPr id="676" name="Google Shape;676;p68"/>
          <p:cNvSpPr txBox="1"/>
          <p:nvPr/>
        </p:nvSpPr>
        <p:spPr>
          <a:xfrm>
            <a:off x="282575" y="4066175"/>
            <a:ext cx="2458500" cy="4926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None/>
            </a:pPr>
            <a:r>
              <a:t/>
            </a:r>
            <a:endParaRPr i="1" sz="600">
              <a:solidFill>
                <a:schemeClr val="dk1"/>
              </a:solidFill>
              <a:latin typeface="Manrope Light"/>
              <a:ea typeface="Manrope Light"/>
              <a:cs typeface="Manrope Light"/>
              <a:sym typeface="Manrope Light"/>
            </a:endParaRPr>
          </a:p>
        </p:txBody>
      </p:sp>
      <p:pic>
        <p:nvPicPr>
          <p:cNvPr id="677" name="Google Shape;677;p68" title="Chart"/>
          <p:cNvPicPr preferRelativeResize="0"/>
          <p:nvPr/>
        </p:nvPicPr>
        <p:blipFill>
          <a:blip r:embed="rId4">
            <a:alphaModFix/>
          </a:blip>
          <a:stretch>
            <a:fillRect/>
          </a:stretch>
        </p:blipFill>
        <p:spPr>
          <a:xfrm>
            <a:off x="4242839" y="971975"/>
            <a:ext cx="4001931" cy="3188193"/>
          </a:xfrm>
          <a:prstGeom prst="rect">
            <a:avLst/>
          </a:prstGeom>
          <a:noFill/>
          <a:ln>
            <a:noFill/>
          </a:ln>
        </p:spPr>
      </p:pic>
      <p:sp>
        <p:nvSpPr>
          <p:cNvPr id="678" name="Google Shape;678;p68"/>
          <p:cNvSpPr/>
          <p:nvPr/>
        </p:nvSpPr>
        <p:spPr>
          <a:xfrm>
            <a:off x="3973625" y="1463385"/>
            <a:ext cx="4600800" cy="1400700"/>
          </a:xfrm>
          <a:prstGeom prst="roundRect">
            <a:avLst>
              <a:gd fmla="val 0" name="adj"/>
            </a:avLst>
          </a:prstGeom>
          <a:noFill/>
          <a:ln cap="flat" cmpd="sng" w="19050">
            <a:solidFill>
              <a:srgbClr val="97CA35"/>
            </a:solidFill>
            <a:prstDash val="solid"/>
            <a:round/>
            <a:headEnd len="sm" w="sm" type="none"/>
            <a:tailEnd len="sm" w="sm" type="none"/>
          </a:ln>
        </p:spPr>
        <p:txBody>
          <a:bodyPr anchorCtr="0" anchor="ctr" bIns="79850" lIns="79850" spcFirstLastPara="1" rIns="79850" wrap="square" tIns="79850">
            <a:noAutofit/>
          </a:bodyPr>
          <a:lstStyle/>
          <a:p>
            <a:pPr indent="0" lvl="0" marL="0" rtl="0" algn="ctr">
              <a:spcBef>
                <a:spcPts val="0"/>
              </a:spcBef>
              <a:spcAft>
                <a:spcPts val="0"/>
              </a:spcAft>
              <a:buNone/>
            </a:pPr>
            <a:r>
              <a:t/>
            </a:r>
            <a:endParaRPr sz="1222"/>
          </a:p>
        </p:txBody>
      </p:sp>
      <p:sp>
        <p:nvSpPr>
          <p:cNvPr id="679" name="Google Shape;679;p68"/>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PERCEPTION SURVEY</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680" name="Google Shape;680;p68"/>
          <p:cNvSpPr txBox="1"/>
          <p:nvPr/>
        </p:nvSpPr>
        <p:spPr>
          <a:xfrm>
            <a:off x="291700" y="518550"/>
            <a:ext cx="2495700" cy="1288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1600">
                <a:solidFill>
                  <a:srgbClr val="2B3441"/>
                </a:solidFill>
                <a:latin typeface="Libre Franklin SemiBold"/>
                <a:ea typeface="Libre Franklin SemiBold"/>
                <a:cs typeface="Libre Franklin SemiBold"/>
                <a:sym typeface="Libre Franklin SemiBold"/>
              </a:rPr>
              <a:t>Tourism experience and economic impact on businesses are the most important.</a:t>
            </a:r>
            <a:endParaRPr sz="16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16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1600">
              <a:solidFill>
                <a:srgbClr val="2B3441"/>
              </a:solidFill>
              <a:latin typeface="Libre Franklin SemiBold"/>
              <a:ea typeface="Libre Franklin SemiBold"/>
              <a:cs typeface="Libre Franklin SemiBold"/>
              <a:sym typeface="Libre Franklin SemiBold"/>
            </a:endParaRPr>
          </a:p>
        </p:txBody>
      </p:sp>
      <p:sp>
        <p:nvSpPr>
          <p:cNvPr id="681" name="Google Shape;681;p68"/>
          <p:cNvSpPr txBox="1"/>
          <p:nvPr/>
        </p:nvSpPr>
        <p:spPr>
          <a:xfrm>
            <a:off x="282575" y="3913775"/>
            <a:ext cx="2458500" cy="492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i="1" lang="en" sz="500">
                <a:solidFill>
                  <a:srgbClr val="9E9E9E"/>
                </a:solidFill>
                <a:latin typeface="Manrope Medium"/>
                <a:ea typeface="Manrope Medium"/>
                <a:cs typeface="Manrope Medium"/>
                <a:sym typeface="Manrope Medium"/>
              </a:rPr>
              <a:t>Q: When you think of the tourism sector in Canada, what first comes to mind? (n= 1,819) Source: Edelman, 2024</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5"/>
          <p:cNvSpPr/>
          <p:nvPr/>
        </p:nvSpPr>
        <p:spPr>
          <a:xfrm>
            <a:off x="278850" y="1703750"/>
            <a:ext cx="1632900" cy="26502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800">
                <a:solidFill>
                  <a:srgbClr val="97CA35"/>
                </a:solidFill>
                <a:latin typeface="Libre Franklin SemiBold"/>
                <a:ea typeface="Libre Franklin SemiBold"/>
                <a:cs typeface="Libre Franklin SemiBold"/>
                <a:sym typeface="Libre Franklin SemiBold"/>
              </a:rPr>
              <a:t>01</a:t>
            </a:r>
            <a:br>
              <a:rPr lang="en" sz="800">
                <a:solidFill>
                  <a:srgbClr val="97CA35"/>
                </a:solidFill>
                <a:latin typeface="Libre Franklin SemiBold"/>
                <a:ea typeface="Libre Franklin SemiBold"/>
                <a:cs typeface="Libre Franklin SemiBold"/>
                <a:sym typeface="Libre Franklin SemiBold"/>
              </a:rPr>
            </a:br>
            <a:endParaRPr sz="300">
              <a:solidFill>
                <a:srgbClr val="97CA35"/>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chemeClr val="lt1"/>
                </a:solidFill>
                <a:latin typeface="Libre Franklin SemiBold"/>
                <a:ea typeface="Libre Franklin SemiBold"/>
                <a:cs typeface="Libre Franklin SemiBold"/>
                <a:sym typeface="Libre Franklin SemiBold"/>
              </a:rPr>
              <a:t>Identify Audiences</a:t>
            </a:r>
            <a:endParaRPr>
              <a:solidFill>
                <a:schemeClr val="lt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br>
              <a:rPr b="1" lang="en" sz="1600">
                <a:solidFill>
                  <a:schemeClr val="lt1"/>
                </a:solidFill>
                <a:latin typeface="Libre Franklin"/>
                <a:ea typeface="Libre Franklin"/>
                <a:cs typeface="Libre Franklin"/>
                <a:sym typeface="Libre Franklin"/>
              </a:rPr>
            </a:br>
            <a:endParaRPr b="1" sz="16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rPr lang="en" sz="1000">
                <a:solidFill>
                  <a:schemeClr val="lt1"/>
                </a:solidFill>
                <a:latin typeface="Libre Franklin"/>
                <a:ea typeface="Libre Franklin"/>
                <a:cs typeface="Libre Franklin"/>
                <a:sym typeface="Libre Franklin"/>
              </a:rPr>
              <a:t>Stakeholder Interviews</a:t>
            </a:r>
            <a:endParaRPr sz="10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p:txBody>
      </p:sp>
      <p:grpSp>
        <p:nvGrpSpPr>
          <p:cNvPr id="99" name="Google Shape;99;p15"/>
          <p:cNvGrpSpPr/>
          <p:nvPr/>
        </p:nvGrpSpPr>
        <p:grpSpPr>
          <a:xfrm>
            <a:off x="5821566" y="6468893"/>
            <a:ext cx="2604522" cy="2460300"/>
            <a:chOff x="6254516" y="1318143"/>
            <a:chExt cx="2604522" cy="2460300"/>
          </a:xfrm>
        </p:grpSpPr>
        <p:sp>
          <p:nvSpPr>
            <p:cNvPr id="100" name="Google Shape;100;p15"/>
            <p:cNvSpPr/>
            <p:nvPr/>
          </p:nvSpPr>
          <p:spPr>
            <a:xfrm rot="2700000">
              <a:off x="7239866" y="1053398"/>
              <a:ext cx="489601" cy="2989789"/>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5"/>
            <p:cNvSpPr/>
            <p:nvPr/>
          </p:nvSpPr>
          <p:spPr>
            <a:xfrm>
              <a:off x="6443962"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307AF3"/>
                  </a:solidFill>
                  <a:latin typeface="Roboto"/>
                  <a:ea typeface="Roboto"/>
                  <a:cs typeface="Roboto"/>
                  <a:sym typeface="Roboto"/>
                </a:rPr>
                <a:t>5</a:t>
              </a:r>
              <a:endParaRPr b="1" sz="900">
                <a:solidFill>
                  <a:srgbClr val="307AF3"/>
                </a:solidFill>
                <a:latin typeface="Roboto"/>
                <a:ea typeface="Roboto"/>
                <a:cs typeface="Roboto"/>
                <a:sym typeface="Roboto"/>
              </a:endParaRPr>
            </a:p>
          </p:txBody>
        </p:sp>
        <p:sp>
          <p:nvSpPr>
            <p:cNvPr id="102" name="Google Shape;102;p15"/>
            <p:cNvSpPr txBox="1"/>
            <p:nvPr/>
          </p:nvSpPr>
          <p:spPr>
            <a:xfrm rot="-2700000">
              <a:off x="6375763" y="2297099"/>
              <a:ext cx="2378424" cy="342805"/>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lt1"/>
                  </a:solidFill>
                  <a:latin typeface="Roboto"/>
                  <a:ea typeface="Roboto"/>
                  <a:cs typeface="Roboto"/>
                  <a:sym typeface="Roboto"/>
                </a:rPr>
                <a:t>Key</a:t>
              </a:r>
              <a:r>
                <a:rPr b="1" lang="en" sz="1100">
                  <a:solidFill>
                    <a:schemeClr val="lt1"/>
                  </a:solidFill>
                  <a:latin typeface="Roboto"/>
                  <a:ea typeface="Roboto"/>
                  <a:cs typeface="Roboto"/>
                  <a:sym typeface="Roboto"/>
                </a:rPr>
                <a:t> Messages &amp; Narrative</a:t>
              </a:r>
              <a:endParaRPr b="1" sz="1100">
                <a:solidFill>
                  <a:srgbClr val="FFFFFF"/>
                </a:solidFill>
                <a:latin typeface="Roboto"/>
                <a:ea typeface="Roboto"/>
                <a:cs typeface="Roboto"/>
                <a:sym typeface="Roboto"/>
              </a:endParaRPr>
            </a:p>
          </p:txBody>
        </p:sp>
        <p:sp>
          <p:nvSpPr>
            <p:cNvPr id="103" name="Google Shape;103;p15"/>
            <p:cNvSpPr txBox="1"/>
            <p:nvPr/>
          </p:nvSpPr>
          <p:spPr>
            <a:xfrm rot="-2700000">
              <a:off x="6788358" y="2571061"/>
              <a:ext cx="2242660" cy="4425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Narrative Matrix Framework, </a:t>
              </a:r>
              <a:endParaRPr sz="800">
                <a:latin typeface="Roboto"/>
                <a:ea typeface="Roboto"/>
                <a:cs typeface="Roboto"/>
                <a:sym typeface="Roboto"/>
              </a:endParaRPr>
            </a:p>
            <a:p>
              <a:pPr indent="0" lvl="0" marL="0" rtl="0" algn="l">
                <a:spcBef>
                  <a:spcPts val="0"/>
                </a:spcBef>
                <a:spcAft>
                  <a:spcPts val="0"/>
                </a:spcAft>
                <a:buNone/>
              </a:pPr>
              <a:r>
                <a:rPr lang="en" sz="800">
                  <a:latin typeface="Roboto"/>
                  <a:ea typeface="Roboto"/>
                  <a:cs typeface="Roboto"/>
                  <a:sym typeface="Roboto"/>
                </a:rPr>
                <a:t>Implementation Guidelines</a:t>
              </a:r>
              <a:endParaRPr sz="800">
                <a:latin typeface="Roboto"/>
                <a:ea typeface="Roboto"/>
                <a:cs typeface="Roboto"/>
                <a:sym typeface="Roboto"/>
              </a:endParaRPr>
            </a:p>
            <a:p>
              <a:pPr indent="0" lvl="0" marL="0" rtl="0" algn="l">
                <a:spcBef>
                  <a:spcPts val="0"/>
                </a:spcBef>
                <a:spcAft>
                  <a:spcPts val="0"/>
                </a:spcAft>
                <a:buNone/>
              </a:pPr>
              <a:r>
                <a:t/>
              </a:r>
              <a:endParaRPr sz="800">
                <a:latin typeface="Roboto"/>
                <a:ea typeface="Roboto"/>
                <a:cs typeface="Roboto"/>
                <a:sym typeface="Roboto"/>
              </a:endParaRPr>
            </a:p>
          </p:txBody>
        </p:sp>
      </p:grpSp>
      <p:grpSp>
        <p:nvGrpSpPr>
          <p:cNvPr id="104" name="Google Shape;104;p15"/>
          <p:cNvGrpSpPr/>
          <p:nvPr/>
        </p:nvGrpSpPr>
        <p:grpSpPr>
          <a:xfrm>
            <a:off x="4328468" y="6415443"/>
            <a:ext cx="2604522" cy="2460300"/>
            <a:chOff x="4761418" y="1318143"/>
            <a:chExt cx="2604522" cy="2460300"/>
          </a:xfrm>
        </p:grpSpPr>
        <p:sp>
          <p:nvSpPr>
            <p:cNvPr id="105" name="Google Shape;105;p15"/>
            <p:cNvSpPr/>
            <p:nvPr/>
          </p:nvSpPr>
          <p:spPr>
            <a:xfrm rot="2700000">
              <a:off x="5746767" y="1053398"/>
              <a:ext cx="489601" cy="2989789"/>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5"/>
            <p:cNvSpPr/>
            <p:nvPr/>
          </p:nvSpPr>
          <p:spPr>
            <a:xfrm>
              <a:off x="4950863"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0E63F0"/>
                  </a:solidFill>
                  <a:latin typeface="Roboto"/>
                  <a:ea typeface="Roboto"/>
                  <a:cs typeface="Roboto"/>
                  <a:sym typeface="Roboto"/>
                </a:rPr>
                <a:t>4</a:t>
              </a:r>
              <a:endParaRPr b="1" sz="900">
                <a:solidFill>
                  <a:srgbClr val="0E63F0"/>
                </a:solidFill>
                <a:latin typeface="Roboto"/>
                <a:ea typeface="Roboto"/>
                <a:cs typeface="Roboto"/>
                <a:sym typeface="Roboto"/>
              </a:endParaRPr>
            </a:p>
          </p:txBody>
        </p:sp>
        <p:sp>
          <p:nvSpPr>
            <p:cNvPr id="107" name="Google Shape;107;p15"/>
            <p:cNvSpPr txBox="1"/>
            <p:nvPr/>
          </p:nvSpPr>
          <p:spPr>
            <a:xfrm rot="-2700000">
              <a:off x="4896424" y="2302799"/>
              <a:ext cx="2362302" cy="342805"/>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FFFFFF"/>
                  </a:solidFill>
                  <a:latin typeface="Roboto"/>
                  <a:ea typeface="Roboto"/>
                  <a:cs typeface="Roboto"/>
                  <a:sym typeface="Roboto"/>
                </a:rPr>
                <a:t>Test Messages with Audiences</a:t>
              </a:r>
              <a:endParaRPr b="1" sz="1100">
                <a:solidFill>
                  <a:srgbClr val="FFFFFF"/>
                </a:solidFill>
                <a:latin typeface="Roboto"/>
                <a:ea typeface="Roboto"/>
                <a:cs typeface="Roboto"/>
                <a:sym typeface="Roboto"/>
              </a:endParaRPr>
            </a:p>
          </p:txBody>
        </p:sp>
        <p:sp>
          <p:nvSpPr>
            <p:cNvPr id="108" name="Google Shape;108;p15"/>
            <p:cNvSpPr txBox="1"/>
            <p:nvPr/>
          </p:nvSpPr>
          <p:spPr>
            <a:xfrm rot="-2700000">
              <a:off x="5295260" y="2571061"/>
              <a:ext cx="2242660" cy="4425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Narrative Matrix Testing &amp; Feedback, Narrative Matrix Review</a:t>
              </a:r>
              <a:endParaRPr sz="800">
                <a:latin typeface="Roboto"/>
                <a:ea typeface="Roboto"/>
                <a:cs typeface="Roboto"/>
                <a:sym typeface="Roboto"/>
              </a:endParaRPr>
            </a:p>
          </p:txBody>
        </p:sp>
      </p:grpSp>
      <p:grpSp>
        <p:nvGrpSpPr>
          <p:cNvPr id="109" name="Google Shape;109;p15"/>
          <p:cNvGrpSpPr/>
          <p:nvPr/>
        </p:nvGrpSpPr>
        <p:grpSpPr>
          <a:xfrm>
            <a:off x="2836801" y="6468893"/>
            <a:ext cx="2604522" cy="2460300"/>
            <a:chOff x="3269751" y="1318143"/>
            <a:chExt cx="2604522" cy="2460300"/>
          </a:xfrm>
        </p:grpSpPr>
        <p:sp>
          <p:nvSpPr>
            <p:cNvPr id="110" name="Google Shape;110;p15"/>
            <p:cNvSpPr/>
            <p:nvPr/>
          </p:nvSpPr>
          <p:spPr>
            <a:xfrm rot="2700000">
              <a:off x="4255100" y="1053398"/>
              <a:ext cx="489601" cy="2989789"/>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p:nvPr/>
          </p:nvSpPr>
          <p:spPr>
            <a:xfrm>
              <a:off x="3459197"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0D5CDF"/>
                  </a:solidFill>
                  <a:latin typeface="Roboto"/>
                  <a:ea typeface="Roboto"/>
                  <a:cs typeface="Roboto"/>
                  <a:sym typeface="Roboto"/>
                </a:rPr>
                <a:t>3</a:t>
              </a:r>
              <a:endParaRPr b="1" sz="900">
                <a:solidFill>
                  <a:srgbClr val="0D5CDF"/>
                </a:solidFill>
                <a:latin typeface="Roboto"/>
                <a:ea typeface="Roboto"/>
                <a:cs typeface="Roboto"/>
                <a:sym typeface="Roboto"/>
              </a:endParaRPr>
            </a:p>
          </p:txBody>
        </p:sp>
        <p:sp>
          <p:nvSpPr>
            <p:cNvPr id="112" name="Google Shape;112;p15"/>
            <p:cNvSpPr txBox="1"/>
            <p:nvPr/>
          </p:nvSpPr>
          <p:spPr>
            <a:xfrm rot="-2700000">
              <a:off x="3404724" y="2302799"/>
              <a:ext cx="2362302" cy="342805"/>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FFFFFF"/>
                  </a:solidFill>
                  <a:latin typeface="Roboto"/>
                  <a:ea typeface="Roboto"/>
                  <a:cs typeface="Roboto"/>
                  <a:sym typeface="Roboto"/>
                </a:rPr>
                <a:t>Draft Messages by Audience</a:t>
              </a:r>
              <a:endParaRPr b="1" sz="1100">
                <a:solidFill>
                  <a:srgbClr val="FFFFFF"/>
                </a:solidFill>
                <a:latin typeface="Roboto"/>
                <a:ea typeface="Roboto"/>
                <a:cs typeface="Roboto"/>
                <a:sym typeface="Roboto"/>
              </a:endParaRPr>
            </a:p>
          </p:txBody>
        </p:sp>
        <p:sp>
          <p:nvSpPr>
            <p:cNvPr id="113" name="Google Shape;113;p15"/>
            <p:cNvSpPr txBox="1"/>
            <p:nvPr/>
          </p:nvSpPr>
          <p:spPr>
            <a:xfrm rot="-2700000">
              <a:off x="3803593" y="2571061"/>
              <a:ext cx="2242660" cy="4425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Narrative Workshop, Audience Segmentation, Narrative Development</a:t>
              </a:r>
              <a:endParaRPr sz="800">
                <a:latin typeface="Roboto"/>
                <a:ea typeface="Roboto"/>
                <a:cs typeface="Roboto"/>
                <a:sym typeface="Roboto"/>
              </a:endParaRPr>
            </a:p>
            <a:p>
              <a:pPr indent="0" lvl="0" marL="0" rtl="0" algn="l">
                <a:spcBef>
                  <a:spcPts val="0"/>
                </a:spcBef>
                <a:spcAft>
                  <a:spcPts val="0"/>
                </a:spcAft>
                <a:buNone/>
              </a:pPr>
              <a:r>
                <a:t/>
              </a:r>
              <a:endParaRPr sz="800">
                <a:latin typeface="Roboto"/>
                <a:ea typeface="Roboto"/>
                <a:cs typeface="Roboto"/>
                <a:sym typeface="Roboto"/>
              </a:endParaRPr>
            </a:p>
          </p:txBody>
        </p:sp>
      </p:grpSp>
      <p:grpSp>
        <p:nvGrpSpPr>
          <p:cNvPr id="114" name="Google Shape;114;p15"/>
          <p:cNvGrpSpPr/>
          <p:nvPr/>
        </p:nvGrpSpPr>
        <p:grpSpPr>
          <a:xfrm>
            <a:off x="1343676" y="6468893"/>
            <a:ext cx="2604522" cy="2460300"/>
            <a:chOff x="1776626" y="1318143"/>
            <a:chExt cx="2604522" cy="2460300"/>
          </a:xfrm>
        </p:grpSpPr>
        <p:grpSp>
          <p:nvGrpSpPr>
            <p:cNvPr id="115" name="Google Shape;115;p15"/>
            <p:cNvGrpSpPr/>
            <p:nvPr/>
          </p:nvGrpSpPr>
          <p:grpSpPr>
            <a:xfrm>
              <a:off x="1776626" y="1318143"/>
              <a:ext cx="2604522" cy="2460300"/>
              <a:chOff x="1776626" y="1318143"/>
              <a:chExt cx="2604522" cy="2460300"/>
            </a:xfrm>
          </p:grpSpPr>
          <p:sp>
            <p:nvSpPr>
              <p:cNvPr id="116" name="Google Shape;116;p15"/>
              <p:cNvSpPr/>
              <p:nvPr/>
            </p:nvSpPr>
            <p:spPr>
              <a:xfrm rot="2700000">
                <a:off x="2761975" y="1053398"/>
                <a:ext cx="489601" cy="2989789"/>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txBox="1"/>
              <p:nvPr/>
            </p:nvSpPr>
            <p:spPr>
              <a:xfrm rot="-2700000">
                <a:off x="1899549" y="2297849"/>
                <a:ext cx="2376303" cy="342805"/>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FFFFFF"/>
                    </a:solidFill>
                    <a:latin typeface="Roboto"/>
                    <a:ea typeface="Roboto"/>
                    <a:cs typeface="Roboto"/>
                    <a:sym typeface="Roboto"/>
                  </a:rPr>
                  <a:t>Research Audience Motivations</a:t>
                </a:r>
                <a:endParaRPr b="1" sz="1100">
                  <a:solidFill>
                    <a:srgbClr val="FFFFFF"/>
                  </a:solidFill>
                  <a:latin typeface="Roboto"/>
                  <a:ea typeface="Roboto"/>
                  <a:cs typeface="Roboto"/>
                  <a:sym typeface="Roboto"/>
                </a:endParaRPr>
              </a:p>
            </p:txBody>
          </p:sp>
          <p:sp>
            <p:nvSpPr>
              <p:cNvPr id="118" name="Google Shape;118;p15"/>
              <p:cNvSpPr txBox="1"/>
              <p:nvPr/>
            </p:nvSpPr>
            <p:spPr>
              <a:xfrm rot="-2700000">
                <a:off x="2310468" y="2571061"/>
                <a:ext cx="2242660" cy="4425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Audience Research, Audience Segmentation</a:t>
                </a:r>
                <a:endParaRPr sz="800">
                  <a:solidFill>
                    <a:schemeClr val="dk1"/>
                  </a:solidFill>
                  <a:latin typeface="Roboto"/>
                  <a:ea typeface="Roboto"/>
                  <a:cs typeface="Roboto"/>
                  <a:sym typeface="Roboto"/>
                </a:endParaRPr>
              </a:p>
            </p:txBody>
          </p:sp>
        </p:grpSp>
        <p:sp>
          <p:nvSpPr>
            <p:cNvPr id="119" name="Google Shape;119;p15"/>
            <p:cNvSpPr/>
            <p:nvPr/>
          </p:nvSpPr>
          <p:spPr>
            <a:xfrm>
              <a:off x="1966072"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0C57D3"/>
                  </a:solidFill>
                  <a:latin typeface="Roboto"/>
                  <a:ea typeface="Roboto"/>
                  <a:cs typeface="Roboto"/>
                  <a:sym typeface="Roboto"/>
                </a:rPr>
                <a:t>2</a:t>
              </a:r>
              <a:endParaRPr b="1" sz="900">
                <a:solidFill>
                  <a:srgbClr val="0C57D3"/>
                </a:solidFill>
                <a:latin typeface="Roboto"/>
                <a:ea typeface="Roboto"/>
                <a:cs typeface="Roboto"/>
                <a:sym typeface="Roboto"/>
              </a:endParaRPr>
            </a:p>
          </p:txBody>
        </p:sp>
      </p:grpSp>
      <p:grpSp>
        <p:nvGrpSpPr>
          <p:cNvPr id="120" name="Google Shape;120;p15"/>
          <p:cNvGrpSpPr/>
          <p:nvPr/>
        </p:nvGrpSpPr>
        <p:grpSpPr>
          <a:xfrm>
            <a:off x="-147991" y="6468893"/>
            <a:ext cx="2604522" cy="2460300"/>
            <a:chOff x="284959" y="1318143"/>
            <a:chExt cx="2604522" cy="2460300"/>
          </a:xfrm>
        </p:grpSpPr>
        <p:sp>
          <p:nvSpPr>
            <p:cNvPr id="121" name="Google Shape;121;p15"/>
            <p:cNvSpPr/>
            <p:nvPr/>
          </p:nvSpPr>
          <p:spPr>
            <a:xfrm rot="2700000">
              <a:off x="1270309" y="1053398"/>
              <a:ext cx="489601" cy="2989789"/>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5"/>
            <p:cNvSpPr/>
            <p:nvPr/>
          </p:nvSpPr>
          <p:spPr>
            <a:xfrm>
              <a:off x="472955"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0942A1"/>
                  </a:solidFill>
                  <a:latin typeface="Roboto"/>
                  <a:ea typeface="Roboto"/>
                  <a:cs typeface="Roboto"/>
                  <a:sym typeface="Roboto"/>
                </a:rPr>
                <a:t>1</a:t>
              </a:r>
              <a:endParaRPr b="1" sz="900">
                <a:solidFill>
                  <a:srgbClr val="0942A1"/>
                </a:solidFill>
                <a:latin typeface="Roboto"/>
                <a:ea typeface="Roboto"/>
                <a:cs typeface="Roboto"/>
                <a:sym typeface="Roboto"/>
              </a:endParaRPr>
            </a:p>
          </p:txBody>
        </p:sp>
        <p:sp>
          <p:nvSpPr>
            <p:cNvPr id="123" name="Google Shape;123;p15"/>
            <p:cNvSpPr txBox="1"/>
            <p:nvPr/>
          </p:nvSpPr>
          <p:spPr>
            <a:xfrm rot="-2700000">
              <a:off x="414317" y="2300549"/>
              <a:ext cx="2368666" cy="342805"/>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FFFFFF"/>
                  </a:solidFill>
                  <a:latin typeface="Roboto"/>
                  <a:ea typeface="Roboto"/>
                  <a:cs typeface="Roboto"/>
                  <a:sym typeface="Roboto"/>
                </a:rPr>
                <a:t>Identify Audiences</a:t>
              </a:r>
              <a:endParaRPr b="1" sz="1100">
                <a:solidFill>
                  <a:srgbClr val="FFFFFF"/>
                </a:solidFill>
                <a:latin typeface="Roboto"/>
                <a:ea typeface="Roboto"/>
                <a:cs typeface="Roboto"/>
                <a:sym typeface="Roboto"/>
              </a:endParaRPr>
            </a:p>
          </p:txBody>
        </p:sp>
        <p:sp>
          <p:nvSpPr>
            <p:cNvPr id="124" name="Google Shape;124;p15"/>
            <p:cNvSpPr txBox="1"/>
            <p:nvPr/>
          </p:nvSpPr>
          <p:spPr>
            <a:xfrm rot="-2700000">
              <a:off x="818801" y="2571061"/>
              <a:ext cx="2242660" cy="4425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Stakeholder Interviews</a:t>
              </a:r>
              <a:endParaRPr sz="800">
                <a:latin typeface="Roboto"/>
                <a:ea typeface="Roboto"/>
                <a:cs typeface="Roboto"/>
                <a:sym typeface="Roboto"/>
              </a:endParaRPr>
            </a:p>
          </p:txBody>
        </p:sp>
      </p:grpSp>
      <p:sp>
        <p:nvSpPr>
          <p:cNvPr id="125" name="Google Shape;125;p15"/>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APPROACH</a:t>
            </a:r>
            <a:endParaRPr b="1" sz="800">
              <a:solidFill>
                <a:srgbClr val="697889"/>
              </a:solidFill>
              <a:latin typeface="Libre Franklin"/>
              <a:ea typeface="Libre Franklin"/>
              <a:cs typeface="Libre Franklin"/>
              <a:sym typeface="Libre Franklin"/>
            </a:endParaRPr>
          </a:p>
        </p:txBody>
      </p:sp>
      <p:sp>
        <p:nvSpPr>
          <p:cNvPr id="126" name="Google Shape;126;p15"/>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A Comprehensive Review Process to Refine Messaging</a:t>
            </a:r>
            <a:endParaRPr sz="2400">
              <a:solidFill>
                <a:srgbClr val="2B3441"/>
              </a:solidFill>
              <a:latin typeface="Libre Franklin SemiBold"/>
              <a:ea typeface="Libre Franklin SemiBold"/>
              <a:cs typeface="Libre Franklin SemiBold"/>
              <a:sym typeface="Libre Franklin SemiBold"/>
            </a:endParaRPr>
          </a:p>
        </p:txBody>
      </p:sp>
      <p:sp>
        <p:nvSpPr>
          <p:cNvPr id="127" name="Google Shape;127;p15"/>
          <p:cNvSpPr/>
          <p:nvPr/>
        </p:nvSpPr>
        <p:spPr>
          <a:xfrm>
            <a:off x="2015357" y="1703750"/>
            <a:ext cx="1632900" cy="26502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800">
                <a:solidFill>
                  <a:srgbClr val="97CA35"/>
                </a:solidFill>
                <a:latin typeface="Libre Franklin SemiBold"/>
                <a:ea typeface="Libre Franklin SemiBold"/>
                <a:cs typeface="Libre Franklin SemiBold"/>
                <a:sym typeface="Libre Franklin SemiBold"/>
              </a:rPr>
              <a:t>02</a:t>
            </a:r>
            <a:br>
              <a:rPr lang="en" sz="800">
                <a:solidFill>
                  <a:srgbClr val="97CA35"/>
                </a:solidFill>
                <a:latin typeface="Libre Franklin SemiBold"/>
                <a:ea typeface="Libre Franklin SemiBold"/>
                <a:cs typeface="Libre Franklin SemiBold"/>
                <a:sym typeface="Libre Franklin SemiBold"/>
              </a:rPr>
            </a:br>
            <a:endParaRPr sz="300">
              <a:solidFill>
                <a:srgbClr val="97CA35"/>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chemeClr val="lt1"/>
                </a:solidFill>
                <a:latin typeface="Libre Franklin SemiBold"/>
                <a:ea typeface="Libre Franklin SemiBold"/>
                <a:cs typeface="Libre Franklin SemiBold"/>
                <a:sym typeface="Libre Franklin SemiBold"/>
              </a:rPr>
              <a:t>Research Audience Motivations</a:t>
            </a:r>
            <a:endParaRPr>
              <a:solidFill>
                <a:schemeClr val="lt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5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rPr lang="en" sz="1000">
                <a:solidFill>
                  <a:schemeClr val="lt1"/>
                </a:solidFill>
                <a:latin typeface="Libre Franklin"/>
                <a:ea typeface="Libre Franklin"/>
                <a:cs typeface="Libre Franklin"/>
                <a:sym typeface="Libre Franklin"/>
              </a:rPr>
              <a:t>Audience Research, Audience Segmentation</a:t>
            </a:r>
            <a:endParaRPr sz="10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p:txBody>
      </p:sp>
      <p:sp>
        <p:nvSpPr>
          <p:cNvPr id="128" name="Google Shape;128;p15"/>
          <p:cNvSpPr/>
          <p:nvPr/>
        </p:nvSpPr>
        <p:spPr>
          <a:xfrm>
            <a:off x="3751864" y="1703750"/>
            <a:ext cx="1632900" cy="26502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800">
                <a:solidFill>
                  <a:srgbClr val="97CA35"/>
                </a:solidFill>
                <a:latin typeface="Libre Franklin SemiBold"/>
                <a:ea typeface="Libre Franklin SemiBold"/>
                <a:cs typeface="Libre Franklin SemiBold"/>
                <a:sym typeface="Libre Franklin SemiBold"/>
              </a:rPr>
              <a:t>03</a:t>
            </a:r>
            <a:br>
              <a:rPr lang="en" sz="800">
                <a:solidFill>
                  <a:srgbClr val="97CA35"/>
                </a:solidFill>
                <a:latin typeface="Libre Franklin SemiBold"/>
                <a:ea typeface="Libre Franklin SemiBold"/>
                <a:cs typeface="Libre Franklin SemiBold"/>
                <a:sym typeface="Libre Franklin SemiBold"/>
              </a:rPr>
            </a:br>
            <a:endParaRPr sz="300">
              <a:solidFill>
                <a:srgbClr val="97CA35"/>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chemeClr val="lt1"/>
                </a:solidFill>
                <a:latin typeface="Libre Franklin SemiBold"/>
                <a:ea typeface="Libre Franklin SemiBold"/>
                <a:cs typeface="Libre Franklin SemiBold"/>
                <a:sym typeface="Libre Franklin SemiBold"/>
              </a:rPr>
              <a:t>Draft Messages by Audience</a:t>
            </a:r>
            <a:endParaRPr>
              <a:solidFill>
                <a:schemeClr val="lt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6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rPr lang="en" sz="1000">
                <a:solidFill>
                  <a:schemeClr val="lt1"/>
                </a:solidFill>
                <a:latin typeface="Libre Franklin"/>
                <a:ea typeface="Libre Franklin"/>
                <a:cs typeface="Libre Franklin"/>
                <a:sym typeface="Libre Franklin"/>
              </a:rPr>
              <a:t>Narrative Workshop, Audience Segmentation, Narrative Development</a:t>
            </a:r>
            <a:endParaRPr sz="10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p:txBody>
      </p:sp>
      <p:sp>
        <p:nvSpPr>
          <p:cNvPr id="129" name="Google Shape;129;p15"/>
          <p:cNvSpPr/>
          <p:nvPr/>
        </p:nvSpPr>
        <p:spPr>
          <a:xfrm>
            <a:off x="5488371" y="1703750"/>
            <a:ext cx="1632900" cy="26502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800">
                <a:solidFill>
                  <a:srgbClr val="97CA35"/>
                </a:solidFill>
                <a:latin typeface="Libre Franklin SemiBold"/>
                <a:ea typeface="Libre Franklin SemiBold"/>
                <a:cs typeface="Libre Franklin SemiBold"/>
                <a:sym typeface="Libre Franklin SemiBold"/>
              </a:rPr>
              <a:t>04</a:t>
            </a:r>
            <a:br>
              <a:rPr lang="en" sz="800">
                <a:solidFill>
                  <a:srgbClr val="97CA35"/>
                </a:solidFill>
                <a:latin typeface="Libre Franklin SemiBold"/>
                <a:ea typeface="Libre Franklin SemiBold"/>
                <a:cs typeface="Libre Franklin SemiBold"/>
                <a:sym typeface="Libre Franklin SemiBold"/>
              </a:rPr>
            </a:br>
            <a:endParaRPr sz="300">
              <a:solidFill>
                <a:srgbClr val="97CA35"/>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chemeClr val="lt1"/>
                </a:solidFill>
                <a:latin typeface="Libre Franklin SemiBold"/>
                <a:ea typeface="Libre Franklin SemiBold"/>
                <a:cs typeface="Libre Franklin SemiBold"/>
                <a:sym typeface="Libre Franklin SemiBold"/>
              </a:rPr>
              <a:t>Test Messages with Audiences</a:t>
            </a:r>
            <a:endParaRPr>
              <a:solidFill>
                <a:schemeClr val="lt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6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rPr lang="en" sz="1000">
                <a:solidFill>
                  <a:schemeClr val="lt1"/>
                </a:solidFill>
                <a:latin typeface="Libre Franklin"/>
                <a:ea typeface="Libre Franklin"/>
                <a:cs typeface="Libre Franklin"/>
                <a:sym typeface="Libre Franklin"/>
              </a:rPr>
              <a:t>Narrative Matrix Testing &amp; Feedback, Narrative Matrix Review</a:t>
            </a:r>
            <a:endParaRPr sz="10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p:txBody>
      </p:sp>
      <p:sp>
        <p:nvSpPr>
          <p:cNvPr id="130" name="Google Shape;130;p15"/>
          <p:cNvSpPr/>
          <p:nvPr/>
        </p:nvSpPr>
        <p:spPr>
          <a:xfrm>
            <a:off x="7224879" y="1703750"/>
            <a:ext cx="1632900" cy="26502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800">
                <a:solidFill>
                  <a:srgbClr val="97CA35"/>
                </a:solidFill>
                <a:latin typeface="Libre Franklin SemiBold"/>
                <a:ea typeface="Libre Franklin SemiBold"/>
                <a:cs typeface="Libre Franklin SemiBold"/>
                <a:sym typeface="Libre Franklin SemiBold"/>
              </a:rPr>
              <a:t>05</a:t>
            </a:r>
            <a:br>
              <a:rPr lang="en" sz="800">
                <a:solidFill>
                  <a:srgbClr val="97CA35"/>
                </a:solidFill>
                <a:latin typeface="Libre Franklin SemiBold"/>
                <a:ea typeface="Libre Franklin SemiBold"/>
                <a:cs typeface="Libre Franklin SemiBold"/>
                <a:sym typeface="Libre Franklin SemiBold"/>
              </a:rPr>
            </a:br>
            <a:endParaRPr sz="300">
              <a:solidFill>
                <a:srgbClr val="97CA35"/>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rPr lang="en">
                <a:solidFill>
                  <a:schemeClr val="lt1"/>
                </a:solidFill>
                <a:latin typeface="Libre Franklin SemiBold"/>
                <a:ea typeface="Libre Franklin SemiBold"/>
                <a:cs typeface="Libre Franklin SemiBold"/>
                <a:sym typeface="Libre Franklin SemiBold"/>
              </a:rPr>
              <a:t>Key Messages &amp; Narrative</a:t>
            </a:r>
            <a:endParaRPr>
              <a:solidFill>
                <a:schemeClr val="lt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16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rPr lang="en" sz="1000">
                <a:solidFill>
                  <a:schemeClr val="lt1"/>
                </a:solidFill>
                <a:latin typeface="Libre Franklin"/>
                <a:ea typeface="Libre Franklin"/>
                <a:cs typeface="Libre Franklin"/>
                <a:sym typeface="Libre Franklin"/>
              </a:rPr>
              <a:t>Narrative Matrix Framework, </a:t>
            </a:r>
            <a:endParaRPr sz="10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rPr lang="en" sz="1000">
                <a:solidFill>
                  <a:schemeClr val="lt1"/>
                </a:solidFill>
                <a:latin typeface="Libre Franklin"/>
                <a:ea typeface="Libre Franklin"/>
                <a:cs typeface="Libre Franklin"/>
                <a:sym typeface="Libre Franklin"/>
              </a:rPr>
              <a:t>Implementation Guidelines</a:t>
            </a:r>
            <a:endParaRPr sz="10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chemeClr val="lt1"/>
              </a:solidFill>
              <a:latin typeface="Libre Franklin"/>
              <a:ea typeface="Libre Franklin"/>
              <a:cs typeface="Libre Franklin"/>
              <a:sym typeface="Libre Franklin"/>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685" name="Shape 685"/>
        <p:cNvGrpSpPr/>
        <p:nvPr/>
      </p:nvGrpSpPr>
      <p:grpSpPr>
        <a:xfrm>
          <a:off x="0" y="0"/>
          <a:ext cx="0" cy="0"/>
          <a:chOff x="0" y="0"/>
          <a:chExt cx="0" cy="0"/>
        </a:xfrm>
      </p:grpSpPr>
      <p:sp>
        <p:nvSpPr>
          <p:cNvPr id="686" name="Google Shape;686;p69"/>
          <p:cNvSpPr/>
          <p:nvPr/>
        </p:nvSpPr>
        <p:spPr>
          <a:xfrm>
            <a:off x="278850" y="827100"/>
            <a:ext cx="4224900" cy="3807000"/>
          </a:xfrm>
          <a:prstGeom prst="roundRect">
            <a:avLst>
              <a:gd fmla="val 0" name="adj"/>
            </a:avLst>
          </a:prstGeom>
          <a:solidFill>
            <a:schemeClr val="lt1"/>
          </a:solidFill>
          <a:ln>
            <a:noFill/>
          </a:ln>
        </p:spPr>
        <p:txBody>
          <a:bodyPr anchorCtr="0" anchor="t" bIns="154350" lIns="154350" spcFirstLastPara="1" rIns="154350" wrap="square" tIns="154350">
            <a:noAutofit/>
          </a:bodyPr>
          <a:lstStyle/>
          <a:p>
            <a:pPr indent="0" lvl="0" marL="0" rtl="0" algn="l">
              <a:spcBef>
                <a:spcPts val="0"/>
              </a:spcBef>
              <a:spcAft>
                <a:spcPts val="1000"/>
              </a:spcAft>
              <a:buNone/>
            </a:pPr>
            <a:r>
              <a:rPr lang="en" sz="900">
                <a:solidFill>
                  <a:srgbClr val="2B3441"/>
                </a:solidFill>
                <a:latin typeface="Libre Franklin SemiBold"/>
                <a:ea typeface="Libre Franklin SemiBold"/>
                <a:cs typeface="Libre Franklin SemiBold"/>
                <a:sym typeface="Libre Franklin SemiBold"/>
              </a:rPr>
              <a:t>Tourism experience is more important to younger Canadians, while impact on local communities and economic impact on businesses is more important to older generations.</a:t>
            </a:r>
            <a:endParaRPr sz="900">
              <a:solidFill>
                <a:srgbClr val="2B3441"/>
              </a:solidFill>
              <a:latin typeface="Libre Franklin SemiBold"/>
              <a:ea typeface="Libre Franklin SemiBold"/>
              <a:cs typeface="Libre Franklin SemiBold"/>
              <a:sym typeface="Libre Franklin SemiBold"/>
            </a:endParaRPr>
          </a:p>
        </p:txBody>
      </p:sp>
      <p:sp>
        <p:nvSpPr>
          <p:cNvPr id="687" name="Google Shape;687;p69"/>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PERCEPTION SURVEY</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688" name="Google Shape;688;p69"/>
          <p:cNvSpPr txBox="1"/>
          <p:nvPr/>
        </p:nvSpPr>
        <p:spPr>
          <a:xfrm>
            <a:off x="4788025" y="-927575"/>
            <a:ext cx="4224900" cy="85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a:solidFill>
                <a:srgbClr val="2B3441"/>
              </a:solidFill>
              <a:latin typeface="Libre Franklin SemiBold"/>
              <a:ea typeface="Libre Franklin SemiBold"/>
              <a:cs typeface="Libre Franklin SemiBold"/>
              <a:sym typeface="Libre Franklin SemiBold"/>
            </a:endParaRPr>
          </a:p>
        </p:txBody>
      </p:sp>
      <p:sp>
        <p:nvSpPr>
          <p:cNvPr id="689" name="Google Shape;689;p69"/>
          <p:cNvSpPr/>
          <p:nvPr/>
        </p:nvSpPr>
        <p:spPr>
          <a:xfrm>
            <a:off x="4633925" y="827100"/>
            <a:ext cx="4224900" cy="3807000"/>
          </a:xfrm>
          <a:prstGeom prst="roundRect">
            <a:avLst>
              <a:gd fmla="val 0" name="adj"/>
            </a:avLst>
          </a:prstGeom>
          <a:solidFill>
            <a:schemeClr val="lt1"/>
          </a:solidFill>
          <a:ln>
            <a:noFill/>
          </a:ln>
        </p:spPr>
        <p:txBody>
          <a:bodyPr anchorCtr="0" anchor="t" bIns="154350" lIns="154350" spcFirstLastPara="1" rIns="154350" wrap="square" tIns="154350">
            <a:noAutofit/>
          </a:bodyPr>
          <a:lstStyle/>
          <a:p>
            <a:pPr indent="0" lvl="0" marL="0" rtl="0" algn="l">
              <a:spcBef>
                <a:spcPts val="0"/>
              </a:spcBef>
              <a:spcAft>
                <a:spcPts val="0"/>
              </a:spcAft>
              <a:buClr>
                <a:schemeClr val="dk1"/>
              </a:buClr>
              <a:buSzPts val="1100"/>
              <a:buFont typeface="Arial"/>
              <a:buNone/>
            </a:pPr>
            <a:r>
              <a:rPr lang="en" sz="900">
                <a:solidFill>
                  <a:srgbClr val="2B3441"/>
                </a:solidFill>
                <a:latin typeface="Libre Franklin SemiBold"/>
                <a:ea typeface="Libre Franklin SemiBold"/>
                <a:cs typeface="Libre Franklin SemiBold"/>
                <a:sym typeface="Libre Franklin SemiBold"/>
              </a:rPr>
              <a:t>Tourism’s economic impact on businesses is key to all provinces, followed by the experiences that tourism offers.  The tax revenue contribution of tourism is not automatically linked to the sector. Canadians in Atlantic Canada are more likely to recognize the impact of tourism on local communities.</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900">
              <a:solidFill>
                <a:srgbClr val="2B3441"/>
              </a:solidFill>
              <a:latin typeface="Libre Franklin SemiBold"/>
              <a:ea typeface="Libre Franklin SemiBold"/>
              <a:cs typeface="Libre Franklin SemiBold"/>
              <a:sym typeface="Libre Franklin SemiBold"/>
            </a:endParaRPr>
          </a:p>
          <a:p>
            <a:pPr indent="0" lvl="0" marL="228600" rtl="0" algn="l">
              <a:spcBef>
                <a:spcPts val="0"/>
              </a:spcBef>
              <a:spcAft>
                <a:spcPts val="1000"/>
              </a:spcAft>
              <a:buNone/>
            </a:pPr>
            <a:r>
              <a:t/>
            </a:r>
            <a:endParaRPr sz="900">
              <a:solidFill>
                <a:srgbClr val="2B3441"/>
              </a:solidFill>
              <a:latin typeface="Libre Franklin"/>
              <a:ea typeface="Libre Franklin"/>
              <a:cs typeface="Libre Franklin"/>
              <a:sym typeface="Libre Franklin"/>
            </a:endParaRPr>
          </a:p>
        </p:txBody>
      </p:sp>
      <p:sp>
        <p:nvSpPr>
          <p:cNvPr id="690" name="Google Shape;690;p69"/>
          <p:cNvSpPr/>
          <p:nvPr/>
        </p:nvSpPr>
        <p:spPr>
          <a:xfrm>
            <a:off x="473200" y="1798301"/>
            <a:ext cx="3648600" cy="2522100"/>
          </a:xfrm>
          <a:prstGeom prst="roundRect">
            <a:avLst>
              <a:gd fmla="val 2617" name="adj"/>
            </a:avLst>
          </a:prstGeom>
          <a:solidFill>
            <a:srgbClr val="FFFFFF"/>
          </a:solidFill>
          <a:ln>
            <a:noFill/>
          </a:ln>
        </p:spPr>
        <p:txBody>
          <a:bodyPr anchorCtr="0" anchor="ctr" bIns="81075" lIns="81075" spcFirstLastPara="1" rIns="81075" wrap="square" tIns="81075">
            <a:noAutofit/>
          </a:bodyPr>
          <a:lstStyle/>
          <a:p>
            <a:pPr indent="0" lvl="0" marL="0" rtl="0" algn="ctr">
              <a:spcBef>
                <a:spcPts val="0"/>
              </a:spcBef>
              <a:spcAft>
                <a:spcPts val="0"/>
              </a:spcAft>
              <a:buNone/>
            </a:pPr>
            <a:r>
              <a:t/>
            </a:r>
            <a:endParaRPr sz="1241"/>
          </a:p>
        </p:txBody>
      </p:sp>
      <p:sp>
        <p:nvSpPr>
          <p:cNvPr id="691" name="Google Shape;691;p69"/>
          <p:cNvSpPr txBox="1"/>
          <p:nvPr/>
        </p:nvSpPr>
        <p:spPr>
          <a:xfrm>
            <a:off x="4788025" y="4141625"/>
            <a:ext cx="4073400" cy="492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i="1" lang="en" sz="500">
                <a:solidFill>
                  <a:srgbClr val="9E9E9E"/>
                </a:solidFill>
                <a:latin typeface="Manrope Medium"/>
                <a:ea typeface="Manrope Medium"/>
                <a:cs typeface="Manrope Medium"/>
                <a:sym typeface="Manrope Medium"/>
              </a:rPr>
              <a:t>Q: When you think of the tourism sector in Canada, what first comes to mind? (n= 1,819) Source: Edelman, 2024</a:t>
            </a:r>
            <a:endParaRPr i="1" sz="500">
              <a:solidFill>
                <a:srgbClr val="9E9E9E"/>
              </a:solidFill>
              <a:latin typeface="Manrope Medium"/>
              <a:ea typeface="Manrope Medium"/>
              <a:cs typeface="Manrope Medium"/>
              <a:sym typeface="Manrope Medium"/>
            </a:endParaRPr>
          </a:p>
          <a:p>
            <a:pPr indent="0" lvl="0" marL="0" rtl="0" algn="l">
              <a:spcBef>
                <a:spcPts val="0"/>
              </a:spcBef>
              <a:spcAft>
                <a:spcPts val="0"/>
              </a:spcAft>
              <a:buClr>
                <a:schemeClr val="dk1"/>
              </a:buClr>
              <a:buSzPts val="1100"/>
              <a:buFont typeface="Arial"/>
              <a:buNone/>
            </a:pPr>
            <a:r>
              <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p:txBody>
      </p:sp>
      <p:pic>
        <p:nvPicPr>
          <p:cNvPr id="692" name="Google Shape;692;p69" title="Chart"/>
          <p:cNvPicPr preferRelativeResize="0"/>
          <p:nvPr/>
        </p:nvPicPr>
        <p:blipFill>
          <a:blip r:embed="rId3">
            <a:alphaModFix/>
          </a:blip>
          <a:stretch>
            <a:fillRect/>
          </a:stretch>
        </p:blipFill>
        <p:spPr>
          <a:xfrm>
            <a:off x="817337" y="1757775"/>
            <a:ext cx="3051627" cy="2431134"/>
          </a:xfrm>
          <a:prstGeom prst="rect">
            <a:avLst/>
          </a:prstGeom>
          <a:noFill/>
          <a:ln>
            <a:noFill/>
          </a:ln>
        </p:spPr>
      </p:pic>
      <p:pic>
        <p:nvPicPr>
          <p:cNvPr id="693" name="Google Shape;693;p69" title="Chart"/>
          <p:cNvPicPr preferRelativeResize="0"/>
          <p:nvPr/>
        </p:nvPicPr>
        <p:blipFill>
          <a:blip r:embed="rId4">
            <a:alphaModFix/>
          </a:blip>
          <a:stretch>
            <a:fillRect/>
          </a:stretch>
        </p:blipFill>
        <p:spPr>
          <a:xfrm>
            <a:off x="5329259" y="1757780"/>
            <a:ext cx="3063927" cy="244091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697" name="Shape 697"/>
        <p:cNvGrpSpPr/>
        <p:nvPr/>
      </p:nvGrpSpPr>
      <p:grpSpPr>
        <a:xfrm>
          <a:off x="0" y="0"/>
          <a:ext cx="0" cy="0"/>
          <a:chOff x="0" y="0"/>
          <a:chExt cx="0" cy="0"/>
        </a:xfrm>
      </p:grpSpPr>
      <p:pic>
        <p:nvPicPr>
          <p:cNvPr id="698" name="Google Shape;698;p70" title="green-accent.png"/>
          <p:cNvPicPr preferRelativeResize="0"/>
          <p:nvPr/>
        </p:nvPicPr>
        <p:blipFill rotWithShape="1">
          <a:blip r:embed="rId3">
            <a:alphaModFix/>
          </a:blip>
          <a:srcRect b="0" l="5922" r="4743" t="0"/>
          <a:stretch/>
        </p:blipFill>
        <p:spPr>
          <a:xfrm rot="-5400000">
            <a:off x="881863" y="1648962"/>
            <a:ext cx="5155024" cy="1857100"/>
          </a:xfrm>
          <a:prstGeom prst="rect">
            <a:avLst/>
          </a:prstGeom>
          <a:noFill/>
          <a:ln>
            <a:noFill/>
          </a:ln>
        </p:spPr>
      </p:pic>
      <p:sp>
        <p:nvSpPr>
          <p:cNvPr id="699" name="Google Shape;699;p70"/>
          <p:cNvSpPr/>
          <p:nvPr/>
        </p:nvSpPr>
        <p:spPr>
          <a:xfrm>
            <a:off x="3683526" y="2900"/>
            <a:ext cx="5460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0" name="Google Shape;700;p70"/>
          <p:cNvSpPr txBox="1"/>
          <p:nvPr/>
        </p:nvSpPr>
        <p:spPr>
          <a:xfrm>
            <a:off x="-1692475" y="768500"/>
            <a:ext cx="2458500" cy="215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t/>
            </a:r>
            <a:endParaRPr>
              <a:solidFill>
                <a:schemeClr val="dk1"/>
              </a:solidFill>
              <a:latin typeface="Manrope Light"/>
              <a:ea typeface="Manrope Light"/>
              <a:cs typeface="Manrope Light"/>
              <a:sym typeface="Manrope Light"/>
            </a:endParaRPr>
          </a:p>
        </p:txBody>
      </p:sp>
      <p:sp>
        <p:nvSpPr>
          <p:cNvPr id="701" name="Google Shape;701;p70"/>
          <p:cNvSpPr/>
          <p:nvPr/>
        </p:nvSpPr>
        <p:spPr>
          <a:xfrm>
            <a:off x="3683525" y="650937"/>
            <a:ext cx="5181000" cy="3907800"/>
          </a:xfrm>
          <a:prstGeom prst="roundRect">
            <a:avLst>
              <a:gd fmla="val 2617" name="adj"/>
            </a:avLst>
          </a:prstGeom>
          <a:solidFill>
            <a:srgbClr val="FFFFFF"/>
          </a:solidFill>
          <a:ln>
            <a:noFill/>
          </a:ln>
        </p:spPr>
        <p:txBody>
          <a:bodyPr anchorCtr="0" anchor="ctr" bIns="83550" lIns="83550" spcFirstLastPara="1" rIns="83550" wrap="square" tIns="83550">
            <a:noAutofit/>
          </a:bodyPr>
          <a:lstStyle/>
          <a:p>
            <a:pPr indent="0" lvl="0" marL="0" rtl="0" algn="ctr">
              <a:spcBef>
                <a:spcPts val="0"/>
              </a:spcBef>
              <a:spcAft>
                <a:spcPts val="0"/>
              </a:spcAft>
              <a:buNone/>
            </a:pPr>
            <a:r>
              <a:t/>
            </a:r>
            <a:endParaRPr sz="1279"/>
          </a:p>
        </p:txBody>
      </p:sp>
      <p:sp>
        <p:nvSpPr>
          <p:cNvPr id="702" name="Google Shape;702;p70"/>
          <p:cNvSpPr txBox="1"/>
          <p:nvPr/>
        </p:nvSpPr>
        <p:spPr>
          <a:xfrm>
            <a:off x="282575" y="4066175"/>
            <a:ext cx="2458500" cy="4926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None/>
            </a:pPr>
            <a:r>
              <a:t/>
            </a:r>
            <a:endParaRPr i="1" sz="600">
              <a:solidFill>
                <a:schemeClr val="dk1"/>
              </a:solidFill>
              <a:latin typeface="Manrope Light"/>
              <a:ea typeface="Manrope Light"/>
              <a:cs typeface="Manrope Light"/>
              <a:sym typeface="Manrope Light"/>
            </a:endParaRPr>
          </a:p>
        </p:txBody>
      </p:sp>
      <p:sp>
        <p:nvSpPr>
          <p:cNvPr id="703" name="Google Shape;703;p70"/>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PERCEPTION SURVEY</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704" name="Google Shape;704;p70"/>
          <p:cNvSpPr txBox="1"/>
          <p:nvPr/>
        </p:nvSpPr>
        <p:spPr>
          <a:xfrm>
            <a:off x="291700" y="518550"/>
            <a:ext cx="2495700" cy="411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1600">
                <a:solidFill>
                  <a:srgbClr val="2B3441"/>
                </a:solidFill>
                <a:latin typeface="Libre Franklin SemiBold"/>
                <a:ea typeface="Libre Franklin SemiBold"/>
                <a:cs typeface="Libre Franklin SemiBold"/>
                <a:sym typeface="Libre Franklin SemiBold"/>
              </a:rPr>
              <a:t>The economic impact of the tourism sector on local hotels, motels and resorts, on local businesses like restaurants and cafes, and local communities are the most important.</a:t>
            </a:r>
            <a:endParaRPr sz="16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1600">
              <a:solidFill>
                <a:srgbClr val="2B3441"/>
              </a:solidFill>
              <a:latin typeface="Libre Franklin SemiBold"/>
              <a:ea typeface="Libre Franklin SemiBold"/>
              <a:cs typeface="Libre Franklin SemiBold"/>
              <a:sym typeface="Libre Franklin SemiBold"/>
            </a:endParaRPr>
          </a:p>
          <a:p>
            <a:pPr indent="0" lvl="0" marL="0" rtl="0" algn="l">
              <a:lnSpc>
                <a:spcPct val="115000"/>
              </a:lnSpc>
              <a:spcBef>
                <a:spcPts val="0"/>
              </a:spcBef>
              <a:spcAft>
                <a:spcPts val="0"/>
              </a:spcAft>
              <a:buClr>
                <a:schemeClr val="dk1"/>
              </a:buClr>
              <a:buSzPts val="1100"/>
              <a:buFont typeface="Arial"/>
              <a:buNone/>
            </a:pPr>
            <a:r>
              <a:rPr lang="en" sz="1100">
                <a:solidFill>
                  <a:srgbClr val="2B3441"/>
                </a:solidFill>
                <a:latin typeface="Libre Franklin"/>
                <a:ea typeface="Libre Franklin"/>
                <a:cs typeface="Libre Franklin"/>
                <a:sym typeface="Libre Franklin"/>
              </a:rPr>
              <a:t>Canadians do not associate the tourism sector with large business employers, job opportunities for new Canadians, event infrastructure investments, or quality of life improvements. </a:t>
            </a:r>
            <a:endParaRPr sz="1100">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Clr>
                <a:schemeClr val="dk1"/>
              </a:buClr>
              <a:buSzPts val="1100"/>
              <a:buFont typeface="Arial"/>
              <a:buNone/>
            </a:pPr>
            <a:r>
              <a:t/>
            </a:r>
            <a:endParaRPr sz="1100">
              <a:solidFill>
                <a:srgbClr val="2B344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1100">
              <a:solidFill>
                <a:srgbClr val="2B3441"/>
              </a:solidFill>
              <a:latin typeface="Libre Franklin"/>
              <a:ea typeface="Libre Franklin"/>
              <a:cs typeface="Libre Franklin"/>
              <a:sym typeface="Libre Franklin"/>
            </a:endParaRPr>
          </a:p>
        </p:txBody>
      </p:sp>
      <p:sp>
        <p:nvSpPr>
          <p:cNvPr id="705" name="Google Shape;705;p70"/>
          <p:cNvSpPr txBox="1"/>
          <p:nvPr/>
        </p:nvSpPr>
        <p:spPr>
          <a:xfrm>
            <a:off x="282575" y="3913775"/>
            <a:ext cx="2458500" cy="492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i="1" lang="en" sz="500">
                <a:solidFill>
                  <a:srgbClr val="9E9E9E"/>
                </a:solidFill>
                <a:latin typeface="Manrope Medium"/>
                <a:ea typeface="Manrope Medium"/>
                <a:cs typeface="Manrope Medium"/>
                <a:sym typeface="Manrope Medium"/>
              </a:rPr>
              <a:t>Q: Please rate the following statements where 0 is not at all important and 10 is very important. The economic impact of the tourism sector on … That a strong tourism sector creates … Q5r17: That the tourism sector provides opportunities for …(n= 1,819) Source: Edelman, 2024</a:t>
            </a:r>
            <a:endParaRPr i="1" sz="500">
              <a:solidFill>
                <a:srgbClr val="9E9E9E"/>
              </a:solidFill>
              <a:latin typeface="Manrope Medium"/>
              <a:ea typeface="Manrope Medium"/>
              <a:cs typeface="Manrope Medium"/>
              <a:sym typeface="Manrope Medium"/>
            </a:endParaRPr>
          </a:p>
        </p:txBody>
      </p:sp>
      <p:pic>
        <p:nvPicPr>
          <p:cNvPr id="706" name="Google Shape;706;p70" title="Chart"/>
          <p:cNvPicPr preferRelativeResize="0"/>
          <p:nvPr/>
        </p:nvPicPr>
        <p:blipFill>
          <a:blip r:embed="rId4">
            <a:alphaModFix/>
          </a:blip>
          <a:stretch>
            <a:fillRect/>
          </a:stretch>
        </p:blipFill>
        <p:spPr>
          <a:xfrm>
            <a:off x="3861289" y="650925"/>
            <a:ext cx="4685409" cy="3732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710" name="Shape 710"/>
        <p:cNvGrpSpPr/>
        <p:nvPr/>
      </p:nvGrpSpPr>
      <p:grpSpPr>
        <a:xfrm>
          <a:off x="0" y="0"/>
          <a:ext cx="0" cy="0"/>
          <a:chOff x="0" y="0"/>
          <a:chExt cx="0" cy="0"/>
        </a:xfrm>
      </p:grpSpPr>
      <p:pic>
        <p:nvPicPr>
          <p:cNvPr id="711" name="Google Shape;711;p71"/>
          <p:cNvPicPr preferRelativeResize="0"/>
          <p:nvPr/>
        </p:nvPicPr>
        <p:blipFill rotWithShape="1">
          <a:blip r:embed="rId3">
            <a:alphaModFix/>
          </a:blip>
          <a:srcRect b="0" l="-6575" r="0" t="36114"/>
          <a:stretch/>
        </p:blipFill>
        <p:spPr>
          <a:xfrm>
            <a:off x="3430593" y="0"/>
            <a:ext cx="5713926" cy="5143500"/>
          </a:xfrm>
          <a:prstGeom prst="rect">
            <a:avLst/>
          </a:prstGeom>
          <a:noFill/>
          <a:ln>
            <a:noFill/>
          </a:ln>
        </p:spPr>
      </p:pic>
      <p:sp>
        <p:nvSpPr>
          <p:cNvPr id="712" name="Google Shape;712;p71"/>
          <p:cNvSpPr/>
          <p:nvPr/>
        </p:nvSpPr>
        <p:spPr>
          <a:xfrm rot="10800000">
            <a:off x="25" y="8625"/>
            <a:ext cx="3550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13" name="Google Shape;713;p71" title="green-accent.png"/>
          <p:cNvPicPr preferRelativeResize="0"/>
          <p:nvPr/>
        </p:nvPicPr>
        <p:blipFill rotWithShape="1">
          <a:blip r:embed="rId4">
            <a:alphaModFix/>
          </a:blip>
          <a:srcRect b="0" l="5922" r="4743" t="0"/>
          <a:stretch/>
        </p:blipFill>
        <p:spPr>
          <a:xfrm rot="5400000">
            <a:off x="1196901" y="1648962"/>
            <a:ext cx="5155024" cy="1857100"/>
          </a:xfrm>
          <a:prstGeom prst="rect">
            <a:avLst/>
          </a:prstGeom>
          <a:noFill/>
          <a:ln>
            <a:noFill/>
          </a:ln>
        </p:spPr>
      </p:pic>
      <p:sp>
        <p:nvSpPr>
          <p:cNvPr id="714" name="Google Shape;714;p71"/>
          <p:cNvSpPr txBox="1"/>
          <p:nvPr/>
        </p:nvSpPr>
        <p:spPr>
          <a:xfrm>
            <a:off x="282275" y="758271"/>
            <a:ext cx="4935900" cy="2184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rPr lang="en" sz="3400">
                <a:solidFill>
                  <a:srgbClr val="2B3441"/>
                </a:solidFill>
                <a:latin typeface="Libre Franklin"/>
                <a:ea typeface="Libre Franklin"/>
                <a:cs typeface="Libre Franklin"/>
                <a:sym typeface="Libre Franklin"/>
              </a:rPr>
              <a:t>Key Messages </a:t>
            </a:r>
            <a:endParaRPr sz="34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Clr>
                <a:schemeClr val="dk1"/>
              </a:buClr>
              <a:buSzPts val="1100"/>
              <a:buFont typeface="Arial"/>
              <a:buNone/>
            </a:pPr>
            <a:r>
              <a:rPr lang="en" sz="3400">
                <a:solidFill>
                  <a:srgbClr val="2B3441"/>
                </a:solidFill>
                <a:latin typeface="Libre Franklin"/>
                <a:ea typeface="Libre Franklin"/>
                <a:cs typeface="Libre Franklin"/>
                <a:sym typeface="Libre Franklin"/>
              </a:rPr>
              <a:t>for Canadians</a:t>
            </a:r>
            <a:endParaRPr sz="34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Clr>
                <a:schemeClr val="dk1"/>
              </a:buClr>
              <a:buSzPts val="1100"/>
              <a:buFont typeface="Arial"/>
              <a:buNone/>
            </a:pPr>
            <a:r>
              <a:t/>
            </a:r>
            <a:endParaRPr sz="40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t/>
            </a:r>
            <a:endParaRPr sz="40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t/>
            </a:r>
            <a:endParaRPr sz="40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t/>
            </a:r>
            <a:endParaRPr sz="4000">
              <a:solidFill>
                <a:srgbClr val="2B3441"/>
              </a:solidFill>
              <a:latin typeface="Libre Franklin"/>
              <a:ea typeface="Libre Franklin"/>
              <a:cs typeface="Libre Franklin"/>
              <a:sym typeface="Libre Franklin"/>
            </a:endParaRPr>
          </a:p>
        </p:txBody>
      </p:sp>
      <p:sp>
        <p:nvSpPr>
          <p:cNvPr id="715" name="Google Shape;715;p71"/>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lang="en" sz="1200">
                <a:solidFill>
                  <a:srgbClr val="97CA35"/>
                </a:solidFill>
                <a:latin typeface="Libre Franklin"/>
                <a:ea typeface="Libre Franklin"/>
                <a:cs typeface="Libre Franklin"/>
                <a:sym typeface="Libre Franklin"/>
              </a:rPr>
              <a:t>APPENDIX</a:t>
            </a:r>
            <a:endParaRPr b="1" i="0" sz="1200" u="none" cap="none" strike="noStrike">
              <a:solidFill>
                <a:srgbClr val="97CA35"/>
              </a:solidFill>
              <a:latin typeface="Libre Franklin"/>
              <a:ea typeface="Libre Franklin"/>
              <a:cs typeface="Libre Franklin"/>
              <a:sym typeface="Libre Franklin"/>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719" name="Shape 719"/>
        <p:cNvGrpSpPr/>
        <p:nvPr/>
      </p:nvGrpSpPr>
      <p:grpSpPr>
        <a:xfrm>
          <a:off x="0" y="0"/>
          <a:ext cx="0" cy="0"/>
          <a:chOff x="0" y="0"/>
          <a:chExt cx="0" cy="0"/>
        </a:xfrm>
      </p:grpSpPr>
      <p:pic>
        <p:nvPicPr>
          <p:cNvPr id="720" name="Google Shape;720;p72" title="green-accent.png"/>
          <p:cNvPicPr preferRelativeResize="0"/>
          <p:nvPr/>
        </p:nvPicPr>
        <p:blipFill rotWithShape="1">
          <a:blip r:embed="rId3">
            <a:alphaModFix/>
          </a:blip>
          <a:srcRect b="0" l="5922" r="4743" t="0"/>
          <a:stretch/>
        </p:blipFill>
        <p:spPr>
          <a:xfrm rot="-5400000">
            <a:off x="881863" y="1648962"/>
            <a:ext cx="5155024" cy="1857100"/>
          </a:xfrm>
          <a:prstGeom prst="rect">
            <a:avLst/>
          </a:prstGeom>
          <a:noFill/>
          <a:ln>
            <a:noFill/>
          </a:ln>
        </p:spPr>
      </p:pic>
      <p:sp>
        <p:nvSpPr>
          <p:cNvPr id="721" name="Google Shape;721;p72"/>
          <p:cNvSpPr/>
          <p:nvPr/>
        </p:nvSpPr>
        <p:spPr>
          <a:xfrm>
            <a:off x="3683526" y="2900"/>
            <a:ext cx="5460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2" name="Google Shape;722;p72"/>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1100"/>
              <a:buFont typeface="Arial"/>
              <a:buNone/>
            </a:pPr>
            <a:r>
              <a:rPr b="1" lang="en" sz="800">
                <a:solidFill>
                  <a:srgbClr val="697889"/>
                </a:solidFill>
                <a:latin typeface="Libre Franklin"/>
                <a:ea typeface="Libre Franklin"/>
                <a:cs typeface="Libre Franklin"/>
                <a:sym typeface="Libre Franklin"/>
              </a:rPr>
              <a:t>CANADIANS ≤40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Clr>
                <a:schemeClr val="dk1"/>
              </a:buClr>
              <a:buSzPts val="1100"/>
              <a:buFont typeface="Arial"/>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723" name="Google Shape;723;p72"/>
          <p:cNvSpPr txBox="1"/>
          <p:nvPr/>
        </p:nvSpPr>
        <p:spPr>
          <a:xfrm>
            <a:off x="291700" y="518550"/>
            <a:ext cx="2495700" cy="853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400">
                <a:solidFill>
                  <a:srgbClr val="2B3441"/>
                </a:solidFill>
                <a:latin typeface="Libre Franklin SemiBold"/>
                <a:ea typeface="Libre Franklin SemiBold"/>
                <a:cs typeface="Libre Franklin SemiBold"/>
                <a:sym typeface="Libre Franklin SemiBold"/>
              </a:rPr>
              <a:t>Key Messages</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Clr>
                <a:schemeClr val="dk1"/>
              </a:buClr>
              <a:buSzPts val="1100"/>
              <a:buFont typeface="Arial"/>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724" name="Google Shape;724;p72"/>
          <p:cNvSpPr txBox="1"/>
          <p:nvPr/>
        </p:nvSpPr>
        <p:spPr>
          <a:xfrm>
            <a:off x="282575" y="3913775"/>
            <a:ext cx="2458500" cy="492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i="1" lang="en" sz="500">
                <a:solidFill>
                  <a:srgbClr val="9E9E9E"/>
                </a:solidFill>
                <a:latin typeface="Manrope Medium"/>
                <a:ea typeface="Manrope Medium"/>
                <a:cs typeface="Manrope Medium"/>
                <a:sym typeface="Manrope Medium"/>
              </a:rPr>
              <a:t>Canadian Market Survey, Canadians &lt;40(n=600), Resonance </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p:txBody>
      </p:sp>
      <p:pic>
        <p:nvPicPr>
          <p:cNvPr id="725" name="Google Shape;725;p72" title="Chart"/>
          <p:cNvPicPr preferRelativeResize="0"/>
          <p:nvPr/>
        </p:nvPicPr>
        <p:blipFill>
          <a:blip r:embed="rId4">
            <a:alphaModFix/>
          </a:blip>
          <a:stretch>
            <a:fillRect/>
          </a:stretch>
        </p:blipFill>
        <p:spPr>
          <a:xfrm>
            <a:off x="3859600" y="1065963"/>
            <a:ext cx="4786275" cy="30115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5"/>
        </a:solidFill>
      </p:bgPr>
    </p:bg>
    <p:spTree>
      <p:nvGrpSpPr>
        <p:cNvPr id="729" name="Shape 729"/>
        <p:cNvGrpSpPr/>
        <p:nvPr/>
      </p:nvGrpSpPr>
      <p:grpSpPr>
        <a:xfrm>
          <a:off x="0" y="0"/>
          <a:ext cx="0" cy="0"/>
          <a:chOff x="0" y="0"/>
          <a:chExt cx="0" cy="0"/>
        </a:xfrm>
      </p:grpSpPr>
      <p:sp>
        <p:nvSpPr>
          <p:cNvPr id="730" name="Google Shape;730;p73"/>
          <p:cNvSpPr/>
          <p:nvPr/>
        </p:nvSpPr>
        <p:spPr>
          <a:xfrm>
            <a:off x="3683526" y="2900"/>
            <a:ext cx="54606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31" name="Google Shape;731;p73" title="Chart"/>
          <p:cNvPicPr preferRelativeResize="0"/>
          <p:nvPr/>
        </p:nvPicPr>
        <p:blipFill>
          <a:blip r:embed="rId3">
            <a:alphaModFix/>
          </a:blip>
          <a:stretch>
            <a:fillRect/>
          </a:stretch>
        </p:blipFill>
        <p:spPr>
          <a:xfrm>
            <a:off x="3859600" y="1065975"/>
            <a:ext cx="4786275" cy="3011576"/>
          </a:xfrm>
          <a:prstGeom prst="rect">
            <a:avLst/>
          </a:prstGeom>
          <a:noFill/>
          <a:ln>
            <a:noFill/>
          </a:ln>
        </p:spPr>
      </p:pic>
      <p:pic>
        <p:nvPicPr>
          <p:cNvPr id="732" name="Google Shape;732;p73" title="green-accent.png"/>
          <p:cNvPicPr preferRelativeResize="0"/>
          <p:nvPr/>
        </p:nvPicPr>
        <p:blipFill rotWithShape="1">
          <a:blip r:embed="rId4">
            <a:alphaModFix/>
          </a:blip>
          <a:srcRect b="0" l="5922" r="4743" t="0"/>
          <a:stretch/>
        </p:blipFill>
        <p:spPr>
          <a:xfrm rot="-5400000">
            <a:off x="881863" y="1648962"/>
            <a:ext cx="5155024" cy="1857100"/>
          </a:xfrm>
          <a:prstGeom prst="rect">
            <a:avLst/>
          </a:prstGeom>
          <a:noFill/>
          <a:ln>
            <a:noFill/>
          </a:ln>
        </p:spPr>
      </p:pic>
      <p:sp>
        <p:nvSpPr>
          <p:cNvPr id="733" name="Google Shape;733;p73"/>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1100"/>
              <a:buFont typeface="Arial"/>
              <a:buNone/>
            </a:pPr>
            <a:r>
              <a:rPr b="1" lang="en" sz="800">
                <a:solidFill>
                  <a:srgbClr val="697889"/>
                </a:solidFill>
                <a:latin typeface="Libre Franklin"/>
                <a:ea typeface="Libre Franklin"/>
                <a:cs typeface="Libre Franklin"/>
                <a:sym typeface="Libre Franklin"/>
              </a:rPr>
              <a:t>CANADIANS 40+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Clr>
                <a:schemeClr val="dk1"/>
              </a:buClr>
              <a:buSzPts val="1100"/>
              <a:buFont typeface="Arial"/>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a:p>
            <a:pPr indent="0" lvl="0" marL="0" rtl="0" algn="l">
              <a:lnSpc>
                <a:spcPct val="80000"/>
              </a:lnSpc>
              <a:spcBef>
                <a:spcPts val="0"/>
              </a:spcBef>
              <a:spcAft>
                <a:spcPts val="0"/>
              </a:spcAft>
              <a:buNone/>
            </a:pPr>
            <a:r>
              <a:t/>
            </a:r>
            <a:endParaRPr b="1" sz="800">
              <a:solidFill>
                <a:srgbClr val="697889"/>
              </a:solidFill>
              <a:latin typeface="Libre Franklin"/>
              <a:ea typeface="Libre Franklin"/>
              <a:cs typeface="Libre Franklin"/>
              <a:sym typeface="Libre Franklin"/>
            </a:endParaRPr>
          </a:p>
        </p:txBody>
      </p:sp>
      <p:sp>
        <p:nvSpPr>
          <p:cNvPr id="734" name="Google Shape;734;p73"/>
          <p:cNvSpPr txBox="1"/>
          <p:nvPr/>
        </p:nvSpPr>
        <p:spPr>
          <a:xfrm>
            <a:off x="291700" y="518550"/>
            <a:ext cx="2495700" cy="853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Key Messages</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a:p>
            <a:pPr indent="0" lvl="0" marL="0" rtl="0" algn="l">
              <a:lnSpc>
                <a:spcPct val="100000"/>
              </a:lnSpc>
              <a:spcBef>
                <a:spcPts val="0"/>
              </a:spcBef>
              <a:spcAft>
                <a:spcPts val="0"/>
              </a:spcAft>
              <a:buNone/>
            </a:pPr>
            <a:r>
              <a:t/>
            </a:r>
            <a:endParaRPr sz="2400">
              <a:solidFill>
                <a:srgbClr val="2B3441"/>
              </a:solidFill>
              <a:latin typeface="Libre Franklin SemiBold"/>
              <a:ea typeface="Libre Franklin SemiBold"/>
              <a:cs typeface="Libre Franklin SemiBold"/>
              <a:sym typeface="Libre Franklin SemiBold"/>
            </a:endParaRPr>
          </a:p>
        </p:txBody>
      </p:sp>
      <p:sp>
        <p:nvSpPr>
          <p:cNvPr id="735" name="Google Shape;735;p73"/>
          <p:cNvSpPr txBox="1"/>
          <p:nvPr/>
        </p:nvSpPr>
        <p:spPr>
          <a:xfrm>
            <a:off x="282575" y="3913775"/>
            <a:ext cx="2458500" cy="492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i="1" lang="en" sz="500">
                <a:solidFill>
                  <a:srgbClr val="9E9E9E"/>
                </a:solidFill>
                <a:latin typeface="Manrope Medium"/>
                <a:ea typeface="Manrope Medium"/>
                <a:cs typeface="Manrope Medium"/>
                <a:sym typeface="Manrope Medium"/>
              </a:rPr>
              <a:t>Canadian Market Survey, Canadians 40+ (n=600), Resonance </a:t>
            </a:r>
            <a:endParaRPr i="1" sz="500">
              <a:solidFill>
                <a:srgbClr val="9E9E9E"/>
              </a:solidFill>
              <a:latin typeface="Manrope Medium"/>
              <a:ea typeface="Manrope Medium"/>
              <a:cs typeface="Manrope Medium"/>
              <a:sym typeface="Manrope Medium"/>
            </a:endParaRPr>
          </a:p>
          <a:p>
            <a:pPr indent="0" lvl="0" marL="0" rtl="0" algn="l">
              <a:lnSpc>
                <a:spcPct val="100000"/>
              </a:lnSpc>
              <a:spcBef>
                <a:spcPts val="0"/>
              </a:spcBef>
              <a:spcAft>
                <a:spcPts val="0"/>
              </a:spcAft>
              <a:buNone/>
            </a:pPr>
            <a:r>
              <a:t/>
            </a:r>
            <a:endParaRPr i="1" sz="500">
              <a:solidFill>
                <a:srgbClr val="9E9E9E"/>
              </a:solidFill>
              <a:latin typeface="Manrope Medium"/>
              <a:ea typeface="Manrope Medium"/>
              <a:cs typeface="Manrope Medium"/>
              <a:sym typeface="Manrope Medium"/>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E38"/>
        </a:solidFill>
      </p:bgPr>
    </p:bg>
    <p:spTree>
      <p:nvGrpSpPr>
        <p:cNvPr id="739" name="Shape 739"/>
        <p:cNvGrpSpPr/>
        <p:nvPr/>
      </p:nvGrpSpPr>
      <p:grpSpPr>
        <a:xfrm>
          <a:off x="0" y="0"/>
          <a:ext cx="0" cy="0"/>
          <a:chOff x="0" y="0"/>
          <a:chExt cx="0" cy="0"/>
        </a:xfrm>
      </p:grpSpPr>
      <p:pic>
        <p:nvPicPr>
          <p:cNvPr id="740" name="Google Shape;740;p74"/>
          <p:cNvPicPr preferRelativeResize="0"/>
          <p:nvPr/>
        </p:nvPicPr>
        <p:blipFill>
          <a:blip r:embed="rId3">
            <a:alphaModFix/>
          </a:blip>
          <a:stretch>
            <a:fillRect/>
          </a:stretch>
        </p:blipFill>
        <p:spPr>
          <a:xfrm>
            <a:off x="3766860" y="2092825"/>
            <a:ext cx="1610272" cy="7324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6"/>
          <p:cNvSpPr txBox="1"/>
          <p:nvPr/>
        </p:nvSpPr>
        <p:spPr>
          <a:xfrm>
            <a:off x="282600" y="1856772"/>
            <a:ext cx="6689700" cy="238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800">
                <a:solidFill>
                  <a:schemeClr val="lt1"/>
                </a:solidFill>
                <a:latin typeface="Libre Franklin Light"/>
                <a:ea typeface="Libre Franklin Light"/>
                <a:cs typeface="Libre Franklin Light"/>
                <a:sym typeface="Libre Franklin Light"/>
              </a:rPr>
              <a:t>To elevate tourism as a unifying force for </a:t>
            </a:r>
            <a:r>
              <a:rPr lang="en" sz="1800" u="sng">
                <a:solidFill>
                  <a:schemeClr val="lt1"/>
                </a:solidFill>
                <a:latin typeface="Libre Franklin Light"/>
                <a:ea typeface="Libre Franklin Light"/>
                <a:cs typeface="Libre Franklin Light"/>
                <a:sym typeface="Libre Franklin Light"/>
              </a:rPr>
              <a:t>Canada’s prosperity</a:t>
            </a:r>
            <a:r>
              <a:rPr lang="en" sz="1800">
                <a:solidFill>
                  <a:schemeClr val="lt1"/>
                </a:solidFill>
                <a:latin typeface="Libre Franklin Light"/>
                <a:ea typeface="Libre Franklin Light"/>
                <a:cs typeface="Libre Franklin Light"/>
                <a:sym typeface="Libre Franklin Light"/>
              </a:rPr>
              <a:t>, pride, and progress by delivering clear, compelling, and </a:t>
            </a:r>
            <a:endParaRPr sz="1800">
              <a:solidFill>
                <a:schemeClr val="lt1"/>
              </a:solidFill>
              <a:latin typeface="Libre Franklin Light"/>
              <a:ea typeface="Libre Franklin Light"/>
              <a:cs typeface="Libre Franklin Light"/>
              <a:sym typeface="Libre Franklin Light"/>
            </a:endParaRPr>
          </a:p>
          <a:p>
            <a:pPr indent="0" lvl="0" marL="0" rtl="0" algn="l">
              <a:lnSpc>
                <a:spcPct val="115000"/>
              </a:lnSpc>
              <a:spcBef>
                <a:spcPts val="0"/>
              </a:spcBef>
              <a:spcAft>
                <a:spcPts val="0"/>
              </a:spcAft>
              <a:buNone/>
            </a:pPr>
            <a:r>
              <a:rPr lang="en" sz="1800" u="sng">
                <a:solidFill>
                  <a:schemeClr val="lt1"/>
                </a:solidFill>
                <a:latin typeface="Libre Franklin Light"/>
                <a:ea typeface="Libre Franklin Light"/>
                <a:cs typeface="Libre Franklin Light"/>
                <a:sym typeface="Libre Franklin Light"/>
              </a:rPr>
              <a:t>common narratives</a:t>
            </a:r>
            <a:r>
              <a:rPr lang="en" sz="1800">
                <a:solidFill>
                  <a:schemeClr val="lt1"/>
                </a:solidFill>
                <a:latin typeface="Libre Franklin Light"/>
                <a:ea typeface="Libre Franklin Light"/>
                <a:cs typeface="Libre Franklin Light"/>
                <a:sym typeface="Libre Franklin Light"/>
              </a:rPr>
              <a:t> that reflect the sector’s true economic, cultural, and societal value, </a:t>
            </a:r>
            <a:r>
              <a:rPr lang="en" sz="1800" u="sng">
                <a:solidFill>
                  <a:schemeClr val="lt1"/>
                </a:solidFill>
                <a:latin typeface="Libre Franklin Light"/>
                <a:ea typeface="Libre Franklin Light"/>
                <a:cs typeface="Libre Franklin Light"/>
                <a:sym typeface="Libre Franklin Light"/>
              </a:rPr>
              <a:t>empowering stakeholders</a:t>
            </a:r>
            <a:r>
              <a:rPr lang="en" sz="1800">
                <a:solidFill>
                  <a:schemeClr val="lt1"/>
                </a:solidFill>
                <a:latin typeface="Libre Franklin Light"/>
                <a:ea typeface="Libre Franklin Light"/>
                <a:cs typeface="Libre Franklin Light"/>
                <a:sym typeface="Libre Franklin Light"/>
              </a:rPr>
              <a:t> across government, industry, and communities to advocate for, invest in, and benefit from a </a:t>
            </a:r>
            <a:r>
              <a:rPr lang="en" sz="1800" u="sng">
                <a:solidFill>
                  <a:schemeClr val="lt1"/>
                </a:solidFill>
                <a:latin typeface="Libre Franklin Light"/>
                <a:ea typeface="Libre Franklin Light"/>
                <a:cs typeface="Libre Franklin Light"/>
                <a:sym typeface="Libre Franklin Light"/>
              </a:rPr>
              <a:t>thriving tourism economy</a:t>
            </a:r>
            <a:r>
              <a:rPr lang="en" sz="1800">
                <a:solidFill>
                  <a:schemeClr val="lt1"/>
                </a:solidFill>
                <a:latin typeface="Libre Franklin Light"/>
                <a:ea typeface="Libre Franklin Light"/>
                <a:cs typeface="Libre Franklin Light"/>
                <a:sym typeface="Libre Franklin Light"/>
              </a:rPr>
              <a:t>.</a:t>
            </a:r>
            <a:endParaRPr sz="1800">
              <a:solidFill>
                <a:schemeClr val="lt1"/>
              </a:solidFill>
              <a:latin typeface="Libre Franklin Light"/>
              <a:ea typeface="Libre Franklin Light"/>
              <a:cs typeface="Libre Franklin Light"/>
              <a:sym typeface="Libre Franklin Light"/>
            </a:endParaRPr>
          </a:p>
        </p:txBody>
      </p:sp>
      <p:sp>
        <p:nvSpPr>
          <p:cNvPr id="136" name="Google Shape;136;p16"/>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97CA35"/>
                </a:solidFill>
                <a:latin typeface="Libre Franklin"/>
                <a:ea typeface="Libre Franklin"/>
                <a:cs typeface="Libre Franklin"/>
                <a:sym typeface="Libre Franklin"/>
              </a:rPr>
              <a:t>APPROACH</a:t>
            </a:r>
            <a:endParaRPr b="1" sz="800">
              <a:solidFill>
                <a:srgbClr val="97CA35"/>
              </a:solidFill>
              <a:latin typeface="Libre Franklin"/>
              <a:ea typeface="Libre Franklin"/>
              <a:cs typeface="Libre Franklin"/>
              <a:sym typeface="Libre Franklin"/>
            </a:endParaRPr>
          </a:p>
        </p:txBody>
      </p:sp>
      <p:sp>
        <p:nvSpPr>
          <p:cNvPr id="137" name="Google Shape;137;p16"/>
          <p:cNvSpPr txBox="1"/>
          <p:nvPr/>
        </p:nvSpPr>
        <p:spPr>
          <a:xfrm>
            <a:off x="282575" y="1207117"/>
            <a:ext cx="5105100" cy="55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3200">
                <a:solidFill>
                  <a:schemeClr val="lt1"/>
                </a:solidFill>
                <a:latin typeface="Libre Franklin SemiBold"/>
                <a:ea typeface="Libre Franklin SemiBold"/>
                <a:cs typeface="Libre Franklin SemiBold"/>
                <a:sym typeface="Libre Franklin SemiBold"/>
              </a:rPr>
              <a:t>Our Mission Statement</a:t>
            </a:r>
            <a:endParaRPr sz="3200">
              <a:solidFill>
                <a:schemeClr val="lt1"/>
              </a:solidFill>
              <a:latin typeface="Libre Franklin SemiBold"/>
              <a:ea typeface="Libre Franklin SemiBold"/>
              <a:cs typeface="Libre Franklin SemiBold"/>
              <a:sym typeface="Libre Franklin SemiBold"/>
            </a:endParaRPr>
          </a:p>
        </p:txBody>
      </p:sp>
      <p:sp>
        <p:nvSpPr>
          <p:cNvPr id="138" name="Google Shape;138;p16"/>
          <p:cNvSpPr/>
          <p:nvPr/>
        </p:nvSpPr>
        <p:spPr>
          <a:xfrm>
            <a:off x="282275" y="5111387"/>
            <a:ext cx="828900" cy="43200"/>
          </a:xfrm>
          <a:prstGeom prst="rect">
            <a:avLst/>
          </a:prstGeom>
          <a:solidFill>
            <a:srgbClr val="97CA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9" name="Google Shape;139;p16"/>
          <p:cNvPicPr preferRelativeResize="0"/>
          <p:nvPr/>
        </p:nvPicPr>
        <p:blipFill>
          <a:blip r:embed="rId3">
            <a:alphaModFix/>
          </a:blip>
          <a:stretch>
            <a:fillRect/>
          </a:stretch>
        </p:blipFill>
        <p:spPr>
          <a:xfrm>
            <a:off x="282600" y="4519631"/>
            <a:ext cx="828900" cy="3365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E38"/>
        </a:solidFill>
      </p:bgPr>
    </p:bg>
    <p:spTree>
      <p:nvGrpSpPr>
        <p:cNvPr id="143" name="Shape 143"/>
        <p:cNvGrpSpPr/>
        <p:nvPr/>
      </p:nvGrpSpPr>
      <p:grpSpPr>
        <a:xfrm>
          <a:off x="0" y="0"/>
          <a:ext cx="0" cy="0"/>
          <a:chOff x="0" y="0"/>
          <a:chExt cx="0" cy="0"/>
        </a:xfrm>
      </p:grpSpPr>
      <p:pic>
        <p:nvPicPr>
          <p:cNvPr id="144" name="Google Shape;144;p17" title="AdobeStock_602639962.jpeg"/>
          <p:cNvPicPr preferRelativeResize="0"/>
          <p:nvPr/>
        </p:nvPicPr>
        <p:blipFill rotWithShape="1">
          <a:blip r:embed="rId3">
            <a:alphaModFix/>
          </a:blip>
          <a:srcRect b="0" l="5778" r="19472" t="13681"/>
          <a:stretch/>
        </p:blipFill>
        <p:spPr>
          <a:xfrm>
            <a:off x="2473500" y="0"/>
            <a:ext cx="6683377" cy="5143501"/>
          </a:xfrm>
          <a:prstGeom prst="rect">
            <a:avLst/>
          </a:prstGeom>
          <a:noFill/>
          <a:ln>
            <a:noFill/>
          </a:ln>
        </p:spPr>
      </p:pic>
      <p:pic>
        <p:nvPicPr>
          <p:cNvPr id="145" name="Google Shape;145;p17" title="green-accent.png"/>
          <p:cNvPicPr preferRelativeResize="0"/>
          <p:nvPr/>
        </p:nvPicPr>
        <p:blipFill rotWithShape="1">
          <a:blip r:embed="rId4">
            <a:alphaModFix/>
          </a:blip>
          <a:srcRect b="0" l="5922" r="4743" t="0"/>
          <a:stretch/>
        </p:blipFill>
        <p:spPr>
          <a:xfrm rot="5400000">
            <a:off x="561713" y="1643212"/>
            <a:ext cx="5166574" cy="1857100"/>
          </a:xfrm>
          <a:prstGeom prst="rect">
            <a:avLst/>
          </a:prstGeom>
          <a:noFill/>
          <a:ln>
            <a:noFill/>
          </a:ln>
        </p:spPr>
      </p:pic>
      <p:sp>
        <p:nvSpPr>
          <p:cNvPr id="146" name="Google Shape;146;p17"/>
          <p:cNvSpPr/>
          <p:nvPr/>
        </p:nvSpPr>
        <p:spPr>
          <a:xfrm>
            <a:off x="0" y="-20150"/>
            <a:ext cx="2487000" cy="5166600"/>
          </a:xfrm>
          <a:prstGeom prst="rect">
            <a:avLst/>
          </a:prstGeom>
          <a:solidFill>
            <a:srgbClr val="97CA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 name="Google Shape;147;p17"/>
          <p:cNvSpPr txBox="1"/>
          <p:nvPr/>
        </p:nvSpPr>
        <p:spPr>
          <a:xfrm>
            <a:off x="282275" y="758271"/>
            <a:ext cx="4935900" cy="2184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3400">
                <a:solidFill>
                  <a:srgbClr val="2B3441"/>
                </a:solidFill>
                <a:latin typeface="Libre Franklin"/>
                <a:ea typeface="Libre Franklin"/>
                <a:cs typeface="Libre Franklin"/>
                <a:sym typeface="Libre Franklin"/>
              </a:rPr>
              <a:t>Key </a:t>
            </a:r>
            <a:endParaRPr sz="34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rPr lang="en" sz="3400">
                <a:solidFill>
                  <a:srgbClr val="2B3441"/>
                </a:solidFill>
                <a:latin typeface="Libre Franklin"/>
                <a:ea typeface="Libre Franklin"/>
                <a:cs typeface="Libre Franklin"/>
                <a:sym typeface="Libre Franklin"/>
              </a:rPr>
              <a:t>Audiences</a:t>
            </a:r>
            <a:endParaRPr sz="3400">
              <a:solidFill>
                <a:srgbClr val="2B3441"/>
              </a:solidFill>
              <a:latin typeface="Libre Franklin"/>
              <a:ea typeface="Libre Franklin"/>
              <a:cs typeface="Libre Franklin"/>
              <a:sym typeface="Libre Franklin"/>
            </a:endParaRPr>
          </a:p>
          <a:p>
            <a:pPr indent="0" lvl="0" marL="0" rtl="0" algn="l">
              <a:lnSpc>
                <a:spcPct val="90000"/>
              </a:lnSpc>
              <a:spcBef>
                <a:spcPts val="0"/>
              </a:spcBef>
              <a:spcAft>
                <a:spcPts val="0"/>
              </a:spcAft>
              <a:buNone/>
            </a:pPr>
            <a:r>
              <a:t/>
            </a:r>
            <a:endParaRPr sz="4000">
              <a:solidFill>
                <a:srgbClr val="2B3441"/>
              </a:solidFill>
              <a:latin typeface="Libre Franklin"/>
              <a:ea typeface="Libre Franklin"/>
              <a:cs typeface="Libre Franklin"/>
              <a:sym typeface="Libre Franklin"/>
            </a:endParaRPr>
          </a:p>
        </p:txBody>
      </p:sp>
      <p:sp>
        <p:nvSpPr>
          <p:cNvPr id="148" name="Google Shape;148;p17"/>
          <p:cNvSpPr txBox="1"/>
          <p:nvPr/>
        </p:nvSpPr>
        <p:spPr>
          <a:xfrm>
            <a:off x="278850" y="282575"/>
            <a:ext cx="2181900" cy="909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800"/>
              <a:buFont typeface="Arial"/>
              <a:buNone/>
            </a:pPr>
            <a:r>
              <a:rPr b="1" lang="en" sz="1200">
                <a:solidFill>
                  <a:schemeClr val="lt1"/>
                </a:solidFill>
                <a:latin typeface="Libre Franklin"/>
                <a:ea typeface="Libre Franklin"/>
                <a:cs typeface="Libre Franklin"/>
                <a:sym typeface="Libre Franklin"/>
              </a:rPr>
              <a:t>PART B</a:t>
            </a:r>
            <a:endParaRPr b="1" i="0" sz="1200" u="none" cap="none" strike="noStrike">
              <a:solidFill>
                <a:schemeClr val="lt1"/>
              </a:solidFill>
              <a:latin typeface="Libre Franklin"/>
              <a:ea typeface="Libre Franklin"/>
              <a:cs typeface="Libre Franklin"/>
              <a:sym typeface="Libre Frankli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sp>
        <p:nvSpPr>
          <p:cNvPr id="153" name="Google Shape;153;p18"/>
          <p:cNvSpPr/>
          <p:nvPr/>
        </p:nvSpPr>
        <p:spPr>
          <a:xfrm>
            <a:off x="5518375" y="2980925"/>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7CA35"/>
                </a:solidFill>
                <a:latin typeface="Libre Franklin SemiBold"/>
                <a:ea typeface="Libre Franklin SemiBold"/>
                <a:cs typeface="Libre Franklin SemiBold"/>
                <a:sym typeface="Libre Franklin SemiBold"/>
              </a:rPr>
              <a:t>Large Tourism Businesses</a:t>
            </a:r>
            <a:endParaRPr sz="1200">
              <a:solidFill>
                <a:srgbClr val="97CA35"/>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6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800">
                <a:solidFill>
                  <a:schemeClr val="lt1"/>
                </a:solidFill>
                <a:latin typeface="Libre Franklin"/>
                <a:ea typeface="Libre Franklin"/>
                <a:cs typeface="Libre Franklin"/>
                <a:sym typeface="Libre Franklin"/>
              </a:rPr>
              <a:t>Airlines, chain hotels, casinos, attractions and entertainment providers, chain restaurants, real estate developers, construction firms</a:t>
            </a:r>
            <a:endParaRPr sz="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p:txBody>
      </p:sp>
      <p:pic>
        <p:nvPicPr>
          <p:cNvPr id="154" name="Google Shape;154;p18" title="andre-furtado-rXhzwL71xms-unsplash.jpg"/>
          <p:cNvPicPr preferRelativeResize="0"/>
          <p:nvPr/>
        </p:nvPicPr>
        <p:blipFill rotWithShape="1">
          <a:blip r:embed="rId3">
            <a:alphaModFix/>
          </a:blip>
          <a:srcRect b="0" l="13498" r="13498" t="0"/>
          <a:stretch/>
        </p:blipFill>
        <p:spPr>
          <a:xfrm>
            <a:off x="11309675" y="11075"/>
            <a:ext cx="1510500" cy="3104400"/>
          </a:xfrm>
          <a:prstGeom prst="roundRect">
            <a:avLst>
              <a:gd fmla="val 5132" name="adj"/>
            </a:avLst>
          </a:prstGeom>
          <a:noFill/>
          <a:ln>
            <a:noFill/>
          </a:ln>
        </p:spPr>
      </p:pic>
      <p:sp>
        <p:nvSpPr>
          <p:cNvPr id="155" name="Google Shape;155;p18"/>
          <p:cNvSpPr/>
          <p:nvPr/>
        </p:nvSpPr>
        <p:spPr>
          <a:xfrm>
            <a:off x="278850" y="2980925"/>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7CA35"/>
                </a:solidFill>
                <a:latin typeface="Libre Franklin SemiBold"/>
                <a:ea typeface="Libre Franklin SemiBold"/>
                <a:cs typeface="Libre Franklin SemiBold"/>
                <a:sym typeface="Libre Franklin SemiBold"/>
              </a:rPr>
              <a:t>Canadians 40+</a:t>
            </a:r>
            <a:endParaRPr sz="1200">
              <a:solidFill>
                <a:srgbClr val="97CA35"/>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6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800">
                <a:solidFill>
                  <a:schemeClr val="lt1"/>
                </a:solidFill>
                <a:latin typeface="Libre Franklin"/>
                <a:ea typeface="Libre Franklin"/>
                <a:cs typeface="Libre Franklin"/>
                <a:sym typeface="Libre Franklin"/>
              </a:rPr>
              <a:t>Residents across all provinces and territories, representing diverse cultural backgrounds, and socioeconomic conditions. They tend to be more tax-conscious, local community minded and heritage focused. </a:t>
            </a:r>
            <a:endParaRPr sz="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p:txBody>
      </p:sp>
      <p:sp>
        <p:nvSpPr>
          <p:cNvPr id="156" name="Google Shape;156;p18"/>
          <p:cNvSpPr/>
          <p:nvPr/>
        </p:nvSpPr>
        <p:spPr>
          <a:xfrm>
            <a:off x="2024623" y="2980925"/>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7CA35"/>
                </a:solidFill>
                <a:latin typeface="Libre Franklin SemiBold"/>
                <a:ea typeface="Libre Franklin SemiBold"/>
                <a:cs typeface="Libre Franklin SemiBold"/>
                <a:sym typeface="Libre Franklin SemiBold"/>
              </a:rPr>
              <a:t>Local Government</a:t>
            </a:r>
            <a:endParaRPr sz="1200">
              <a:solidFill>
                <a:srgbClr val="97CA35"/>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6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800">
                <a:solidFill>
                  <a:srgbClr val="FFFFFF"/>
                </a:solidFill>
                <a:latin typeface="Libre Franklin"/>
                <a:ea typeface="Libre Franklin"/>
                <a:cs typeface="Libre Franklin"/>
                <a:sym typeface="Libre Franklin"/>
              </a:rPr>
              <a:t>Provincial, territorial, municipal, and Indigenous leaders, economic development officers, regional planners, and public works departments.</a:t>
            </a:r>
            <a:endParaRPr sz="800">
              <a:solidFill>
                <a:srgbClr val="FFFFFF"/>
              </a:solidFill>
              <a:latin typeface="Libre Franklin"/>
              <a:ea typeface="Libre Franklin"/>
              <a:cs typeface="Libre Franklin"/>
              <a:sym typeface="Libre Franklin"/>
            </a:endParaRPr>
          </a:p>
          <a:p>
            <a:pPr indent="0" lvl="0" marL="0" rtl="0" algn="l">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p:txBody>
      </p:sp>
      <p:sp>
        <p:nvSpPr>
          <p:cNvPr id="157" name="Google Shape;157;p18"/>
          <p:cNvSpPr/>
          <p:nvPr/>
        </p:nvSpPr>
        <p:spPr>
          <a:xfrm>
            <a:off x="3771504" y="2980925"/>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7CA35"/>
                </a:solidFill>
                <a:latin typeface="Libre Franklin SemiBold"/>
                <a:ea typeface="Libre Franklin SemiBold"/>
                <a:cs typeface="Libre Franklin SemiBold"/>
                <a:sym typeface="Libre Franklin SemiBold"/>
              </a:rPr>
              <a:t>DMOs</a:t>
            </a:r>
            <a:endParaRPr sz="1200">
              <a:solidFill>
                <a:srgbClr val="97CA35"/>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6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800">
                <a:solidFill>
                  <a:schemeClr val="lt1"/>
                </a:solidFill>
                <a:latin typeface="Libre Franklin"/>
                <a:ea typeface="Libre Franklin"/>
                <a:cs typeface="Libre Franklin"/>
                <a:sym typeface="Libre Franklin"/>
              </a:rPr>
              <a:t>Destination Marketing Organizations at the local, regional, provincial, and territorial level.</a:t>
            </a:r>
            <a:endParaRPr sz="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p:txBody>
      </p:sp>
      <p:sp>
        <p:nvSpPr>
          <p:cNvPr id="158" name="Google Shape;158;p18"/>
          <p:cNvSpPr/>
          <p:nvPr/>
        </p:nvSpPr>
        <p:spPr>
          <a:xfrm>
            <a:off x="7263052" y="1219200"/>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7CA35"/>
                </a:solidFill>
                <a:latin typeface="Libre Franklin SemiBold"/>
                <a:ea typeface="Libre Franklin SemiBold"/>
                <a:cs typeface="Libre Franklin SemiBold"/>
                <a:sym typeface="Libre Franklin SemiBold"/>
              </a:rPr>
              <a:t>Investors</a:t>
            </a:r>
            <a:endParaRPr sz="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800">
                <a:solidFill>
                  <a:schemeClr val="lt1"/>
                </a:solidFill>
                <a:latin typeface="Libre Franklin"/>
                <a:ea typeface="Libre Franklin"/>
                <a:cs typeface="Libre Franklin"/>
                <a:sym typeface="Libre Franklin"/>
              </a:rPr>
              <a:t>Developers, investment firms, private equity groups, hotel chains, and entrepreneurs who invest in tourism-related infrastructure, attractions, accommodations, and services.</a:t>
            </a:r>
            <a:endParaRPr sz="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p:txBody>
      </p:sp>
      <p:sp>
        <p:nvSpPr>
          <p:cNvPr id="159" name="Google Shape;159;p18"/>
          <p:cNvSpPr/>
          <p:nvPr/>
        </p:nvSpPr>
        <p:spPr>
          <a:xfrm>
            <a:off x="5517277" y="1219200"/>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7CA35"/>
                </a:solidFill>
                <a:latin typeface="Libre Franklin SemiBold"/>
                <a:ea typeface="Libre Franklin SemiBold"/>
                <a:cs typeface="Libre Franklin SemiBold"/>
                <a:sym typeface="Libre Franklin SemiBold"/>
              </a:rPr>
              <a:t>Tourism </a:t>
            </a:r>
            <a:br>
              <a:rPr lang="en" sz="1200">
                <a:solidFill>
                  <a:srgbClr val="97CA35"/>
                </a:solidFill>
                <a:latin typeface="Libre Franklin SemiBold"/>
                <a:ea typeface="Libre Franklin SemiBold"/>
                <a:cs typeface="Libre Franklin SemiBold"/>
                <a:sym typeface="Libre Franklin SemiBold"/>
              </a:rPr>
            </a:br>
            <a:r>
              <a:rPr lang="en" sz="1200">
                <a:solidFill>
                  <a:srgbClr val="97CA35"/>
                </a:solidFill>
                <a:latin typeface="Libre Franklin SemiBold"/>
                <a:ea typeface="Libre Franklin SemiBold"/>
                <a:cs typeface="Libre Franklin SemiBold"/>
                <a:sym typeface="Libre Franklin SemiBold"/>
              </a:rPr>
              <a:t>SMEs</a:t>
            </a:r>
            <a:endParaRPr sz="12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6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800">
                <a:solidFill>
                  <a:schemeClr val="lt1"/>
                </a:solidFill>
                <a:latin typeface="Libre Franklin"/>
                <a:ea typeface="Libre Franklin"/>
                <a:cs typeface="Libre Franklin"/>
                <a:sym typeface="Libre Franklin"/>
              </a:rPr>
              <a:t>Local operators, accommodations, guides, artisans, restaurants, transport providers, experience creators, and Indigenous businesses.</a:t>
            </a:r>
            <a:endParaRPr sz="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p:txBody>
      </p:sp>
      <p:sp>
        <p:nvSpPr>
          <p:cNvPr id="160" name="Google Shape;160;p18"/>
          <p:cNvSpPr/>
          <p:nvPr/>
        </p:nvSpPr>
        <p:spPr>
          <a:xfrm>
            <a:off x="3771504" y="1219200"/>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7CA35"/>
                </a:solidFill>
                <a:latin typeface="Libre Franklin SemiBold"/>
                <a:ea typeface="Libre Franklin SemiBold"/>
                <a:cs typeface="Libre Franklin SemiBold"/>
                <a:sym typeface="Libre Franklin SemiBold"/>
              </a:rPr>
              <a:t>Tourism Associations</a:t>
            </a:r>
            <a:endParaRPr sz="1200">
              <a:solidFill>
                <a:srgbClr val="2B344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6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800">
                <a:solidFill>
                  <a:schemeClr val="lt1"/>
                </a:solidFill>
                <a:latin typeface="Libre Franklin"/>
                <a:ea typeface="Libre Franklin"/>
                <a:cs typeface="Libre Franklin"/>
                <a:sym typeface="Libre Franklin"/>
              </a:rPr>
              <a:t>Sector-specific associations from airports to hotels, restaurants to motor coaches, as well as partner organizations such as ITAC and </a:t>
            </a:r>
            <a:r>
              <a:rPr lang="en" sz="800">
                <a:solidFill>
                  <a:schemeClr val="lt1"/>
                </a:solidFill>
                <a:latin typeface="Libre Franklin"/>
                <a:ea typeface="Libre Franklin"/>
                <a:cs typeface="Libre Franklin"/>
                <a:sym typeface="Libre Franklin"/>
              </a:rPr>
              <a:t>Parks Canada</a:t>
            </a:r>
            <a:r>
              <a:rPr lang="en" sz="800">
                <a:solidFill>
                  <a:schemeClr val="lt1"/>
                </a:solidFill>
                <a:latin typeface="Libre Franklin"/>
                <a:ea typeface="Libre Franklin"/>
                <a:cs typeface="Libre Franklin"/>
                <a:sym typeface="Libre Franklin"/>
              </a:rPr>
              <a:t>.</a:t>
            </a:r>
            <a:endParaRPr sz="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p:txBody>
      </p:sp>
      <p:sp>
        <p:nvSpPr>
          <p:cNvPr id="161" name="Google Shape;161;p18"/>
          <p:cNvSpPr/>
          <p:nvPr/>
        </p:nvSpPr>
        <p:spPr>
          <a:xfrm>
            <a:off x="2024623" y="1219200"/>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7CA35"/>
                </a:solidFill>
                <a:latin typeface="Libre Franklin SemiBold"/>
                <a:ea typeface="Libre Franklin SemiBold"/>
                <a:cs typeface="Libre Franklin SemiBold"/>
                <a:sym typeface="Libre Franklin SemiBold"/>
              </a:rPr>
              <a:t>Federal Government</a:t>
            </a:r>
            <a:endParaRPr sz="1200">
              <a:solidFill>
                <a:schemeClr val="lt1"/>
              </a:solidFill>
              <a:latin typeface="Libre Franklin SemiBold"/>
              <a:ea typeface="Libre Franklin SemiBold"/>
              <a:cs typeface="Libre Franklin SemiBold"/>
              <a:sym typeface="Libre Franklin SemiBold"/>
            </a:endParaRPr>
          </a:p>
          <a:p>
            <a:pPr indent="0" lvl="0" marL="0" rtl="0" algn="l">
              <a:spcBef>
                <a:spcPts val="0"/>
              </a:spcBef>
              <a:spcAft>
                <a:spcPts val="0"/>
              </a:spcAft>
              <a:buNone/>
            </a:pPr>
            <a:r>
              <a:t/>
            </a:r>
            <a:endParaRPr b="1" sz="6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800">
                <a:solidFill>
                  <a:schemeClr val="lt1"/>
                </a:solidFill>
                <a:latin typeface="Libre Franklin"/>
                <a:ea typeface="Libre Franklin"/>
                <a:cs typeface="Libre Franklin"/>
                <a:sym typeface="Libre Franklin"/>
              </a:rPr>
              <a:t>Ministers, MPs, deputy ministers, federal bureaucrats, and national agencies, including cross-party actors and key committees shaping national policy and funding.</a:t>
            </a:r>
            <a:endParaRPr sz="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p:txBody>
      </p:sp>
      <p:sp>
        <p:nvSpPr>
          <p:cNvPr id="162" name="Google Shape;162;p18"/>
          <p:cNvSpPr/>
          <p:nvPr/>
        </p:nvSpPr>
        <p:spPr>
          <a:xfrm>
            <a:off x="278850" y="1219200"/>
            <a:ext cx="1650900" cy="1653300"/>
          </a:xfrm>
          <a:prstGeom prst="roundRect">
            <a:avLst>
              <a:gd fmla="val 0" name="adj"/>
            </a:avLst>
          </a:prstGeom>
          <a:solidFill>
            <a:srgbClr val="2B344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7CA35"/>
                </a:solidFill>
                <a:latin typeface="Libre Franklin SemiBold"/>
                <a:ea typeface="Libre Franklin SemiBold"/>
                <a:cs typeface="Libre Franklin SemiBold"/>
                <a:sym typeface="Libre Franklin SemiBold"/>
              </a:rPr>
              <a:t>Canadians ≤40</a:t>
            </a:r>
            <a:endParaRPr b="1" sz="6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800">
                <a:solidFill>
                  <a:schemeClr val="lt1"/>
                </a:solidFill>
                <a:latin typeface="Libre Franklin"/>
                <a:ea typeface="Libre Franklin"/>
                <a:cs typeface="Libre Franklin"/>
                <a:sym typeface="Libre Franklin"/>
              </a:rPr>
              <a:t>Residents under 40 years of age across all provinces and territories, representing diverse, cultural backgrounds, and socioeconomic conditions, as well as a predilection to value-based outlooks and digital fluency.</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a:p>
            <a:pPr indent="0" lvl="0" marL="0" rtl="0" algn="l">
              <a:lnSpc>
                <a:spcPct val="115000"/>
              </a:lnSpc>
              <a:spcBef>
                <a:spcPts val="0"/>
              </a:spcBef>
              <a:spcAft>
                <a:spcPts val="0"/>
              </a:spcAft>
              <a:buNone/>
            </a:pPr>
            <a:r>
              <a:t/>
            </a:r>
            <a:endParaRPr sz="800">
              <a:solidFill>
                <a:schemeClr val="lt1"/>
              </a:solidFill>
              <a:latin typeface="Libre Franklin"/>
              <a:ea typeface="Libre Franklin"/>
              <a:cs typeface="Libre Franklin"/>
              <a:sym typeface="Libre Franklin"/>
            </a:endParaRPr>
          </a:p>
        </p:txBody>
      </p:sp>
      <p:sp>
        <p:nvSpPr>
          <p:cNvPr id="163" name="Google Shape;163;p18"/>
          <p:cNvSpPr txBox="1"/>
          <p:nvPr/>
        </p:nvSpPr>
        <p:spPr>
          <a:xfrm>
            <a:off x="278850" y="282575"/>
            <a:ext cx="2921100" cy="909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 sz="800">
                <a:solidFill>
                  <a:srgbClr val="697889"/>
                </a:solidFill>
                <a:latin typeface="Libre Franklin"/>
                <a:ea typeface="Libre Franklin"/>
                <a:cs typeface="Libre Franklin"/>
                <a:sym typeface="Libre Franklin"/>
              </a:rPr>
              <a:t>AUDIENCES</a:t>
            </a:r>
            <a:endParaRPr b="1" sz="800">
              <a:solidFill>
                <a:srgbClr val="697889"/>
              </a:solidFill>
              <a:latin typeface="Libre Franklin"/>
              <a:ea typeface="Libre Franklin"/>
              <a:cs typeface="Libre Franklin"/>
              <a:sym typeface="Libre Franklin"/>
            </a:endParaRPr>
          </a:p>
        </p:txBody>
      </p:sp>
      <p:sp>
        <p:nvSpPr>
          <p:cNvPr id="164" name="Google Shape;164;p18"/>
          <p:cNvSpPr txBox="1"/>
          <p:nvPr/>
        </p:nvSpPr>
        <p:spPr>
          <a:xfrm>
            <a:off x="282575" y="533367"/>
            <a:ext cx="4233900" cy="6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2400">
                <a:solidFill>
                  <a:srgbClr val="2B3441"/>
                </a:solidFill>
                <a:latin typeface="Libre Franklin SemiBold"/>
                <a:ea typeface="Libre Franklin SemiBold"/>
                <a:cs typeface="Libre Franklin SemiBold"/>
                <a:sym typeface="Libre Franklin SemiBold"/>
              </a:rPr>
              <a:t>Key Audiences</a:t>
            </a:r>
            <a:endParaRPr sz="2400">
              <a:solidFill>
                <a:srgbClr val="2B3441"/>
              </a:solidFill>
              <a:latin typeface="Libre Franklin SemiBold"/>
              <a:ea typeface="Libre Franklin SemiBold"/>
              <a:cs typeface="Libre Franklin SemiBold"/>
              <a:sym typeface="Libre Franklin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