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Lst>
  <p:sldSz cy="5143500" cx="9144000"/>
  <p:notesSz cx="6858000" cy="9144000"/>
  <p:embeddedFontLst>
    <p:embeddedFont>
      <p:font typeface="Libre Franklin SemiBold"/>
      <p:regular r:id="rId45"/>
      <p:bold r:id="rId46"/>
      <p:italic r:id="rId47"/>
      <p:boldItalic r:id="rId48"/>
    </p:embeddedFont>
    <p:embeddedFont>
      <p:font typeface="Libre Franklin Light"/>
      <p:regular r:id="rId49"/>
      <p:bold r:id="rId50"/>
      <p:italic r:id="rId51"/>
      <p:boldItalic r:id="rId52"/>
    </p:embeddedFont>
    <p:embeddedFont>
      <p:font typeface="Libre Franklin"/>
      <p:regular r:id="rId53"/>
      <p:bold r:id="rId54"/>
      <p:italic r:id="rId55"/>
      <p:boldItalic r:id="rId56"/>
    </p:embeddedFont>
    <p:embeddedFont>
      <p:font typeface="Roboto"/>
      <p:regular r:id="rId57"/>
      <p:bold r:id="rId58"/>
      <p:italic r:id="rId59"/>
      <p:boldItalic r:id="rId60"/>
    </p:embeddedFont>
    <p:embeddedFont>
      <p:font typeface="Manrope"/>
      <p:regular r:id="rId61"/>
      <p:bold r:id="rId62"/>
    </p:embeddedFont>
    <p:embeddedFont>
      <p:font typeface="Manrope Medium"/>
      <p:regular r:id="rId63"/>
      <p:bold r:id="rId64"/>
    </p:embeddedFont>
    <p:embeddedFont>
      <p:font typeface="Libre Franklin Medium"/>
      <p:regular r:id="rId65"/>
      <p:bold r:id="rId66"/>
      <p:italic r:id="rId67"/>
      <p:boldItalic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9" roundtripDataSignature="AMtx7mis33URFZrgB1EOtHNUW58WjzNq2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E21B338-1327-45C0-92CC-B2B9EA53AE43}">
  <a:tblStyle styleId="{0E21B338-1327-45C0-92CC-B2B9EA53AE43}"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B627FA20-8723-4F00-9079-12D94280EB08}"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LibreFranklinSemiBold-bold.fntdata"/><Relationship Id="rId45" Type="http://schemas.openxmlformats.org/officeDocument/2006/relationships/font" Target="fonts/LibreFranklinSemiBold-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LibreFranklinSemiBold-boldItalic.fntdata"/><Relationship Id="rId47" Type="http://schemas.openxmlformats.org/officeDocument/2006/relationships/font" Target="fonts/LibreFranklinSemiBold-italic.fntdata"/><Relationship Id="rId49" Type="http://schemas.openxmlformats.org/officeDocument/2006/relationships/font" Target="fonts/LibreFranklinLight-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Manrope-bold.fntdata"/><Relationship Id="rId61" Type="http://schemas.openxmlformats.org/officeDocument/2006/relationships/font" Target="fonts/Manrope-regular.fntdata"/><Relationship Id="rId20" Type="http://schemas.openxmlformats.org/officeDocument/2006/relationships/slide" Target="slides/slide15.xml"/><Relationship Id="rId64" Type="http://schemas.openxmlformats.org/officeDocument/2006/relationships/font" Target="fonts/ManropeMedium-bold.fntdata"/><Relationship Id="rId63" Type="http://schemas.openxmlformats.org/officeDocument/2006/relationships/font" Target="fonts/ManropeMedium-regular.fntdata"/><Relationship Id="rId22" Type="http://schemas.openxmlformats.org/officeDocument/2006/relationships/slide" Target="slides/slide17.xml"/><Relationship Id="rId66" Type="http://schemas.openxmlformats.org/officeDocument/2006/relationships/font" Target="fonts/LibreFranklinMedium-bold.fntdata"/><Relationship Id="rId21" Type="http://schemas.openxmlformats.org/officeDocument/2006/relationships/slide" Target="slides/slide16.xml"/><Relationship Id="rId65" Type="http://schemas.openxmlformats.org/officeDocument/2006/relationships/font" Target="fonts/LibreFranklinMedium-regular.fntdata"/><Relationship Id="rId24" Type="http://schemas.openxmlformats.org/officeDocument/2006/relationships/slide" Target="slides/slide19.xml"/><Relationship Id="rId68" Type="http://schemas.openxmlformats.org/officeDocument/2006/relationships/font" Target="fonts/LibreFranklinMedium-boldItalic.fntdata"/><Relationship Id="rId23" Type="http://schemas.openxmlformats.org/officeDocument/2006/relationships/slide" Target="slides/slide18.xml"/><Relationship Id="rId67" Type="http://schemas.openxmlformats.org/officeDocument/2006/relationships/font" Target="fonts/LibreFranklinMedium-italic.fntdata"/><Relationship Id="rId60" Type="http://schemas.openxmlformats.org/officeDocument/2006/relationships/font" Target="fonts/Roboto-boldItalic.fntdata"/><Relationship Id="rId26" Type="http://schemas.openxmlformats.org/officeDocument/2006/relationships/slide" Target="slides/slide21.xml"/><Relationship Id="rId25" Type="http://schemas.openxmlformats.org/officeDocument/2006/relationships/slide" Target="slides/slide20.xml"/><Relationship Id="rId69" Type="http://customschemas.google.com/relationships/presentationmetadata" Target="meta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LibreFranklinLight-italic.fntdata"/><Relationship Id="rId50" Type="http://schemas.openxmlformats.org/officeDocument/2006/relationships/font" Target="fonts/LibreFranklinLight-bold.fntdata"/><Relationship Id="rId53" Type="http://schemas.openxmlformats.org/officeDocument/2006/relationships/font" Target="fonts/LibreFranklin-regular.fntdata"/><Relationship Id="rId52" Type="http://schemas.openxmlformats.org/officeDocument/2006/relationships/font" Target="fonts/LibreFranklinLight-boldItalic.fntdata"/><Relationship Id="rId11" Type="http://schemas.openxmlformats.org/officeDocument/2006/relationships/slide" Target="slides/slide6.xml"/><Relationship Id="rId55" Type="http://schemas.openxmlformats.org/officeDocument/2006/relationships/font" Target="fonts/LibreFranklin-italic.fntdata"/><Relationship Id="rId10" Type="http://schemas.openxmlformats.org/officeDocument/2006/relationships/slide" Target="slides/slide5.xml"/><Relationship Id="rId54" Type="http://schemas.openxmlformats.org/officeDocument/2006/relationships/font" Target="fonts/LibreFranklin-bold.fntdata"/><Relationship Id="rId13" Type="http://schemas.openxmlformats.org/officeDocument/2006/relationships/slide" Target="slides/slide8.xml"/><Relationship Id="rId57" Type="http://schemas.openxmlformats.org/officeDocument/2006/relationships/font" Target="fonts/Roboto-regular.fntdata"/><Relationship Id="rId12" Type="http://schemas.openxmlformats.org/officeDocument/2006/relationships/slide" Target="slides/slide7.xml"/><Relationship Id="rId56" Type="http://schemas.openxmlformats.org/officeDocument/2006/relationships/font" Target="fonts/LibreFranklin-boldItalic.fntdata"/><Relationship Id="rId15" Type="http://schemas.openxmlformats.org/officeDocument/2006/relationships/slide" Target="slides/slide10.xml"/><Relationship Id="rId59" Type="http://schemas.openxmlformats.org/officeDocument/2006/relationships/font" Target="fonts/Roboto-italic.fntdata"/><Relationship Id="rId14" Type="http://schemas.openxmlformats.org/officeDocument/2006/relationships/slide" Target="slides/slide9.xml"/><Relationship Id="rId58" Type="http://schemas.openxmlformats.org/officeDocument/2006/relationships/font" Target="fonts/Roboto-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 name="Shape 41"/>
        <p:cNvGrpSpPr/>
        <p:nvPr/>
      </p:nvGrpSpPr>
      <p:grpSpPr>
        <a:xfrm>
          <a:off x="0" y="0"/>
          <a:ext cx="0" cy="0"/>
          <a:chOff x="0" y="0"/>
          <a:chExt cx="0" cy="0"/>
        </a:xfrm>
      </p:grpSpPr>
      <p:sp>
        <p:nvSpPr>
          <p:cNvPr id="42" name="Google Shape;42;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 name="Google Shape;4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 name="Google Shape;16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1: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4: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 name="Google Shape;188;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5: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 name="Google Shape;19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2: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 name="Google Shape;20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3: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 name="Google Shape;21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6: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 name="Google Shape;229;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 name="Google Shape;239;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8: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9" name="Google Shape;24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9: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 name="Google Shape;26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 name="Google Shape;5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2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 name="Google Shape;274;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1: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Google Shape;284;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22: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4" name="Google Shape;294;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23: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24: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5" name="Google Shape;315;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25: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5" name="Google Shape;325;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26: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5" name="Google Shape;335;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2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4" name="Google Shape;344;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28: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4" name="Google Shape;354;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29: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4" name="Google Shape;364;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3: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 name="Google Shape;6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3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4" name="Google Shape;374;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31: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4" name="Google Shape;384;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32: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5" name="Google Shape;395;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33: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4" name="Google Shape;404;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34: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6" name="Google Shape;416;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35: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6" name="Google Shape;426;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36: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6" name="Google Shape;436;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3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6" name="Google Shape;446;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6" name="Google Shape;456;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39: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7" name="Google Shape;477;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4: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 name="Google Shape;7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5: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 name="Google Shape;8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6: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 name="Google Shape;9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 name="Google Shape;13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8: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9: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 name="Google Shape;15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NANCE - DARK">
  <p:cSld name="CUSTOM_1_1_1_3">
    <p:bg>
      <p:bgPr>
        <a:solidFill>
          <a:srgbClr val="2B3441"/>
        </a:solidFill>
      </p:bgPr>
    </p:bg>
    <p:spTree>
      <p:nvGrpSpPr>
        <p:cNvPr id="9" name="Shape 9"/>
        <p:cNvGrpSpPr/>
        <p:nvPr/>
      </p:nvGrpSpPr>
      <p:grpSpPr>
        <a:xfrm>
          <a:off x="0" y="0"/>
          <a:ext cx="0" cy="0"/>
          <a:chOff x="0" y="0"/>
          <a:chExt cx="0" cy="0"/>
        </a:xfrm>
      </p:grpSpPr>
      <p:sp>
        <p:nvSpPr>
          <p:cNvPr id="10" name="Google Shape;10;p41"/>
          <p:cNvSpPr txBox="1"/>
          <p:nvPr/>
        </p:nvSpPr>
        <p:spPr>
          <a:xfrm>
            <a:off x="8313025" y="4855526"/>
            <a:ext cx="548700" cy="135000"/>
          </a:xfrm>
          <a:prstGeom prst="rect">
            <a:avLst/>
          </a:prstGeom>
          <a:noFill/>
          <a:ln>
            <a:noFill/>
          </a:ln>
        </p:spPr>
        <p:txBody>
          <a:bodyPr anchorCtr="0" anchor="t" bIns="0" lIns="0" spcFirstLastPara="1" rIns="0" wrap="square" tIns="0">
            <a:normAutofit/>
          </a:bodyPr>
          <a:lstStyle/>
          <a:p>
            <a:pPr indent="0" lvl="0" marL="0" marR="0" rtl="0" algn="r">
              <a:lnSpc>
                <a:spcPct val="100000"/>
              </a:lnSpc>
              <a:spcBef>
                <a:spcPts val="0"/>
              </a:spcBef>
              <a:spcAft>
                <a:spcPts val="0"/>
              </a:spcAft>
              <a:buClr>
                <a:srgbClr val="000000"/>
              </a:buClr>
              <a:buSzPts val="600"/>
              <a:buFont typeface="Arial"/>
              <a:buNone/>
            </a:pPr>
            <a:fld id="{00000000-1234-1234-1234-123412341234}" type="slidenum">
              <a:rPr b="1" i="0" lang="fr-CA" sz="600" u="none" cap="none" strike="noStrike">
                <a:solidFill>
                  <a:srgbClr val="97CA35"/>
                </a:solidFill>
                <a:latin typeface="Libre Franklin"/>
                <a:ea typeface="Libre Franklin"/>
                <a:cs typeface="Libre Franklin"/>
                <a:sym typeface="Libre Franklin"/>
              </a:rPr>
              <a:t>‹#›</a:t>
            </a:fld>
            <a:endParaRPr b="1" i="0" sz="600" u="none" cap="none" strike="noStrike">
              <a:solidFill>
                <a:srgbClr val="97CA35"/>
              </a:solidFill>
              <a:latin typeface="Libre Franklin"/>
              <a:ea typeface="Libre Franklin"/>
              <a:cs typeface="Libre Franklin"/>
              <a:sym typeface="Libre Franklin"/>
            </a:endParaRPr>
          </a:p>
        </p:txBody>
      </p:sp>
      <p:sp>
        <p:nvSpPr>
          <p:cNvPr id="11" name="Google Shape;11;p41"/>
          <p:cNvSpPr txBox="1"/>
          <p:nvPr/>
        </p:nvSpPr>
        <p:spPr>
          <a:xfrm>
            <a:off x="7252650" y="4856176"/>
            <a:ext cx="1427400" cy="924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Clr>
                <a:srgbClr val="000000"/>
              </a:buClr>
              <a:buSzPts val="600"/>
              <a:buFont typeface="Arial"/>
              <a:buNone/>
            </a:pPr>
            <a:r>
              <a:rPr b="0" i="0" lang="fr-CA" sz="600" u="none" cap="none" strike="noStrike">
                <a:solidFill>
                  <a:schemeClr val="lt1"/>
                </a:solidFill>
                <a:latin typeface="Libre Franklin Medium"/>
                <a:ea typeface="Libre Franklin Medium"/>
                <a:cs typeface="Libre Franklin Medium"/>
                <a:sym typeface="Libre Franklin Medium"/>
              </a:rPr>
              <a:t>TIAC Tourism Narrative</a:t>
            </a:r>
            <a:endParaRPr b="0" i="0" sz="600" u="none" cap="none" strike="noStrike">
              <a:solidFill>
                <a:schemeClr val="lt1"/>
              </a:solidFill>
              <a:latin typeface="Libre Franklin Medium"/>
              <a:ea typeface="Libre Franklin Medium"/>
              <a:cs typeface="Libre Franklin Medium"/>
              <a:sym typeface="Libre Franklin Medium"/>
            </a:endParaRPr>
          </a:p>
        </p:txBody>
      </p:sp>
    </p:spTree>
  </p:cSld>
  <p:clrMapOvr>
    <a:masterClrMapping/>
  </p:clrMapOvr>
  <p:extLst>
    <p:ext uri="{DCECCB84-F9BA-43D5-87BE-67443E8EF086}">
      <p15:sldGuideLst>
        <p15:guide id="1" orient="horz" pos="3059">
          <p15:clr>
            <a:srgbClr val="CCCCCC"/>
          </p15:clr>
        </p15:guide>
        <p15:guide id="2" orient="horz" pos="178">
          <p15:clr>
            <a:srgbClr val="CCCCCC"/>
          </p15:clr>
        </p15:guide>
        <p15:guide id="3" pos="178">
          <p15:clr>
            <a:srgbClr val="D9D9D9"/>
          </p15:clr>
        </p15:guide>
        <p15:guide id="4" pos="792">
          <p15:clr>
            <a:srgbClr val="D9D9D9"/>
          </p15:clr>
        </p15:guide>
        <p15:guide id="5" pos="865">
          <p15:clr>
            <a:srgbClr val="D9D9D9"/>
          </p15:clr>
        </p15:guide>
        <p15:guide id="6" pos="1476">
          <p15:clr>
            <a:srgbClr val="D9D9D9"/>
          </p15:clr>
        </p15:guide>
        <p15:guide id="7" pos="1550">
          <p15:clr>
            <a:srgbClr val="D9D9D9"/>
          </p15:clr>
        </p15:guide>
        <p15:guide id="8" pos="2161">
          <p15:clr>
            <a:srgbClr val="D9D9D9"/>
          </p15:clr>
        </p15:guide>
        <p15:guide id="9" pos="2234">
          <p15:clr>
            <a:srgbClr val="D9D9D9"/>
          </p15:clr>
        </p15:guide>
        <p15:guide id="10" pos="2845">
          <p15:clr>
            <a:srgbClr val="D9D9D9"/>
          </p15:clr>
        </p15:guide>
        <p15:guide id="11" pos="2919">
          <p15:clr>
            <a:srgbClr val="D9D9D9"/>
          </p15:clr>
        </p15:guide>
        <p15:guide id="12" pos="3530">
          <p15:clr>
            <a:srgbClr val="D9D9D9"/>
          </p15:clr>
        </p15:guide>
        <p15:guide id="13" pos="3603">
          <p15:clr>
            <a:srgbClr val="D9D9D9"/>
          </p15:clr>
        </p15:guide>
        <p15:guide id="14" pos="4214">
          <p15:clr>
            <a:srgbClr val="D9D9D9"/>
          </p15:clr>
        </p15:guide>
        <p15:guide id="15" pos="4288">
          <p15:clr>
            <a:srgbClr val="D9D9D9"/>
          </p15:clr>
        </p15:guide>
        <p15:guide id="16" pos="4899">
          <p15:clr>
            <a:srgbClr val="D9D9D9"/>
          </p15:clr>
        </p15:guide>
        <p15:guide id="17" pos="4972">
          <p15:clr>
            <a:srgbClr val="D9D9D9"/>
          </p15:clr>
        </p15:guide>
        <p15:guide id="18" pos="5582">
          <p15:clr>
            <a:srgbClr val="D9D9D9"/>
          </p15:clr>
        </p15:guide>
        <p15:guide id="19" orient="horz" pos="1549">
          <p15:clr>
            <a:srgbClr val="B7B7B7"/>
          </p15:clr>
        </p15:guide>
        <p15:guide id="20" orient="horz" pos="864">
          <p15:clr>
            <a:srgbClr val="B7B7B7"/>
          </p15:clr>
        </p15:guide>
        <p15:guide id="21" orient="horz" pos="2235">
          <p15:clr>
            <a:srgbClr val="B7B7B7"/>
          </p15:clr>
        </p15:guide>
        <p15:guide id="22" orient="horz" pos="2919">
          <p15:clr>
            <a:srgbClr val="CCCCCC"/>
          </p15:clr>
        </p15:guide>
        <p15:guide id="23" orient="horz" pos="521">
          <p15:clr>
            <a:srgbClr val="999999"/>
          </p15:clr>
        </p15:guide>
        <p15:guide id="24" orient="horz" pos="1207">
          <p15:clr>
            <a:srgbClr val="999999"/>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NANCE - WHITE">
  <p:cSld name="CUSTOM_1_1_1">
    <p:bg>
      <p:bgPr>
        <a:solidFill>
          <a:schemeClr val="lt1"/>
        </a:solidFill>
      </p:bgPr>
    </p:bg>
    <p:spTree>
      <p:nvGrpSpPr>
        <p:cNvPr id="12" name="Shape 12"/>
        <p:cNvGrpSpPr/>
        <p:nvPr/>
      </p:nvGrpSpPr>
      <p:grpSpPr>
        <a:xfrm>
          <a:off x="0" y="0"/>
          <a:ext cx="0" cy="0"/>
          <a:chOff x="0" y="0"/>
          <a:chExt cx="0" cy="0"/>
        </a:xfrm>
      </p:grpSpPr>
      <p:sp>
        <p:nvSpPr>
          <p:cNvPr id="13" name="Google Shape;13;p42"/>
          <p:cNvSpPr txBox="1"/>
          <p:nvPr/>
        </p:nvSpPr>
        <p:spPr>
          <a:xfrm>
            <a:off x="8313025" y="4855526"/>
            <a:ext cx="548700" cy="135000"/>
          </a:xfrm>
          <a:prstGeom prst="rect">
            <a:avLst/>
          </a:prstGeom>
          <a:noFill/>
          <a:ln>
            <a:noFill/>
          </a:ln>
        </p:spPr>
        <p:txBody>
          <a:bodyPr anchorCtr="0" anchor="t" bIns="0" lIns="0" spcFirstLastPara="1" rIns="0" wrap="square" tIns="0">
            <a:normAutofit/>
          </a:bodyPr>
          <a:lstStyle/>
          <a:p>
            <a:pPr indent="0" lvl="0" marL="0" marR="0" rtl="0" algn="r">
              <a:lnSpc>
                <a:spcPct val="100000"/>
              </a:lnSpc>
              <a:spcBef>
                <a:spcPts val="0"/>
              </a:spcBef>
              <a:spcAft>
                <a:spcPts val="0"/>
              </a:spcAft>
              <a:buClr>
                <a:srgbClr val="000000"/>
              </a:buClr>
              <a:buSzPts val="600"/>
              <a:buFont typeface="Arial"/>
              <a:buNone/>
            </a:pPr>
            <a:fld id="{00000000-1234-1234-1234-123412341234}" type="slidenum">
              <a:rPr b="1" i="0" lang="fr-CA" sz="600" u="none" cap="none" strike="noStrike">
                <a:solidFill>
                  <a:srgbClr val="97CA35"/>
                </a:solidFill>
                <a:latin typeface="Libre Franklin"/>
                <a:ea typeface="Libre Franklin"/>
                <a:cs typeface="Libre Franklin"/>
                <a:sym typeface="Libre Franklin"/>
              </a:rPr>
              <a:t>‹#›</a:t>
            </a:fld>
            <a:endParaRPr b="1" i="0" sz="600" u="none" cap="none" strike="noStrike">
              <a:solidFill>
                <a:srgbClr val="97CA35"/>
              </a:solidFill>
              <a:latin typeface="Libre Franklin"/>
              <a:ea typeface="Libre Franklin"/>
              <a:cs typeface="Libre Franklin"/>
              <a:sym typeface="Libre Franklin"/>
            </a:endParaRPr>
          </a:p>
        </p:txBody>
      </p:sp>
      <p:sp>
        <p:nvSpPr>
          <p:cNvPr id="14" name="Google Shape;14;p42"/>
          <p:cNvSpPr txBox="1"/>
          <p:nvPr/>
        </p:nvSpPr>
        <p:spPr>
          <a:xfrm>
            <a:off x="7252650" y="4856176"/>
            <a:ext cx="1427400" cy="924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Clr>
                <a:srgbClr val="000000"/>
              </a:buClr>
              <a:buSzPts val="600"/>
              <a:buFont typeface="Arial"/>
              <a:buNone/>
            </a:pPr>
            <a:r>
              <a:rPr b="0" i="0" lang="fr-CA" sz="600" u="none" cap="none" strike="noStrike">
                <a:solidFill>
                  <a:srgbClr val="2B3441"/>
                </a:solidFill>
                <a:latin typeface="Libre Franklin Medium"/>
                <a:ea typeface="Libre Franklin Medium"/>
                <a:cs typeface="Libre Franklin Medium"/>
                <a:sym typeface="Libre Franklin Medium"/>
              </a:rPr>
              <a:t>TIAC Tourism Narrative</a:t>
            </a:r>
            <a:endParaRPr b="0" i="0" sz="600" u="none" cap="none" strike="noStrike">
              <a:solidFill>
                <a:srgbClr val="2B3441"/>
              </a:solidFill>
              <a:latin typeface="Libre Franklin Medium"/>
              <a:ea typeface="Libre Franklin Medium"/>
              <a:cs typeface="Libre Franklin Medium"/>
              <a:sym typeface="Libre Franklin Medium"/>
            </a:endParaRPr>
          </a:p>
        </p:txBody>
      </p:sp>
    </p:spTree>
  </p:cSld>
  <p:clrMapOvr>
    <a:masterClrMapping/>
  </p:clrMapOvr>
  <p:extLst>
    <p:ext uri="{DCECCB84-F9BA-43D5-87BE-67443E8EF086}">
      <p15:sldGuideLst>
        <p15:guide id="1" orient="horz" pos="3059">
          <p15:clr>
            <a:srgbClr val="CCCCCC"/>
          </p15:clr>
        </p15:guide>
        <p15:guide id="2" orient="horz" pos="178">
          <p15:clr>
            <a:srgbClr val="CCCCCC"/>
          </p15:clr>
        </p15:guide>
        <p15:guide id="3" pos="178">
          <p15:clr>
            <a:srgbClr val="D9D9D9"/>
          </p15:clr>
        </p15:guide>
        <p15:guide id="4" pos="792">
          <p15:clr>
            <a:srgbClr val="D9D9D9"/>
          </p15:clr>
        </p15:guide>
        <p15:guide id="5" pos="865">
          <p15:clr>
            <a:srgbClr val="D9D9D9"/>
          </p15:clr>
        </p15:guide>
        <p15:guide id="6" pos="1476">
          <p15:clr>
            <a:srgbClr val="D9D9D9"/>
          </p15:clr>
        </p15:guide>
        <p15:guide id="7" pos="1550">
          <p15:clr>
            <a:srgbClr val="D9D9D9"/>
          </p15:clr>
        </p15:guide>
        <p15:guide id="8" pos="2161">
          <p15:clr>
            <a:srgbClr val="D9D9D9"/>
          </p15:clr>
        </p15:guide>
        <p15:guide id="9" pos="2234">
          <p15:clr>
            <a:srgbClr val="D9D9D9"/>
          </p15:clr>
        </p15:guide>
        <p15:guide id="10" pos="2845">
          <p15:clr>
            <a:srgbClr val="D9D9D9"/>
          </p15:clr>
        </p15:guide>
        <p15:guide id="11" pos="2919">
          <p15:clr>
            <a:srgbClr val="D9D9D9"/>
          </p15:clr>
        </p15:guide>
        <p15:guide id="12" pos="3530">
          <p15:clr>
            <a:srgbClr val="D9D9D9"/>
          </p15:clr>
        </p15:guide>
        <p15:guide id="13" pos="3603">
          <p15:clr>
            <a:srgbClr val="D9D9D9"/>
          </p15:clr>
        </p15:guide>
        <p15:guide id="14" pos="4214">
          <p15:clr>
            <a:srgbClr val="D9D9D9"/>
          </p15:clr>
        </p15:guide>
        <p15:guide id="15" pos="4288">
          <p15:clr>
            <a:srgbClr val="D9D9D9"/>
          </p15:clr>
        </p15:guide>
        <p15:guide id="16" pos="4899">
          <p15:clr>
            <a:srgbClr val="D9D9D9"/>
          </p15:clr>
        </p15:guide>
        <p15:guide id="17" pos="4972">
          <p15:clr>
            <a:srgbClr val="D9D9D9"/>
          </p15:clr>
        </p15:guide>
        <p15:guide id="18" pos="5582">
          <p15:clr>
            <a:srgbClr val="D9D9D9"/>
          </p15:clr>
        </p15:guide>
        <p15:guide id="19" orient="horz" pos="1549">
          <p15:clr>
            <a:srgbClr val="B7B7B7"/>
          </p15:clr>
        </p15:guide>
        <p15:guide id="20" orient="horz" pos="864">
          <p15:clr>
            <a:srgbClr val="B7B7B7"/>
          </p15:clr>
        </p15:guide>
        <p15:guide id="21" orient="horz" pos="2235">
          <p15:clr>
            <a:srgbClr val="B7B7B7"/>
          </p15:clr>
        </p15:guide>
        <p15:guide id="22" orient="horz" pos="2919">
          <p15:clr>
            <a:srgbClr val="A4C2F4"/>
          </p15:clr>
        </p15:guide>
        <p15:guide id="23" orient="horz" pos="521">
          <p15:clr>
            <a:srgbClr val="A4C2F4"/>
          </p15:clr>
        </p15:guide>
        <p15:guide id="24" orient="horz" pos="1207">
          <p15:clr>
            <a:srgbClr val="A4C2F4"/>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NANCE - LIGHT">
  <p:cSld name="CUSTOM_1_1_1_4">
    <p:bg>
      <p:bgPr>
        <a:solidFill>
          <a:schemeClr val="lt1"/>
        </a:solidFill>
      </p:bgPr>
    </p:bg>
    <p:spTree>
      <p:nvGrpSpPr>
        <p:cNvPr id="15" name="Shape 15"/>
        <p:cNvGrpSpPr/>
        <p:nvPr/>
      </p:nvGrpSpPr>
      <p:grpSpPr>
        <a:xfrm>
          <a:off x="0" y="0"/>
          <a:ext cx="0" cy="0"/>
          <a:chOff x="0" y="0"/>
          <a:chExt cx="0" cy="0"/>
        </a:xfrm>
      </p:grpSpPr>
      <p:sp>
        <p:nvSpPr>
          <p:cNvPr id="16" name="Google Shape;16;p43"/>
          <p:cNvSpPr txBox="1"/>
          <p:nvPr/>
        </p:nvSpPr>
        <p:spPr>
          <a:xfrm>
            <a:off x="8313025" y="4855526"/>
            <a:ext cx="548700" cy="135000"/>
          </a:xfrm>
          <a:prstGeom prst="rect">
            <a:avLst/>
          </a:prstGeom>
          <a:noFill/>
          <a:ln>
            <a:noFill/>
          </a:ln>
        </p:spPr>
        <p:txBody>
          <a:bodyPr anchorCtr="0" anchor="t" bIns="0" lIns="0" spcFirstLastPara="1" rIns="0" wrap="square" tIns="0">
            <a:normAutofit/>
          </a:bodyPr>
          <a:lstStyle/>
          <a:p>
            <a:pPr indent="0" lvl="0" marL="0" marR="0" rtl="0" algn="r">
              <a:lnSpc>
                <a:spcPct val="100000"/>
              </a:lnSpc>
              <a:spcBef>
                <a:spcPts val="0"/>
              </a:spcBef>
              <a:spcAft>
                <a:spcPts val="0"/>
              </a:spcAft>
              <a:buClr>
                <a:srgbClr val="000000"/>
              </a:buClr>
              <a:buSzPts val="600"/>
              <a:buFont typeface="Arial"/>
              <a:buNone/>
            </a:pPr>
            <a:fld id="{00000000-1234-1234-1234-123412341234}" type="slidenum">
              <a:rPr b="1" i="0" lang="fr-CA" sz="600" u="none" cap="none" strike="noStrike">
                <a:solidFill>
                  <a:srgbClr val="97CA35"/>
                </a:solidFill>
                <a:latin typeface="Libre Franklin"/>
                <a:ea typeface="Libre Franklin"/>
                <a:cs typeface="Libre Franklin"/>
                <a:sym typeface="Libre Franklin"/>
              </a:rPr>
              <a:t>‹#›</a:t>
            </a:fld>
            <a:endParaRPr b="1" i="0" sz="600" u="none" cap="none" strike="noStrike">
              <a:solidFill>
                <a:srgbClr val="97CA35"/>
              </a:solidFill>
              <a:latin typeface="Libre Franklin"/>
              <a:ea typeface="Libre Franklin"/>
              <a:cs typeface="Libre Franklin"/>
              <a:sym typeface="Libre Franklin"/>
            </a:endParaRPr>
          </a:p>
        </p:txBody>
      </p:sp>
      <p:sp>
        <p:nvSpPr>
          <p:cNvPr id="17" name="Google Shape;17;p43"/>
          <p:cNvSpPr txBox="1"/>
          <p:nvPr/>
        </p:nvSpPr>
        <p:spPr>
          <a:xfrm>
            <a:off x="7252650" y="4856176"/>
            <a:ext cx="1427400" cy="924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Clr>
                <a:srgbClr val="000000"/>
              </a:buClr>
              <a:buSzPts val="600"/>
              <a:buFont typeface="Arial"/>
              <a:buNone/>
            </a:pPr>
            <a:r>
              <a:rPr b="0" i="0" lang="fr-CA" sz="600" u="none" cap="none" strike="noStrike">
                <a:solidFill>
                  <a:srgbClr val="2B3441"/>
                </a:solidFill>
                <a:latin typeface="Libre Franklin Medium"/>
                <a:ea typeface="Libre Franklin Medium"/>
                <a:cs typeface="Libre Franklin Medium"/>
                <a:sym typeface="Libre Franklin Medium"/>
              </a:rPr>
              <a:t>TIAC Tourism Narrative</a:t>
            </a:r>
            <a:endParaRPr b="0" i="0" sz="600" u="none" cap="none" strike="noStrike">
              <a:solidFill>
                <a:srgbClr val="2B3441"/>
              </a:solidFill>
              <a:latin typeface="Libre Franklin Medium"/>
              <a:ea typeface="Libre Franklin Medium"/>
              <a:cs typeface="Libre Franklin Medium"/>
              <a:sym typeface="Libre Franklin Medium"/>
            </a:endParaRPr>
          </a:p>
        </p:txBody>
      </p:sp>
      <p:sp>
        <p:nvSpPr>
          <p:cNvPr id="18" name="Google Shape;18;p43"/>
          <p:cNvSpPr/>
          <p:nvPr/>
        </p:nvSpPr>
        <p:spPr>
          <a:xfrm>
            <a:off x="7850300" y="5109618"/>
            <a:ext cx="1032000" cy="36600"/>
          </a:xfrm>
          <a:prstGeom prst="rect">
            <a:avLst/>
          </a:prstGeom>
          <a:solidFill>
            <a:srgbClr val="97CA3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 name="Google Shape;19;p43"/>
          <p:cNvPicPr preferRelativeResize="0"/>
          <p:nvPr/>
        </p:nvPicPr>
        <p:blipFill rotWithShape="1">
          <a:blip r:embed="rId2">
            <a:alphaModFix/>
          </a:blip>
          <a:srcRect b="0" l="0" r="50298" t="0"/>
          <a:stretch/>
        </p:blipFill>
        <p:spPr>
          <a:xfrm>
            <a:off x="282275" y="4748225"/>
            <a:ext cx="256750" cy="209775"/>
          </a:xfrm>
          <a:prstGeom prst="rect">
            <a:avLst/>
          </a:prstGeom>
          <a:noFill/>
          <a:ln>
            <a:noFill/>
          </a:ln>
        </p:spPr>
      </p:pic>
    </p:spTree>
  </p:cSld>
  <p:clrMapOvr>
    <a:masterClrMapping/>
  </p:clrMapOvr>
  <p:extLst>
    <p:ext uri="{DCECCB84-F9BA-43D5-87BE-67443E8EF086}">
      <p15:sldGuideLst>
        <p15:guide id="1" orient="horz" pos="3059">
          <p15:clr>
            <a:srgbClr val="CCCCCC"/>
          </p15:clr>
        </p15:guide>
        <p15:guide id="2" orient="horz" pos="178">
          <p15:clr>
            <a:srgbClr val="CCCCCC"/>
          </p15:clr>
        </p15:guide>
        <p15:guide id="3" pos="178">
          <p15:clr>
            <a:srgbClr val="D9D9D9"/>
          </p15:clr>
        </p15:guide>
        <p15:guide id="4" pos="792">
          <p15:clr>
            <a:srgbClr val="D9D9D9"/>
          </p15:clr>
        </p15:guide>
        <p15:guide id="5" pos="865">
          <p15:clr>
            <a:srgbClr val="D9D9D9"/>
          </p15:clr>
        </p15:guide>
        <p15:guide id="6" pos="1476">
          <p15:clr>
            <a:srgbClr val="D9D9D9"/>
          </p15:clr>
        </p15:guide>
        <p15:guide id="7" pos="1550">
          <p15:clr>
            <a:srgbClr val="D9D9D9"/>
          </p15:clr>
        </p15:guide>
        <p15:guide id="8" pos="2161">
          <p15:clr>
            <a:srgbClr val="D9D9D9"/>
          </p15:clr>
        </p15:guide>
        <p15:guide id="9" pos="2234">
          <p15:clr>
            <a:srgbClr val="D9D9D9"/>
          </p15:clr>
        </p15:guide>
        <p15:guide id="10" pos="2845">
          <p15:clr>
            <a:srgbClr val="D9D9D9"/>
          </p15:clr>
        </p15:guide>
        <p15:guide id="11" pos="2919">
          <p15:clr>
            <a:srgbClr val="D9D9D9"/>
          </p15:clr>
        </p15:guide>
        <p15:guide id="12" pos="3530">
          <p15:clr>
            <a:srgbClr val="D9D9D9"/>
          </p15:clr>
        </p15:guide>
        <p15:guide id="13" pos="3603">
          <p15:clr>
            <a:srgbClr val="D9D9D9"/>
          </p15:clr>
        </p15:guide>
        <p15:guide id="14" pos="4214">
          <p15:clr>
            <a:srgbClr val="D9D9D9"/>
          </p15:clr>
        </p15:guide>
        <p15:guide id="15" pos="4288">
          <p15:clr>
            <a:srgbClr val="D9D9D9"/>
          </p15:clr>
        </p15:guide>
        <p15:guide id="16" pos="4899">
          <p15:clr>
            <a:srgbClr val="D9D9D9"/>
          </p15:clr>
        </p15:guide>
        <p15:guide id="17" pos="4972">
          <p15:clr>
            <a:srgbClr val="D9D9D9"/>
          </p15:clr>
        </p15:guide>
        <p15:guide id="18" pos="5582">
          <p15:clr>
            <a:srgbClr val="D9D9D9"/>
          </p15:clr>
        </p15:guide>
        <p15:guide id="19" orient="horz" pos="1549">
          <p15:clr>
            <a:srgbClr val="B7B7B7"/>
          </p15:clr>
        </p15:guide>
        <p15:guide id="20" orient="horz" pos="864">
          <p15:clr>
            <a:srgbClr val="B7B7B7"/>
          </p15:clr>
        </p15:guide>
        <p15:guide id="21" orient="horz" pos="2235">
          <p15:clr>
            <a:srgbClr val="B7B7B7"/>
          </p15:clr>
        </p15:guide>
        <p15:guide id="22" orient="horz" pos="2919">
          <p15:clr>
            <a:srgbClr val="CCCCCC"/>
          </p15:clr>
        </p15:guide>
        <p15:guide id="23" orient="horz" pos="521">
          <p15:clr>
            <a:srgbClr val="999999"/>
          </p15:clr>
        </p15:guide>
        <p15:guide id="24" orient="horz" pos="1207">
          <p15:clr>
            <a:srgbClr val="999999"/>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NANCE - DARK 1">
  <p:cSld name="CUSTOM_1_1_1_3_2">
    <p:bg>
      <p:bgPr>
        <a:solidFill>
          <a:srgbClr val="2B3441"/>
        </a:solidFill>
      </p:bgPr>
    </p:bg>
    <p:spTree>
      <p:nvGrpSpPr>
        <p:cNvPr id="20" name="Shape 20"/>
        <p:cNvGrpSpPr/>
        <p:nvPr/>
      </p:nvGrpSpPr>
      <p:grpSpPr>
        <a:xfrm>
          <a:off x="0" y="0"/>
          <a:ext cx="0" cy="0"/>
          <a:chOff x="0" y="0"/>
          <a:chExt cx="0" cy="0"/>
        </a:xfrm>
      </p:grpSpPr>
    </p:spTree>
  </p:cSld>
  <p:clrMapOvr>
    <a:masterClrMapping/>
  </p:clrMapOvr>
  <p:extLst>
    <p:ext uri="{DCECCB84-F9BA-43D5-87BE-67443E8EF086}">
      <p15:sldGuideLst>
        <p15:guide id="1" orient="horz" pos="3059">
          <p15:clr>
            <a:srgbClr val="CCCCCC"/>
          </p15:clr>
        </p15:guide>
        <p15:guide id="2" orient="horz" pos="178">
          <p15:clr>
            <a:srgbClr val="CCCCCC"/>
          </p15:clr>
        </p15:guide>
        <p15:guide id="3" pos="178">
          <p15:clr>
            <a:srgbClr val="D9D9D9"/>
          </p15:clr>
        </p15:guide>
        <p15:guide id="4" pos="792">
          <p15:clr>
            <a:srgbClr val="D9D9D9"/>
          </p15:clr>
        </p15:guide>
        <p15:guide id="5" pos="865">
          <p15:clr>
            <a:srgbClr val="D9D9D9"/>
          </p15:clr>
        </p15:guide>
        <p15:guide id="6" pos="1476">
          <p15:clr>
            <a:srgbClr val="D9D9D9"/>
          </p15:clr>
        </p15:guide>
        <p15:guide id="7" pos="1550">
          <p15:clr>
            <a:srgbClr val="D9D9D9"/>
          </p15:clr>
        </p15:guide>
        <p15:guide id="8" pos="2161">
          <p15:clr>
            <a:srgbClr val="D9D9D9"/>
          </p15:clr>
        </p15:guide>
        <p15:guide id="9" pos="2234">
          <p15:clr>
            <a:srgbClr val="D9D9D9"/>
          </p15:clr>
        </p15:guide>
        <p15:guide id="10" pos="2845">
          <p15:clr>
            <a:srgbClr val="D9D9D9"/>
          </p15:clr>
        </p15:guide>
        <p15:guide id="11" pos="2919">
          <p15:clr>
            <a:srgbClr val="D9D9D9"/>
          </p15:clr>
        </p15:guide>
        <p15:guide id="12" pos="3530">
          <p15:clr>
            <a:srgbClr val="D9D9D9"/>
          </p15:clr>
        </p15:guide>
        <p15:guide id="13" pos="3603">
          <p15:clr>
            <a:srgbClr val="D9D9D9"/>
          </p15:clr>
        </p15:guide>
        <p15:guide id="14" pos="4214">
          <p15:clr>
            <a:srgbClr val="D9D9D9"/>
          </p15:clr>
        </p15:guide>
        <p15:guide id="15" pos="4288">
          <p15:clr>
            <a:srgbClr val="D9D9D9"/>
          </p15:clr>
        </p15:guide>
        <p15:guide id="16" pos="4899">
          <p15:clr>
            <a:srgbClr val="D9D9D9"/>
          </p15:clr>
        </p15:guide>
        <p15:guide id="17" pos="4972">
          <p15:clr>
            <a:srgbClr val="D9D9D9"/>
          </p15:clr>
        </p15:guide>
        <p15:guide id="18" pos="5582">
          <p15:clr>
            <a:srgbClr val="D9D9D9"/>
          </p15:clr>
        </p15:guide>
        <p15:guide id="19" orient="horz" pos="1549">
          <p15:clr>
            <a:srgbClr val="B7B7B7"/>
          </p15:clr>
        </p15:guide>
        <p15:guide id="20" orient="horz" pos="864">
          <p15:clr>
            <a:srgbClr val="B7B7B7"/>
          </p15:clr>
        </p15:guide>
        <p15:guide id="21" orient="horz" pos="2235">
          <p15:clr>
            <a:srgbClr val="B7B7B7"/>
          </p15:clr>
        </p15:guide>
        <p15:guide id="22" orient="horz" pos="2919">
          <p15:clr>
            <a:srgbClr val="CCCCCC"/>
          </p15:clr>
        </p15:guide>
        <p15:guide id="23" orient="horz" pos="521">
          <p15:clr>
            <a:srgbClr val="999999"/>
          </p15:clr>
        </p15:guide>
        <p15:guide id="24" orient="horz" pos="1207">
          <p15:clr>
            <a:srgbClr val="999999"/>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NANCE - SPLIT DARK/GREY">
  <p:cSld name="CUSTOM_1_1_1_3_1">
    <p:bg>
      <p:bgPr>
        <a:solidFill>
          <a:srgbClr val="1F1F20"/>
        </a:solidFill>
      </p:bgPr>
    </p:bg>
    <p:spTree>
      <p:nvGrpSpPr>
        <p:cNvPr id="21" name="Shape 21"/>
        <p:cNvGrpSpPr/>
        <p:nvPr/>
      </p:nvGrpSpPr>
      <p:grpSpPr>
        <a:xfrm>
          <a:off x="0" y="0"/>
          <a:ext cx="0" cy="0"/>
          <a:chOff x="0" y="0"/>
          <a:chExt cx="0" cy="0"/>
        </a:xfrm>
      </p:grpSpPr>
      <p:pic>
        <p:nvPicPr>
          <p:cNvPr id="22" name="Google Shape;22;p45"/>
          <p:cNvPicPr preferRelativeResize="0"/>
          <p:nvPr/>
        </p:nvPicPr>
        <p:blipFill rotWithShape="1">
          <a:blip r:embed="rId2">
            <a:alphaModFix/>
          </a:blip>
          <a:srcRect b="89747" l="482" r="92421" t="903"/>
          <a:stretch/>
        </p:blipFill>
        <p:spPr>
          <a:xfrm>
            <a:off x="4633924" y="0"/>
            <a:ext cx="4510200" cy="5143500"/>
          </a:xfrm>
          <a:prstGeom prst="rect">
            <a:avLst/>
          </a:prstGeom>
          <a:noFill/>
          <a:ln>
            <a:noFill/>
          </a:ln>
        </p:spPr>
      </p:pic>
      <p:sp>
        <p:nvSpPr>
          <p:cNvPr id="23" name="Google Shape;23;p45"/>
          <p:cNvSpPr txBox="1"/>
          <p:nvPr/>
        </p:nvSpPr>
        <p:spPr>
          <a:xfrm>
            <a:off x="8313025" y="4855526"/>
            <a:ext cx="548700" cy="135000"/>
          </a:xfrm>
          <a:prstGeom prst="rect">
            <a:avLst/>
          </a:prstGeom>
          <a:noFill/>
          <a:ln>
            <a:noFill/>
          </a:ln>
        </p:spPr>
        <p:txBody>
          <a:bodyPr anchorCtr="0" anchor="t" bIns="0" lIns="0" spcFirstLastPara="1" rIns="0" wrap="square" tIns="0">
            <a:normAutofit/>
          </a:bodyPr>
          <a:lstStyle/>
          <a:p>
            <a:pPr indent="0" lvl="0" marL="0" marR="0" rtl="0" algn="r">
              <a:lnSpc>
                <a:spcPct val="100000"/>
              </a:lnSpc>
              <a:spcBef>
                <a:spcPts val="0"/>
              </a:spcBef>
              <a:spcAft>
                <a:spcPts val="0"/>
              </a:spcAft>
              <a:buClr>
                <a:srgbClr val="000000"/>
              </a:buClr>
              <a:buSzPts val="600"/>
              <a:buFont typeface="Arial"/>
              <a:buNone/>
            </a:pPr>
            <a:fld id="{00000000-1234-1234-1234-123412341234}" type="slidenum">
              <a:rPr b="0" i="0" lang="fr-CA" sz="600" u="none" cap="none" strike="noStrike">
                <a:solidFill>
                  <a:schemeClr val="lt1"/>
                </a:solidFill>
                <a:latin typeface="Manrope Medium"/>
                <a:ea typeface="Manrope Medium"/>
                <a:cs typeface="Manrope Medium"/>
                <a:sym typeface="Manrope Medium"/>
              </a:rPr>
              <a:t>‹#›</a:t>
            </a:fld>
            <a:endParaRPr b="0" i="0" sz="600" u="none" cap="none" strike="noStrike">
              <a:solidFill>
                <a:schemeClr val="lt1"/>
              </a:solidFill>
              <a:latin typeface="Manrope Medium"/>
              <a:ea typeface="Manrope Medium"/>
              <a:cs typeface="Manrope Medium"/>
              <a:sym typeface="Manrope Medium"/>
            </a:endParaRPr>
          </a:p>
        </p:txBody>
      </p:sp>
      <p:pic>
        <p:nvPicPr>
          <p:cNvPr id="24" name="Google Shape;24;p45"/>
          <p:cNvPicPr preferRelativeResize="0"/>
          <p:nvPr/>
        </p:nvPicPr>
        <p:blipFill rotWithShape="1">
          <a:blip r:embed="rId3">
            <a:alphaModFix/>
          </a:blip>
          <a:srcRect b="29872" l="6262" r="6262" t="33930"/>
          <a:stretch/>
        </p:blipFill>
        <p:spPr>
          <a:xfrm>
            <a:off x="282275" y="4855534"/>
            <a:ext cx="484125" cy="60566"/>
          </a:xfrm>
          <a:prstGeom prst="rect">
            <a:avLst/>
          </a:prstGeom>
          <a:noFill/>
          <a:ln>
            <a:noFill/>
          </a:ln>
        </p:spPr>
      </p:pic>
      <p:sp>
        <p:nvSpPr>
          <p:cNvPr id="25" name="Google Shape;25;p45"/>
          <p:cNvSpPr txBox="1"/>
          <p:nvPr/>
        </p:nvSpPr>
        <p:spPr>
          <a:xfrm>
            <a:off x="7252650" y="4856176"/>
            <a:ext cx="1427400" cy="924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Clr>
                <a:srgbClr val="000000"/>
              </a:buClr>
              <a:buSzPts val="600"/>
              <a:buFont typeface="Arial"/>
              <a:buNone/>
            </a:pPr>
            <a:r>
              <a:rPr b="0" i="0" lang="fr-CA" sz="600" u="none" cap="none" strike="noStrike">
                <a:solidFill>
                  <a:schemeClr val="lt1"/>
                </a:solidFill>
                <a:latin typeface="Manrope Medium"/>
                <a:ea typeface="Manrope Medium"/>
                <a:cs typeface="Manrope Medium"/>
                <a:sym typeface="Manrope Medium"/>
              </a:rPr>
              <a:t>Client Name – Project Name</a:t>
            </a:r>
            <a:endParaRPr b="0" i="0" sz="600" u="none" cap="none" strike="noStrike">
              <a:solidFill>
                <a:schemeClr val="lt1"/>
              </a:solidFill>
              <a:latin typeface="Manrope Medium"/>
              <a:ea typeface="Manrope Medium"/>
              <a:cs typeface="Manrope Medium"/>
              <a:sym typeface="Manrope Medium"/>
            </a:endParaRPr>
          </a:p>
        </p:txBody>
      </p:sp>
    </p:spTree>
  </p:cSld>
  <p:clrMapOvr>
    <a:masterClrMapping/>
  </p:clrMapOvr>
  <p:extLst>
    <p:ext uri="{DCECCB84-F9BA-43D5-87BE-67443E8EF086}">
      <p15:sldGuideLst>
        <p15:guide id="1" orient="horz" pos="3059">
          <p15:clr>
            <a:srgbClr val="CCCCCC"/>
          </p15:clr>
        </p15:guide>
        <p15:guide id="2" orient="horz" pos="178">
          <p15:clr>
            <a:srgbClr val="CCCCCC"/>
          </p15:clr>
        </p15:guide>
        <p15:guide id="3" pos="178">
          <p15:clr>
            <a:srgbClr val="D9D9D9"/>
          </p15:clr>
        </p15:guide>
        <p15:guide id="4" pos="792">
          <p15:clr>
            <a:srgbClr val="D9D9D9"/>
          </p15:clr>
        </p15:guide>
        <p15:guide id="5" pos="865">
          <p15:clr>
            <a:srgbClr val="D9D9D9"/>
          </p15:clr>
        </p15:guide>
        <p15:guide id="6" pos="1476">
          <p15:clr>
            <a:srgbClr val="D9D9D9"/>
          </p15:clr>
        </p15:guide>
        <p15:guide id="7" pos="1550">
          <p15:clr>
            <a:srgbClr val="D9D9D9"/>
          </p15:clr>
        </p15:guide>
        <p15:guide id="8" pos="2161">
          <p15:clr>
            <a:srgbClr val="D9D9D9"/>
          </p15:clr>
        </p15:guide>
        <p15:guide id="9" pos="2234">
          <p15:clr>
            <a:srgbClr val="D9D9D9"/>
          </p15:clr>
        </p15:guide>
        <p15:guide id="10" pos="2845">
          <p15:clr>
            <a:srgbClr val="D9D9D9"/>
          </p15:clr>
        </p15:guide>
        <p15:guide id="11" pos="2919">
          <p15:clr>
            <a:srgbClr val="D9D9D9"/>
          </p15:clr>
        </p15:guide>
        <p15:guide id="12" pos="4214">
          <p15:clr>
            <a:srgbClr val="D9D9D9"/>
          </p15:clr>
        </p15:guide>
        <p15:guide id="13" pos="4288">
          <p15:clr>
            <a:srgbClr val="D9D9D9"/>
          </p15:clr>
        </p15:guide>
        <p15:guide id="14" pos="5582">
          <p15:clr>
            <a:srgbClr val="D9D9D9"/>
          </p15:clr>
        </p15:guide>
        <p15:guide id="15" orient="horz" pos="1549">
          <p15:clr>
            <a:srgbClr val="B7B7B7"/>
          </p15:clr>
        </p15:guide>
        <p15:guide id="16" orient="horz" pos="864">
          <p15:clr>
            <a:srgbClr val="B7B7B7"/>
          </p15:clr>
        </p15:guide>
        <p15:guide id="17" orient="horz" pos="2235">
          <p15:clr>
            <a:srgbClr val="B7B7B7"/>
          </p15:clr>
        </p15:guide>
        <p15:guide id="18" orient="horz" pos="2919">
          <p15:clr>
            <a:srgbClr val="CCCCCC"/>
          </p15:clr>
        </p15:guide>
        <p15:guide id="19" orient="horz" pos="521">
          <p15:clr>
            <a:srgbClr val="999999"/>
          </p15:clr>
        </p15:guide>
        <p15:guide id="20" orient="horz" pos="1207">
          <p15:clr>
            <a:srgbClr val="999999"/>
          </p15:clr>
        </p15:guide>
        <p15:guide id="21" pos="3096">
          <p15:clr>
            <a:srgbClr val="D9D9D9"/>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NANCE - SPLIT DARK/WHITE">
  <p:cSld name="CUSTOM_1_1_1_3_1_1">
    <p:bg>
      <p:bgPr>
        <a:solidFill>
          <a:srgbClr val="1F1F20"/>
        </a:solidFill>
      </p:bgPr>
    </p:bg>
    <p:spTree>
      <p:nvGrpSpPr>
        <p:cNvPr id="26" name="Shape 26"/>
        <p:cNvGrpSpPr/>
        <p:nvPr/>
      </p:nvGrpSpPr>
      <p:grpSpPr>
        <a:xfrm>
          <a:off x="0" y="0"/>
          <a:ext cx="0" cy="0"/>
          <a:chOff x="0" y="0"/>
          <a:chExt cx="0" cy="0"/>
        </a:xfrm>
      </p:grpSpPr>
      <p:sp>
        <p:nvSpPr>
          <p:cNvPr id="27" name="Google Shape;27;p46"/>
          <p:cNvSpPr/>
          <p:nvPr/>
        </p:nvSpPr>
        <p:spPr>
          <a:xfrm>
            <a:off x="4624925" y="0"/>
            <a:ext cx="45102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46"/>
          <p:cNvSpPr txBox="1"/>
          <p:nvPr/>
        </p:nvSpPr>
        <p:spPr>
          <a:xfrm>
            <a:off x="8313025" y="4855526"/>
            <a:ext cx="548700" cy="135000"/>
          </a:xfrm>
          <a:prstGeom prst="rect">
            <a:avLst/>
          </a:prstGeom>
          <a:noFill/>
          <a:ln>
            <a:noFill/>
          </a:ln>
        </p:spPr>
        <p:txBody>
          <a:bodyPr anchorCtr="0" anchor="t" bIns="0" lIns="0" spcFirstLastPara="1" rIns="0" wrap="square" tIns="0">
            <a:normAutofit/>
          </a:bodyPr>
          <a:lstStyle/>
          <a:p>
            <a:pPr indent="0" lvl="0" marL="0" marR="0" rtl="0" algn="r">
              <a:lnSpc>
                <a:spcPct val="100000"/>
              </a:lnSpc>
              <a:spcBef>
                <a:spcPts val="0"/>
              </a:spcBef>
              <a:spcAft>
                <a:spcPts val="0"/>
              </a:spcAft>
              <a:buClr>
                <a:srgbClr val="000000"/>
              </a:buClr>
              <a:buSzPts val="600"/>
              <a:buFont typeface="Arial"/>
              <a:buNone/>
            </a:pPr>
            <a:fld id="{00000000-1234-1234-1234-123412341234}" type="slidenum">
              <a:rPr b="0" i="0" lang="fr-CA" sz="600" u="none" cap="none" strike="noStrike">
                <a:solidFill>
                  <a:schemeClr val="dk1"/>
                </a:solidFill>
                <a:latin typeface="Manrope Medium"/>
                <a:ea typeface="Manrope Medium"/>
                <a:cs typeface="Manrope Medium"/>
                <a:sym typeface="Manrope Medium"/>
              </a:rPr>
              <a:t>‹#›</a:t>
            </a:fld>
            <a:endParaRPr b="0" i="0" sz="600" u="none" cap="none" strike="noStrike">
              <a:solidFill>
                <a:schemeClr val="dk1"/>
              </a:solidFill>
              <a:latin typeface="Manrope Medium"/>
              <a:ea typeface="Manrope Medium"/>
              <a:cs typeface="Manrope Medium"/>
              <a:sym typeface="Manrope Medium"/>
            </a:endParaRPr>
          </a:p>
        </p:txBody>
      </p:sp>
      <p:pic>
        <p:nvPicPr>
          <p:cNvPr id="29" name="Google Shape;29;p46"/>
          <p:cNvPicPr preferRelativeResize="0"/>
          <p:nvPr/>
        </p:nvPicPr>
        <p:blipFill rotWithShape="1">
          <a:blip r:embed="rId2">
            <a:alphaModFix/>
          </a:blip>
          <a:srcRect b="29872" l="6262" r="6262" t="33930"/>
          <a:stretch/>
        </p:blipFill>
        <p:spPr>
          <a:xfrm>
            <a:off x="282275" y="4855534"/>
            <a:ext cx="484125" cy="60566"/>
          </a:xfrm>
          <a:prstGeom prst="rect">
            <a:avLst/>
          </a:prstGeom>
          <a:noFill/>
          <a:ln>
            <a:noFill/>
          </a:ln>
        </p:spPr>
      </p:pic>
      <p:sp>
        <p:nvSpPr>
          <p:cNvPr id="30" name="Google Shape;30;p46"/>
          <p:cNvSpPr txBox="1"/>
          <p:nvPr/>
        </p:nvSpPr>
        <p:spPr>
          <a:xfrm>
            <a:off x="7252650" y="4856176"/>
            <a:ext cx="1427400" cy="924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Clr>
                <a:srgbClr val="000000"/>
              </a:buClr>
              <a:buSzPts val="600"/>
              <a:buFont typeface="Arial"/>
              <a:buNone/>
            </a:pPr>
            <a:r>
              <a:rPr b="0" i="0" lang="fr-CA" sz="600" u="none" cap="none" strike="noStrike">
                <a:solidFill>
                  <a:schemeClr val="dk1"/>
                </a:solidFill>
                <a:latin typeface="Manrope Medium"/>
                <a:ea typeface="Manrope Medium"/>
                <a:cs typeface="Manrope Medium"/>
                <a:sym typeface="Manrope Medium"/>
              </a:rPr>
              <a:t>Client Name – Project Name</a:t>
            </a:r>
            <a:endParaRPr b="0" i="0" sz="600" u="none" cap="none" strike="noStrike">
              <a:solidFill>
                <a:schemeClr val="dk1"/>
              </a:solidFill>
              <a:latin typeface="Manrope Medium"/>
              <a:ea typeface="Manrope Medium"/>
              <a:cs typeface="Manrope Medium"/>
              <a:sym typeface="Manrope Medium"/>
            </a:endParaRPr>
          </a:p>
        </p:txBody>
      </p:sp>
    </p:spTree>
  </p:cSld>
  <p:clrMapOvr>
    <a:masterClrMapping/>
  </p:clrMapOvr>
  <p:extLst>
    <p:ext uri="{DCECCB84-F9BA-43D5-87BE-67443E8EF086}">
      <p15:sldGuideLst>
        <p15:guide id="1" orient="horz" pos="3059">
          <p15:clr>
            <a:srgbClr val="CCCCCC"/>
          </p15:clr>
        </p15:guide>
        <p15:guide id="2" orient="horz" pos="178">
          <p15:clr>
            <a:srgbClr val="CCCCCC"/>
          </p15:clr>
        </p15:guide>
        <p15:guide id="3" pos="178">
          <p15:clr>
            <a:srgbClr val="D9D9D9"/>
          </p15:clr>
        </p15:guide>
        <p15:guide id="4" pos="792">
          <p15:clr>
            <a:srgbClr val="D9D9D9"/>
          </p15:clr>
        </p15:guide>
        <p15:guide id="5" pos="865">
          <p15:clr>
            <a:srgbClr val="D9D9D9"/>
          </p15:clr>
        </p15:guide>
        <p15:guide id="6" pos="1476">
          <p15:clr>
            <a:srgbClr val="D9D9D9"/>
          </p15:clr>
        </p15:guide>
        <p15:guide id="7" pos="1550">
          <p15:clr>
            <a:srgbClr val="D9D9D9"/>
          </p15:clr>
        </p15:guide>
        <p15:guide id="8" pos="2161">
          <p15:clr>
            <a:srgbClr val="D9D9D9"/>
          </p15:clr>
        </p15:guide>
        <p15:guide id="9" pos="2234">
          <p15:clr>
            <a:srgbClr val="D9D9D9"/>
          </p15:clr>
        </p15:guide>
        <p15:guide id="10" pos="2845">
          <p15:clr>
            <a:srgbClr val="D9D9D9"/>
          </p15:clr>
        </p15:guide>
        <p15:guide id="11" pos="2919">
          <p15:clr>
            <a:srgbClr val="D9D9D9"/>
          </p15:clr>
        </p15:guide>
        <p15:guide id="12" pos="4214">
          <p15:clr>
            <a:srgbClr val="D9D9D9"/>
          </p15:clr>
        </p15:guide>
        <p15:guide id="13" pos="4288">
          <p15:clr>
            <a:srgbClr val="D9D9D9"/>
          </p15:clr>
        </p15:guide>
        <p15:guide id="14" pos="5582">
          <p15:clr>
            <a:srgbClr val="D9D9D9"/>
          </p15:clr>
        </p15:guide>
        <p15:guide id="15" orient="horz" pos="1549">
          <p15:clr>
            <a:srgbClr val="B7B7B7"/>
          </p15:clr>
        </p15:guide>
        <p15:guide id="16" orient="horz" pos="864">
          <p15:clr>
            <a:srgbClr val="B7B7B7"/>
          </p15:clr>
        </p15:guide>
        <p15:guide id="17" orient="horz" pos="2235">
          <p15:clr>
            <a:srgbClr val="B7B7B7"/>
          </p15:clr>
        </p15:guide>
        <p15:guide id="18" orient="horz" pos="2919">
          <p15:clr>
            <a:srgbClr val="CCCCCC"/>
          </p15:clr>
        </p15:guide>
        <p15:guide id="19" orient="horz" pos="521">
          <p15:clr>
            <a:srgbClr val="999999"/>
          </p15:clr>
        </p15:guide>
        <p15:guide id="20" orient="horz" pos="1207">
          <p15:clr>
            <a:srgbClr val="999999"/>
          </p15:clr>
        </p15:guide>
        <p15:guide id="21" pos="3096">
          <p15:clr>
            <a:srgbClr val="D9D9D9"/>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NANCE - SPLIT LIGHT/WHITE">
  <p:cSld name="CUSTOM_1_1_1_3_1_1_1">
    <p:bg>
      <p:bgPr>
        <a:solidFill>
          <a:srgbClr val="F6F6F5"/>
        </a:solidFill>
      </p:bgPr>
    </p:bg>
    <p:spTree>
      <p:nvGrpSpPr>
        <p:cNvPr id="31" name="Shape 31"/>
        <p:cNvGrpSpPr/>
        <p:nvPr/>
      </p:nvGrpSpPr>
      <p:grpSpPr>
        <a:xfrm>
          <a:off x="0" y="0"/>
          <a:ext cx="0" cy="0"/>
          <a:chOff x="0" y="0"/>
          <a:chExt cx="0" cy="0"/>
        </a:xfrm>
      </p:grpSpPr>
      <p:sp>
        <p:nvSpPr>
          <p:cNvPr id="32" name="Google Shape;32;p47"/>
          <p:cNvSpPr/>
          <p:nvPr/>
        </p:nvSpPr>
        <p:spPr>
          <a:xfrm>
            <a:off x="4624925" y="0"/>
            <a:ext cx="45102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47"/>
          <p:cNvSpPr txBox="1"/>
          <p:nvPr/>
        </p:nvSpPr>
        <p:spPr>
          <a:xfrm>
            <a:off x="8313025" y="4855526"/>
            <a:ext cx="548700" cy="135000"/>
          </a:xfrm>
          <a:prstGeom prst="rect">
            <a:avLst/>
          </a:prstGeom>
          <a:noFill/>
          <a:ln>
            <a:noFill/>
          </a:ln>
        </p:spPr>
        <p:txBody>
          <a:bodyPr anchorCtr="0" anchor="t" bIns="0" lIns="0" spcFirstLastPara="1" rIns="0" wrap="square" tIns="0">
            <a:normAutofit/>
          </a:bodyPr>
          <a:lstStyle/>
          <a:p>
            <a:pPr indent="0" lvl="0" marL="0" marR="0" rtl="0" algn="r">
              <a:lnSpc>
                <a:spcPct val="100000"/>
              </a:lnSpc>
              <a:spcBef>
                <a:spcPts val="0"/>
              </a:spcBef>
              <a:spcAft>
                <a:spcPts val="0"/>
              </a:spcAft>
              <a:buClr>
                <a:srgbClr val="000000"/>
              </a:buClr>
              <a:buSzPts val="600"/>
              <a:buFont typeface="Arial"/>
              <a:buNone/>
            </a:pPr>
            <a:fld id="{00000000-1234-1234-1234-123412341234}" type="slidenum">
              <a:rPr b="0" i="0" lang="fr-CA" sz="600" u="none" cap="none" strike="noStrike">
                <a:solidFill>
                  <a:schemeClr val="dk1"/>
                </a:solidFill>
                <a:latin typeface="Manrope Medium"/>
                <a:ea typeface="Manrope Medium"/>
                <a:cs typeface="Manrope Medium"/>
                <a:sym typeface="Manrope Medium"/>
              </a:rPr>
              <a:t>‹#›</a:t>
            </a:fld>
            <a:endParaRPr b="0" i="0" sz="600" u="none" cap="none" strike="noStrike">
              <a:solidFill>
                <a:schemeClr val="dk1"/>
              </a:solidFill>
              <a:latin typeface="Manrope Medium"/>
              <a:ea typeface="Manrope Medium"/>
              <a:cs typeface="Manrope Medium"/>
              <a:sym typeface="Manrope Medium"/>
            </a:endParaRPr>
          </a:p>
        </p:txBody>
      </p:sp>
      <p:pic>
        <p:nvPicPr>
          <p:cNvPr id="34" name="Google Shape;34;p47"/>
          <p:cNvPicPr preferRelativeResize="0"/>
          <p:nvPr/>
        </p:nvPicPr>
        <p:blipFill rotWithShape="1">
          <a:blip r:embed="rId2">
            <a:alphaModFix/>
          </a:blip>
          <a:srcRect b="29872" l="6262" r="6262" t="33930"/>
          <a:stretch/>
        </p:blipFill>
        <p:spPr>
          <a:xfrm>
            <a:off x="282275" y="4855534"/>
            <a:ext cx="484125" cy="60566"/>
          </a:xfrm>
          <a:prstGeom prst="rect">
            <a:avLst/>
          </a:prstGeom>
          <a:noFill/>
          <a:ln>
            <a:noFill/>
          </a:ln>
        </p:spPr>
      </p:pic>
      <p:sp>
        <p:nvSpPr>
          <p:cNvPr id="35" name="Google Shape;35;p47"/>
          <p:cNvSpPr txBox="1"/>
          <p:nvPr/>
        </p:nvSpPr>
        <p:spPr>
          <a:xfrm>
            <a:off x="7252650" y="4856176"/>
            <a:ext cx="1427400" cy="924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Clr>
                <a:srgbClr val="000000"/>
              </a:buClr>
              <a:buSzPts val="600"/>
              <a:buFont typeface="Arial"/>
              <a:buNone/>
            </a:pPr>
            <a:r>
              <a:rPr b="0" i="0" lang="fr-CA" sz="600" u="none" cap="none" strike="noStrike">
                <a:solidFill>
                  <a:schemeClr val="dk1"/>
                </a:solidFill>
                <a:latin typeface="Manrope Medium"/>
                <a:ea typeface="Manrope Medium"/>
                <a:cs typeface="Manrope Medium"/>
                <a:sym typeface="Manrope Medium"/>
              </a:rPr>
              <a:t>Client Name – Project Name</a:t>
            </a:r>
            <a:endParaRPr b="0" i="0" sz="600" u="none" cap="none" strike="noStrike">
              <a:solidFill>
                <a:schemeClr val="dk1"/>
              </a:solidFill>
              <a:latin typeface="Manrope Medium"/>
              <a:ea typeface="Manrope Medium"/>
              <a:cs typeface="Manrope Medium"/>
              <a:sym typeface="Manrope Medium"/>
            </a:endParaRPr>
          </a:p>
        </p:txBody>
      </p:sp>
    </p:spTree>
  </p:cSld>
  <p:clrMapOvr>
    <a:masterClrMapping/>
  </p:clrMapOvr>
  <p:extLst>
    <p:ext uri="{DCECCB84-F9BA-43D5-87BE-67443E8EF086}">
      <p15:sldGuideLst>
        <p15:guide id="1" orient="horz" pos="3059">
          <p15:clr>
            <a:srgbClr val="CCCCCC"/>
          </p15:clr>
        </p15:guide>
        <p15:guide id="2" orient="horz" pos="178">
          <p15:clr>
            <a:srgbClr val="CCCCCC"/>
          </p15:clr>
        </p15:guide>
        <p15:guide id="3" pos="178">
          <p15:clr>
            <a:srgbClr val="D9D9D9"/>
          </p15:clr>
        </p15:guide>
        <p15:guide id="4" pos="792">
          <p15:clr>
            <a:srgbClr val="D9D9D9"/>
          </p15:clr>
        </p15:guide>
        <p15:guide id="5" pos="865">
          <p15:clr>
            <a:srgbClr val="D9D9D9"/>
          </p15:clr>
        </p15:guide>
        <p15:guide id="6" pos="1476">
          <p15:clr>
            <a:srgbClr val="D9D9D9"/>
          </p15:clr>
        </p15:guide>
        <p15:guide id="7" pos="1550">
          <p15:clr>
            <a:srgbClr val="D9D9D9"/>
          </p15:clr>
        </p15:guide>
        <p15:guide id="8" pos="2161">
          <p15:clr>
            <a:srgbClr val="D9D9D9"/>
          </p15:clr>
        </p15:guide>
        <p15:guide id="9" pos="2234">
          <p15:clr>
            <a:srgbClr val="D9D9D9"/>
          </p15:clr>
        </p15:guide>
        <p15:guide id="10" pos="2845">
          <p15:clr>
            <a:srgbClr val="D9D9D9"/>
          </p15:clr>
        </p15:guide>
        <p15:guide id="11" pos="2919">
          <p15:clr>
            <a:srgbClr val="D9D9D9"/>
          </p15:clr>
        </p15:guide>
        <p15:guide id="12" pos="4214">
          <p15:clr>
            <a:srgbClr val="D9D9D9"/>
          </p15:clr>
        </p15:guide>
        <p15:guide id="13" pos="4288">
          <p15:clr>
            <a:srgbClr val="D9D9D9"/>
          </p15:clr>
        </p15:guide>
        <p15:guide id="14" pos="5582">
          <p15:clr>
            <a:srgbClr val="D9D9D9"/>
          </p15:clr>
        </p15:guide>
        <p15:guide id="15" orient="horz" pos="1549">
          <p15:clr>
            <a:srgbClr val="B7B7B7"/>
          </p15:clr>
        </p15:guide>
        <p15:guide id="16" orient="horz" pos="864">
          <p15:clr>
            <a:srgbClr val="B7B7B7"/>
          </p15:clr>
        </p15:guide>
        <p15:guide id="17" orient="horz" pos="2235">
          <p15:clr>
            <a:srgbClr val="B7B7B7"/>
          </p15:clr>
        </p15:guide>
        <p15:guide id="18" orient="horz" pos="2919">
          <p15:clr>
            <a:srgbClr val="CCCCCC"/>
          </p15:clr>
        </p15:guide>
        <p15:guide id="19" orient="horz" pos="521">
          <p15:clr>
            <a:srgbClr val="999999"/>
          </p15:clr>
        </p15:guide>
        <p15:guide id="20" orient="horz" pos="1207">
          <p15:clr>
            <a:srgbClr val="999999"/>
          </p15:clr>
        </p15:guide>
        <p15:guide id="21" pos="3096">
          <p15:clr>
            <a:srgbClr val="D9D9D9"/>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NANCE - SPLIT WHITE/LIGHT">
  <p:cSld name="CUSTOM_1_1_1_3_1_1_1_1">
    <p:bg>
      <p:bgPr>
        <a:solidFill>
          <a:schemeClr val="lt1"/>
        </a:solidFill>
      </p:bgPr>
    </p:bg>
    <p:spTree>
      <p:nvGrpSpPr>
        <p:cNvPr id="36" name="Shape 36"/>
        <p:cNvGrpSpPr/>
        <p:nvPr/>
      </p:nvGrpSpPr>
      <p:grpSpPr>
        <a:xfrm>
          <a:off x="0" y="0"/>
          <a:ext cx="0" cy="0"/>
          <a:chOff x="0" y="0"/>
          <a:chExt cx="0" cy="0"/>
        </a:xfrm>
      </p:grpSpPr>
      <p:sp>
        <p:nvSpPr>
          <p:cNvPr id="37" name="Google Shape;37;p48"/>
          <p:cNvSpPr/>
          <p:nvPr/>
        </p:nvSpPr>
        <p:spPr>
          <a:xfrm>
            <a:off x="4624925" y="0"/>
            <a:ext cx="4510200" cy="5143500"/>
          </a:xfrm>
          <a:prstGeom prst="rect">
            <a:avLst/>
          </a:prstGeom>
          <a:solidFill>
            <a:srgbClr val="F6F6F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48"/>
          <p:cNvSpPr txBox="1"/>
          <p:nvPr/>
        </p:nvSpPr>
        <p:spPr>
          <a:xfrm>
            <a:off x="8313025" y="4855526"/>
            <a:ext cx="548700" cy="135000"/>
          </a:xfrm>
          <a:prstGeom prst="rect">
            <a:avLst/>
          </a:prstGeom>
          <a:noFill/>
          <a:ln>
            <a:noFill/>
          </a:ln>
        </p:spPr>
        <p:txBody>
          <a:bodyPr anchorCtr="0" anchor="t" bIns="0" lIns="0" spcFirstLastPara="1" rIns="0" wrap="square" tIns="0">
            <a:normAutofit/>
          </a:bodyPr>
          <a:lstStyle/>
          <a:p>
            <a:pPr indent="0" lvl="0" marL="0" marR="0" rtl="0" algn="r">
              <a:lnSpc>
                <a:spcPct val="100000"/>
              </a:lnSpc>
              <a:spcBef>
                <a:spcPts val="0"/>
              </a:spcBef>
              <a:spcAft>
                <a:spcPts val="0"/>
              </a:spcAft>
              <a:buClr>
                <a:srgbClr val="000000"/>
              </a:buClr>
              <a:buSzPts val="600"/>
              <a:buFont typeface="Arial"/>
              <a:buNone/>
            </a:pPr>
            <a:fld id="{00000000-1234-1234-1234-123412341234}" type="slidenum">
              <a:rPr b="0" i="0" lang="fr-CA" sz="600" u="none" cap="none" strike="noStrike">
                <a:solidFill>
                  <a:schemeClr val="dk1"/>
                </a:solidFill>
                <a:latin typeface="Manrope Medium"/>
                <a:ea typeface="Manrope Medium"/>
                <a:cs typeface="Manrope Medium"/>
                <a:sym typeface="Manrope Medium"/>
              </a:rPr>
              <a:t>‹#›</a:t>
            </a:fld>
            <a:endParaRPr b="0" i="0" sz="600" u="none" cap="none" strike="noStrike">
              <a:solidFill>
                <a:schemeClr val="dk1"/>
              </a:solidFill>
              <a:latin typeface="Manrope Medium"/>
              <a:ea typeface="Manrope Medium"/>
              <a:cs typeface="Manrope Medium"/>
              <a:sym typeface="Manrope Medium"/>
            </a:endParaRPr>
          </a:p>
        </p:txBody>
      </p:sp>
      <p:pic>
        <p:nvPicPr>
          <p:cNvPr id="39" name="Google Shape;39;p48"/>
          <p:cNvPicPr preferRelativeResize="0"/>
          <p:nvPr/>
        </p:nvPicPr>
        <p:blipFill rotWithShape="1">
          <a:blip r:embed="rId2">
            <a:alphaModFix/>
          </a:blip>
          <a:srcRect b="29872" l="6262" r="6262" t="33930"/>
          <a:stretch/>
        </p:blipFill>
        <p:spPr>
          <a:xfrm>
            <a:off x="282275" y="4855534"/>
            <a:ext cx="484125" cy="60566"/>
          </a:xfrm>
          <a:prstGeom prst="rect">
            <a:avLst/>
          </a:prstGeom>
          <a:noFill/>
          <a:ln>
            <a:noFill/>
          </a:ln>
        </p:spPr>
      </p:pic>
      <p:sp>
        <p:nvSpPr>
          <p:cNvPr id="40" name="Google Shape;40;p48"/>
          <p:cNvSpPr txBox="1"/>
          <p:nvPr/>
        </p:nvSpPr>
        <p:spPr>
          <a:xfrm>
            <a:off x="7252650" y="4856176"/>
            <a:ext cx="1427400" cy="924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Clr>
                <a:srgbClr val="000000"/>
              </a:buClr>
              <a:buSzPts val="600"/>
              <a:buFont typeface="Arial"/>
              <a:buNone/>
            </a:pPr>
            <a:r>
              <a:rPr b="0" i="0" lang="fr-CA" sz="600" u="none" cap="none" strike="noStrike">
                <a:solidFill>
                  <a:schemeClr val="dk1"/>
                </a:solidFill>
                <a:latin typeface="Manrope Medium"/>
                <a:ea typeface="Manrope Medium"/>
                <a:cs typeface="Manrope Medium"/>
                <a:sym typeface="Manrope Medium"/>
              </a:rPr>
              <a:t>Client Name – Project Name</a:t>
            </a:r>
            <a:endParaRPr b="0" i="0" sz="600" u="none" cap="none" strike="noStrike">
              <a:solidFill>
                <a:schemeClr val="dk1"/>
              </a:solidFill>
              <a:latin typeface="Manrope Medium"/>
              <a:ea typeface="Manrope Medium"/>
              <a:cs typeface="Manrope Medium"/>
              <a:sym typeface="Manrope Medium"/>
            </a:endParaRPr>
          </a:p>
        </p:txBody>
      </p:sp>
    </p:spTree>
  </p:cSld>
  <p:clrMapOvr>
    <a:masterClrMapping/>
  </p:clrMapOvr>
  <p:extLst>
    <p:ext uri="{DCECCB84-F9BA-43D5-87BE-67443E8EF086}">
      <p15:sldGuideLst>
        <p15:guide id="1" orient="horz" pos="3059">
          <p15:clr>
            <a:srgbClr val="CCCCCC"/>
          </p15:clr>
        </p15:guide>
        <p15:guide id="2" orient="horz" pos="178">
          <p15:clr>
            <a:srgbClr val="CCCCCC"/>
          </p15:clr>
        </p15:guide>
        <p15:guide id="3" pos="178">
          <p15:clr>
            <a:srgbClr val="D9D9D9"/>
          </p15:clr>
        </p15:guide>
        <p15:guide id="4" pos="792">
          <p15:clr>
            <a:srgbClr val="D9D9D9"/>
          </p15:clr>
        </p15:guide>
        <p15:guide id="5" pos="865">
          <p15:clr>
            <a:srgbClr val="D9D9D9"/>
          </p15:clr>
        </p15:guide>
        <p15:guide id="6" pos="1476">
          <p15:clr>
            <a:srgbClr val="D9D9D9"/>
          </p15:clr>
        </p15:guide>
        <p15:guide id="7" pos="1550">
          <p15:clr>
            <a:srgbClr val="D9D9D9"/>
          </p15:clr>
        </p15:guide>
        <p15:guide id="8" pos="2161">
          <p15:clr>
            <a:srgbClr val="D9D9D9"/>
          </p15:clr>
        </p15:guide>
        <p15:guide id="9" pos="2234">
          <p15:clr>
            <a:srgbClr val="D9D9D9"/>
          </p15:clr>
        </p15:guide>
        <p15:guide id="10" pos="2845">
          <p15:clr>
            <a:srgbClr val="D9D9D9"/>
          </p15:clr>
        </p15:guide>
        <p15:guide id="11" pos="2919">
          <p15:clr>
            <a:srgbClr val="D9D9D9"/>
          </p15:clr>
        </p15:guide>
        <p15:guide id="12" pos="4214">
          <p15:clr>
            <a:srgbClr val="D9D9D9"/>
          </p15:clr>
        </p15:guide>
        <p15:guide id="13" pos="4288">
          <p15:clr>
            <a:srgbClr val="D9D9D9"/>
          </p15:clr>
        </p15:guide>
        <p15:guide id="14" pos="5582">
          <p15:clr>
            <a:srgbClr val="D9D9D9"/>
          </p15:clr>
        </p15:guide>
        <p15:guide id="15" orient="horz" pos="1549">
          <p15:clr>
            <a:srgbClr val="B7B7B7"/>
          </p15:clr>
        </p15:guide>
        <p15:guide id="16" orient="horz" pos="864">
          <p15:clr>
            <a:srgbClr val="B7B7B7"/>
          </p15:clr>
        </p15:guide>
        <p15:guide id="17" orient="horz" pos="2235">
          <p15:clr>
            <a:srgbClr val="B7B7B7"/>
          </p15:clr>
        </p15:guide>
        <p15:guide id="18" orient="horz" pos="2919">
          <p15:clr>
            <a:srgbClr val="CCCCCC"/>
          </p15:clr>
        </p15:guide>
        <p15:guide id="19" orient="horz" pos="521">
          <p15:clr>
            <a:srgbClr val="999999"/>
          </p15:clr>
        </p15:guide>
        <p15:guide id="20" orient="horz" pos="1207">
          <p15:clr>
            <a:srgbClr val="999999"/>
          </p15:clr>
        </p15:guide>
        <p15:guide id="21" pos="3096">
          <p15:clr>
            <a:srgbClr val="D9D9D9"/>
          </p15:clr>
        </p15:guide>
      </p15:sldGuideLst>
    </p:ext>
  </p:extLs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4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Libre Franklin"/>
              <a:buNone/>
              <a:defRPr b="0" i="0" sz="2800" u="none" cap="none" strike="noStrike">
                <a:solidFill>
                  <a:schemeClr val="dk1"/>
                </a:solidFill>
                <a:latin typeface="Libre Franklin"/>
                <a:ea typeface="Libre Franklin"/>
                <a:cs typeface="Libre Franklin"/>
                <a:sym typeface="Libre Franklin"/>
              </a:defRPr>
            </a:lvl1pPr>
            <a:lvl2pPr lvl="1" marR="0" rtl="0" algn="l">
              <a:lnSpc>
                <a:spcPct val="100000"/>
              </a:lnSpc>
              <a:spcBef>
                <a:spcPts val="0"/>
              </a:spcBef>
              <a:spcAft>
                <a:spcPts val="0"/>
              </a:spcAft>
              <a:buClr>
                <a:schemeClr val="dk1"/>
              </a:buClr>
              <a:buSzPts val="2800"/>
              <a:buFont typeface="Libre Franklin"/>
              <a:buNone/>
              <a:defRPr b="0" i="0" sz="2800" u="none" cap="none" strike="noStrike">
                <a:solidFill>
                  <a:schemeClr val="dk1"/>
                </a:solidFill>
                <a:latin typeface="Libre Franklin"/>
                <a:ea typeface="Libre Franklin"/>
                <a:cs typeface="Libre Franklin"/>
                <a:sym typeface="Libre Franklin"/>
              </a:defRPr>
            </a:lvl2pPr>
            <a:lvl3pPr lvl="2" marR="0" rtl="0" algn="l">
              <a:lnSpc>
                <a:spcPct val="100000"/>
              </a:lnSpc>
              <a:spcBef>
                <a:spcPts val="0"/>
              </a:spcBef>
              <a:spcAft>
                <a:spcPts val="0"/>
              </a:spcAft>
              <a:buClr>
                <a:schemeClr val="dk1"/>
              </a:buClr>
              <a:buSzPts val="2800"/>
              <a:buFont typeface="Libre Franklin"/>
              <a:buNone/>
              <a:defRPr b="0" i="0" sz="2800" u="none" cap="none" strike="noStrike">
                <a:solidFill>
                  <a:schemeClr val="dk1"/>
                </a:solidFill>
                <a:latin typeface="Libre Franklin"/>
                <a:ea typeface="Libre Franklin"/>
                <a:cs typeface="Libre Franklin"/>
                <a:sym typeface="Libre Franklin"/>
              </a:defRPr>
            </a:lvl3pPr>
            <a:lvl4pPr lvl="3" marR="0" rtl="0" algn="l">
              <a:lnSpc>
                <a:spcPct val="100000"/>
              </a:lnSpc>
              <a:spcBef>
                <a:spcPts val="0"/>
              </a:spcBef>
              <a:spcAft>
                <a:spcPts val="0"/>
              </a:spcAft>
              <a:buClr>
                <a:schemeClr val="dk1"/>
              </a:buClr>
              <a:buSzPts val="2800"/>
              <a:buFont typeface="Libre Franklin"/>
              <a:buNone/>
              <a:defRPr b="0" i="0" sz="2800" u="none" cap="none" strike="noStrike">
                <a:solidFill>
                  <a:schemeClr val="dk1"/>
                </a:solidFill>
                <a:latin typeface="Libre Franklin"/>
                <a:ea typeface="Libre Franklin"/>
                <a:cs typeface="Libre Franklin"/>
                <a:sym typeface="Libre Franklin"/>
              </a:defRPr>
            </a:lvl4pPr>
            <a:lvl5pPr lvl="4" marR="0" rtl="0" algn="l">
              <a:lnSpc>
                <a:spcPct val="100000"/>
              </a:lnSpc>
              <a:spcBef>
                <a:spcPts val="0"/>
              </a:spcBef>
              <a:spcAft>
                <a:spcPts val="0"/>
              </a:spcAft>
              <a:buClr>
                <a:schemeClr val="dk1"/>
              </a:buClr>
              <a:buSzPts val="2800"/>
              <a:buFont typeface="Libre Franklin"/>
              <a:buNone/>
              <a:defRPr b="0" i="0" sz="2800" u="none" cap="none" strike="noStrike">
                <a:solidFill>
                  <a:schemeClr val="dk1"/>
                </a:solidFill>
                <a:latin typeface="Libre Franklin"/>
                <a:ea typeface="Libre Franklin"/>
                <a:cs typeface="Libre Franklin"/>
                <a:sym typeface="Libre Franklin"/>
              </a:defRPr>
            </a:lvl5pPr>
            <a:lvl6pPr lvl="5" marR="0" rtl="0" algn="l">
              <a:lnSpc>
                <a:spcPct val="100000"/>
              </a:lnSpc>
              <a:spcBef>
                <a:spcPts val="0"/>
              </a:spcBef>
              <a:spcAft>
                <a:spcPts val="0"/>
              </a:spcAft>
              <a:buClr>
                <a:schemeClr val="dk1"/>
              </a:buClr>
              <a:buSzPts val="2800"/>
              <a:buFont typeface="Libre Franklin"/>
              <a:buNone/>
              <a:defRPr b="0" i="0" sz="2800" u="none" cap="none" strike="noStrike">
                <a:solidFill>
                  <a:schemeClr val="dk1"/>
                </a:solidFill>
                <a:latin typeface="Libre Franklin"/>
                <a:ea typeface="Libre Franklin"/>
                <a:cs typeface="Libre Franklin"/>
                <a:sym typeface="Libre Franklin"/>
              </a:defRPr>
            </a:lvl6pPr>
            <a:lvl7pPr lvl="6" marR="0" rtl="0" algn="l">
              <a:lnSpc>
                <a:spcPct val="100000"/>
              </a:lnSpc>
              <a:spcBef>
                <a:spcPts val="0"/>
              </a:spcBef>
              <a:spcAft>
                <a:spcPts val="0"/>
              </a:spcAft>
              <a:buClr>
                <a:schemeClr val="dk1"/>
              </a:buClr>
              <a:buSzPts val="2800"/>
              <a:buFont typeface="Libre Franklin"/>
              <a:buNone/>
              <a:defRPr b="0" i="0" sz="2800" u="none" cap="none" strike="noStrike">
                <a:solidFill>
                  <a:schemeClr val="dk1"/>
                </a:solidFill>
                <a:latin typeface="Libre Franklin"/>
                <a:ea typeface="Libre Franklin"/>
                <a:cs typeface="Libre Franklin"/>
                <a:sym typeface="Libre Franklin"/>
              </a:defRPr>
            </a:lvl7pPr>
            <a:lvl8pPr lvl="7" marR="0" rtl="0" algn="l">
              <a:lnSpc>
                <a:spcPct val="100000"/>
              </a:lnSpc>
              <a:spcBef>
                <a:spcPts val="0"/>
              </a:spcBef>
              <a:spcAft>
                <a:spcPts val="0"/>
              </a:spcAft>
              <a:buClr>
                <a:schemeClr val="dk1"/>
              </a:buClr>
              <a:buSzPts val="2800"/>
              <a:buFont typeface="Libre Franklin"/>
              <a:buNone/>
              <a:defRPr b="0" i="0" sz="2800" u="none" cap="none" strike="noStrike">
                <a:solidFill>
                  <a:schemeClr val="dk1"/>
                </a:solidFill>
                <a:latin typeface="Libre Franklin"/>
                <a:ea typeface="Libre Franklin"/>
                <a:cs typeface="Libre Franklin"/>
                <a:sym typeface="Libre Franklin"/>
              </a:defRPr>
            </a:lvl8pPr>
            <a:lvl9pPr lvl="8" marR="0" rtl="0" algn="l">
              <a:lnSpc>
                <a:spcPct val="100000"/>
              </a:lnSpc>
              <a:spcBef>
                <a:spcPts val="0"/>
              </a:spcBef>
              <a:spcAft>
                <a:spcPts val="0"/>
              </a:spcAft>
              <a:buClr>
                <a:schemeClr val="dk1"/>
              </a:buClr>
              <a:buSzPts val="2800"/>
              <a:buFont typeface="Libre Franklin"/>
              <a:buNone/>
              <a:defRPr b="0" i="0" sz="2800" u="none" cap="none" strike="noStrike">
                <a:solidFill>
                  <a:schemeClr val="dk1"/>
                </a:solidFill>
                <a:latin typeface="Libre Franklin"/>
                <a:ea typeface="Libre Franklin"/>
                <a:cs typeface="Libre Franklin"/>
                <a:sym typeface="Libre Franklin"/>
              </a:defRPr>
            </a:lvl9pPr>
          </a:lstStyle>
          <a:p/>
        </p:txBody>
      </p:sp>
      <p:sp>
        <p:nvSpPr>
          <p:cNvPr id="7" name="Google Shape;7;p4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Libre Franklin"/>
              <a:buChar char="●"/>
              <a:defRPr b="0" i="0" sz="1800" u="none" cap="none" strike="noStrike">
                <a:solidFill>
                  <a:schemeClr val="dk2"/>
                </a:solidFill>
                <a:latin typeface="Libre Franklin"/>
                <a:ea typeface="Libre Franklin"/>
                <a:cs typeface="Libre Franklin"/>
                <a:sym typeface="Libre Franklin"/>
              </a:defRPr>
            </a:lvl1pPr>
            <a:lvl2pPr indent="-317500" lvl="1" marL="914400" marR="0" rtl="0" algn="l">
              <a:lnSpc>
                <a:spcPct val="115000"/>
              </a:lnSpc>
              <a:spcBef>
                <a:spcPts val="0"/>
              </a:spcBef>
              <a:spcAft>
                <a:spcPts val="0"/>
              </a:spcAft>
              <a:buClr>
                <a:schemeClr val="dk2"/>
              </a:buClr>
              <a:buSzPts val="1400"/>
              <a:buFont typeface="Libre Franklin"/>
              <a:buChar char="○"/>
              <a:defRPr b="0" i="0" sz="1400" u="none" cap="none" strike="noStrike">
                <a:solidFill>
                  <a:schemeClr val="dk2"/>
                </a:solidFill>
                <a:latin typeface="Libre Franklin"/>
                <a:ea typeface="Libre Franklin"/>
                <a:cs typeface="Libre Franklin"/>
                <a:sym typeface="Libre Franklin"/>
              </a:defRPr>
            </a:lvl2pPr>
            <a:lvl3pPr indent="-317500" lvl="2" marL="1371600" marR="0" rtl="0" algn="l">
              <a:lnSpc>
                <a:spcPct val="115000"/>
              </a:lnSpc>
              <a:spcBef>
                <a:spcPts val="0"/>
              </a:spcBef>
              <a:spcAft>
                <a:spcPts val="0"/>
              </a:spcAft>
              <a:buClr>
                <a:schemeClr val="dk2"/>
              </a:buClr>
              <a:buSzPts val="1400"/>
              <a:buFont typeface="Libre Franklin"/>
              <a:buChar char="■"/>
              <a:defRPr b="0" i="0" sz="1400" u="none" cap="none" strike="noStrike">
                <a:solidFill>
                  <a:schemeClr val="dk2"/>
                </a:solidFill>
                <a:latin typeface="Libre Franklin"/>
                <a:ea typeface="Libre Franklin"/>
                <a:cs typeface="Libre Franklin"/>
                <a:sym typeface="Libre Franklin"/>
              </a:defRPr>
            </a:lvl3pPr>
            <a:lvl4pPr indent="-317500" lvl="3" marL="1828800" marR="0" rtl="0" algn="l">
              <a:lnSpc>
                <a:spcPct val="115000"/>
              </a:lnSpc>
              <a:spcBef>
                <a:spcPts val="0"/>
              </a:spcBef>
              <a:spcAft>
                <a:spcPts val="0"/>
              </a:spcAft>
              <a:buClr>
                <a:schemeClr val="dk2"/>
              </a:buClr>
              <a:buSzPts val="1400"/>
              <a:buFont typeface="Libre Franklin"/>
              <a:buChar char="●"/>
              <a:defRPr b="0" i="0" sz="1400" u="none" cap="none" strike="noStrike">
                <a:solidFill>
                  <a:schemeClr val="dk2"/>
                </a:solidFill>
                <a:latin typeface="Libre Franklin"/>
                <a:ea typeface="Libre Franklin"/>
                <a:cs typeface="Libre Franklin"/>
                <a:sym typeface="Libre Franklin"/>
              </a:defRPr>
            </a:lvl4pPr>
            <a:lvl5pPr indent="-317500" lvl="4" marL="2286000" marR="0" rtl="0" algn="l">
              <a:lnSpc>
                <a:spcPct val="115000"/>
              </a:lnSpc>
              <a:spcBef>
                <a:spcPts val="0"/>
              </a:spcBef>
              <a:spcAft>
                <a:spcPts val="0"/>
              </a:spcAft>
              <a:buClr>
                <a:schemeClr val="dk2"/>
              </a:buClr>
              <a:buSzPts val="1400"/>
              <a:buFont typeface="Libre Franklin"/>
              <a:buChar char="○"/>
              <a:defRPr b="0" i="0" sz="1400" u="none" cap="none" strike="noStrike">
                <a:solidFill>
                  <a:schemeClr val="dk2"/>
                </a:solidFill>
                <a:latin typeface="Libre Franklin"/>
                <a:ea typeface="Libre Franklin"/>
                <a:cs typeface="Libre Franklin"/>
                <a:sym typeface="Libre Franklin"/>
              </a:defRPr>
            </a:lvl5pPr>
            <a:lvl6pPr indent="-317500" lvl="5" marL="2743200" marR="0" rtl="0" algn="l">
              <a:lnSpc>
                <a:spcPct val="115000"/>
              </a:lnSpc>
              <a:spcBef>
                <a:spcPts val="0"/>
              </a:spcBef>
              <a:spcAft>
                <a:spcPts val="0"/>
              </a:spcAft>
              <a:buClr>
                <a:schemeClr val="dk2"/>
              </a:buClr>
              <a:buSzPts val="1400"/>
              <a:buFont typeface="Libre Franklin"/>
              <a:buChar char="■"/>
              <a:defRPr b="0" i="0" sz="1400" u="none" cap="none" strike="noStrike">
                <a:solidFill>
                  <a:schemeClr val="dk2"/>
                </a:solidFill>
                <a:latin typeface="Libre Franklin"/>
                <a:ea typeface="Libre Franklin"/>
                <a:cs typeface="Libre Franklin"/>
                <a:sym typeface="Libre Franklin"/>
              </a:defRPr>
            </a:lvl6pPr>
            <a:lvl7pPr indent="-317500" lvl="6" marL="3200400" marR="0" rtl="0" algn="l">
              <a:lnSpc>
                <a:spcPct val="115000"/>
              </a:lnSpc>
              <a:spcBef>
                <a:spcPts val="0"/>
              </a:spcBef>
              <a:spcAft>
                <a:spcPts val="0"/>
              </a:spcAft>
              <a:buClr>
                <a:schemeClr val="dk2"/>
              </a:buClr>
              <a:buSzPts val="1400"/>
              <a:buFont typeface="Libre Franklin"/>
              <a:buChar char="●"/>
              <a:defRPr b="0" i="0" sz="1400" u="none" cap="none" strike="noStrike">
                <a:solidFill>
                  <a:schemeClr val="dk2"/>
                </a:solidFill>
                <a:latin typeface="Libre Franklin"/>
                <a:ea typeface="Libre Franklin"/>
                <a:cs typeface="Libre Franklin"/>
                <a:sym typeface="Libre Franklin"/>
              </a:defRPr>
            </a:lvl7pPr>
            <a:lvl8pPr indent="-317500" lvl="7" marL="3657600" marR="0" rtl="0" algn="l">
              <a:lnSpc>
                <a:spcPct val="115000"/>
              </a:lnSpc>
              <a:spcBef>
                <a:spcPts val="0"/>
              </a:spcBef>
              <a:spcAft>
                <a:spcPts val="0"/>
              </a:spcAft>
              <a:buClr>
                <a:schemeClr val="dk2"/>
              </a:buClr>
              <a:buSzPts val="1400"/>
              <a:buFont typeface="Libre Franklin"/>
              <a:buChar char="○"/>
              <a:defRPr b="0" i="0" sz="1400" u="none" cap="none" strike="noStrike">
                <a:solidFill>
                  <a:schemeClr val="dk2"/>
                </a:solidFill>
                <a:latin typeface="Libre Franklin"/>
                <a:ea typeface="Libre Franklin"/>
                <a:cs typeface="Libre Franklin"/>
                <a:sym typeface="Libre Franklin"/>
              </a:defRPr>
            </a:lvl8pPr>
            <a:lvl9pPr indent="-317500" lvl="8" marL="4114800" marR="0" rtl="0" algn="l">
              <a:lnSpc>
                <a:spcPct val="115000"/>
              </a:lnSpc>
              <a:spcBef>
                <a:spcPts val="0"/>
              </a:spcBef>
              <a:spcAft>
                <a:spcPts val="0"/>
              </a:spcAft>
              <a:buClr>
                <a:schemeClr val="dk2"/>
              </a:buClr>
              <a:buSzPts val="1400"/>
              <a:buFont typeface="Libre Franklin"/>
              <a:buChar char="■"/>
              <a:defRPr b="0" i="0" sz="1400" u="none" cap="none" strike="noStrike">
                <a:solidFill>
                  <a:schemeClr val="dk2"/>
                </a:solidFill>
                <a:latin typeface="Libre Franklin"/>
                <a:ea typeface="Libre Franklin"/>
                <a:cs typeface="Libre Franklin"/>
                <a:sym typeface="Libre Franklin"/>
              </a:defRPr>
            </a:lvl9pPr>
          </a:lstStyle>
          <a:p/>
        </p:txBody>
      </p:sp>
      <p:sp>
        <p:nvSpPr>
          <p:cNvPr id="8" name="Google Shape;8;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CA"/>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jpg"/><Relationship Id="rId4" Type="http://schemas.openxmlformats.org/officeDocument/2006/relationships/image" Target="../media/image51.png"/><Relationship Id="rId5" Type="http://schemas.openxmlformats.org/officeDocument/2006/relationships/image" Target="../media/image20.png"/><Relationship Id="rId6" Type="http://schemas.openxmlformats.org/officeDocument/2006/relationships/image" Target="../media/image6.png"/><Relationship Id="rId7"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jpg"/><Relationship Id="rId4" Type="http://schemas.openxmlformats.org/officeDocument/2006/relationships/image" Target="../media/image9.png"/><Relationship Id="rId5" Type="http://schemas.openxmlformats.org/officeDocument/2006/relationships/image" Target="../media/image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3.jpg"/><Relationship Id="rId4" Type="http://schemas.openxmlformats.org/officeDocument/2006/relationships/image" Target="../media/image9.png"/><Relationship Id="rId5" Type="http://schemas.openxmlformats.org/officeDocument/2006/relationships/image" Target="../media/image1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7.jp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5.jp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4.jp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jpg"/><Relationship Id="rId4" Type="http://schemas.openxmlformats.org/officeDocument/2006/relationships/image" Target="../media/image18.jpg"/><Relationship Id="rId5"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1.jp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3.jpg"/><Relationship Id="rId4" Type="http://schemas.openxmlformats.org/officeDocument/2006/relationships/image" Target="../media/image38.png"/><Relationship Id="rId5"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9.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jp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0.jp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3.jp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3.jp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jp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8.jp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5.jp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0.jp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2.png"/><Relationship Id="rId4" Type="http://schemas.openxmlformats.org/officeDocument/2006/relationships/image" Target="../media/image32.png"/><Relationship Id="rId5" Type="http://schemas.openxmlformats.org/officeDocument/2006/relationships/image" Target="../media/image47.png"/><Relationship Id="rId6" Type="http://schemas.openxmlformats.org/officeDocument/2006/relationships/image" Target="../media/image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9.jp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9.pn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5.png"/><Relationship Id="rId4" Type="http://schemas.openxmlformats.org/officeDocument/2006/relationships/image" Target="../media/image31.jpg"/><Relationship Id="rId5" Type="http://schemas.openxmlformats.org/officeDocument/2006/relationships/image" Target="../media/image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9.png"/><Relationship Id="rId4" Type="http://schemas.openxmlformats.org/officeDocument/2006/relationships/image" Target="../media/image34.png"/><Relationship Id="rId5"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53.png"/><Relationship Id="rId4" Type="http://schemas.openxmlformats.org/officeDocument/2006/relationships/image" Target="../media/image37.png"/><Relationship Id="rId9" Type="http://schemas.openxmlformats.org/officeDocument/2006/relationships/image" Target="../media/image48.png"/><Relationship Id="rId5" Type="http://schemas.openxmlformats.org/officeDocument/2006/relationships/image" Target="../media/image46.png"/><Relationship Id="rId6" Type="http://schemas.openxmlformats.org/officeDocument/2006/relationships/image" Target="../media/image39.png"/><Relationship Id="rId7" Type="http://schemas.openxmlformats.org/officeDocument/2006/relationships/image" Target="../media/image44.png"/><Relationship Id="rId8"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jp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5117"/>
        </a:solidFill>
      </p:bgPr>
    </p:bg>
    <p:spTree>
      <p:nvGrpSpPr>
        <p:cNvPr id="44" name="Shape 44"/>
        <p:cNvGrpSpPr/>
        <p:nvPr/>
      </p:nvGrpSpPr>
      <p:grpSpPr>
        <a:xfrm>
          <a:off x="0" y="0"/>
          <a:ext cx="0" cy="0"/>
          <a:chOff x="0" y="0"/>
          <a:chExt cx="0" cy="0"/>
        </a:xfrm>
      </p:grpSpPr>
      <p:pic>
        <p:nvPicPr>
          <p:cNvPr id="45" name="Google Shape;45;p1"/>
          <p:cNvPicPr preferRelativeResize="0"/>
          <p:nvPr>
            <p:ph idx="2" type="pic"/>
          </p:nvPr>
        </p:nvPicPr>
        <p:blipFill rotWithShape="1">
          <a:blip r:embed="rId3">
            <a:alphaModFix/>
          </a:blip>
          <a:srcRect b="0" l="6790" r="40572" t="0"/>
          <a:stretch/>
        </p:blipFill>
        <p:spPr>
          <a:xfrm>
            <a:off x="5063700" y="125"/>
            <a:ext cx="4080302" cy="5143501"/>
          </a:xfrm>
          <a:prstGeom prst="rect">
            <a:avLst/>
          </a:prstGeom>
          <a:noFill/>
          <a:ln>
            <a:noFill/>
          </a:ln>
        </p:spPr>
      </p:pic>
      <p:sp>
        <p:nvSpPr>
          <p:cNvPr id="46" name="Google Shape;46;p1"/>
          <p:cNvSpPr/>
          <p:nvPr/>
        </p:nvSpPr>
        <p:spPr>
          <a:xfrm>
            <a:off x="0" y="14425"/>
            <a:ext cx="4863600" cy="5143500"/>
          </a:xfrm>
          <a:prstGeom prst="rect">
            <a:avLst/>
          </a:prstGeom>
          <a:solidFill>
            <a:srgbClr val="262E3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 name="Google Shape;47;p1"/>
          <p:cNvPicPr preferRelativeResize="0"/>
          <p:nvPr/>
        </p:nvPicPr>
        <p:blipFill rotWithShape="1">
          <a:blip r:embed="rId4">
            <a:alphaModFix/>
          </a:blip>
          <a:srcRect b="506" l="-7498" r="26256" t="5587"/>
          <a:stretch/>
        </p:blipFill>
        <p:spPr>
          <a:xfrm>
            <a:off x="4863525" y="2888"/>
            <a:ext cx="4280475" cy="5166576"/>
          </a:xfrm>
          <a:prstGeom prst="rect">
            <a:avLst/>
          </a:prstGeom>
          <a:noFill/>
          <a:ln>
            <a:noFill/>
          </a:ln>
        </p:spPr>
      </p:pic>
      <p:pic>
        <p:nvPicPr>
          <p:cNvPr id="48" name="Google Shape;48;p1"/>
          <p:cNvPicPr preferRelativeResize="0"/>
          <p:nvPr/>
        </p:nvPicPr>
        <p:blipFill rotWithShape="1">
          <a:blip r:embed="rId5">
            <a:alphaModFix/>
          </a:blip>
          <a:srcRect b="0" l="0" r="0" t="0"/>
          <a:stretch/>
        </p:blipFill>
        <p:spPr>
          <a:xfrm>
            <a:off x="282575" y="6339987"/>
            <a:ext cx="1430098" cy="170111"/>
          </a:xfrm>
          <a:prstGeom prst="rect">
            <a:avLst/>
          </a:prstGeom>
          <a:noFill/>
          <a:ln>
            <a:noFill/>
          </a:ln>
        </p:spPr>
      </p:pic>
      <p:sp>
        <p:nvSpPr>
          <p:cNvPr id="49" name="Google Shape;49;p1"/>
          <p:cNvSpPr txBox="1"/>
          <p:nvPr/>
        </p:nvSpPr>
        <p:spPr>
          <a:xfrm>
            <a:off x="6686225" y="4765263"/>
            <a:ext cx="2181900" cy="90900"/>
          </a:xfrm>
          <a:prstGeom prst="rect">
            <a:avLst/>
          </a:prstGeom>
          <a:noFill/>
          <a:ln>
            <a:noFill/>
          </a:ln>
        </p:spPr>
        <p:txBody>
          <a:bodyPr anchorCtr="0" anchor="t" bIns="0" lIns="0" spcFirstLastPara="1" rIns="0" wrap="square" tIns="0">
            <a:noAutofit/>
          </a:bodyPr>
          <a:lstStyle/>
          <a:p>
            <a:pPr indent="0" lvl="0" marL="0" marR="0" rtl="0" algn="r">
              <a:lnSpc>
                <a:spcPct val="80000"/>
              </a:lnSpc>
              <a:spcBef>
                <a:spcPts val="0"/>
              </a:spcBef>
              <a:spcAft>
                <a:spcPts val="0"/>
              </a:spcAft>
              <a:buClr>
                <a:srgbClr val="000000"/>
              </a:buClr>
              <a:buSzPts val="900"/>
              <a:buFont typeface="Arial"/>
              <a:buNone/>
            </a:pPr>
            <a:r>
              <a:rPr b="0" i="0" lang="fr-CA" sz="900" u="none" cap="none" strike="noStrike">
                <a:solidFill>
                  <a:srgbClr val="FFFFFF"/>
                </a:solidFill>
                <a:latin typeface="Libre Franklin Medium"/>
                <a:ea typeface="Libre Franklin Medium"/>
                <a:cs typeface="Libre Franklin Medium"/>
                <a:sym typeface="Libre Franklin Medium"/>
              </a:rPr>
              <a:t>AITC 2025</a:t>
            </a:r>
            <a:endParaRPr b="0" i="0" sz="900" u="none" cap="none" strike="noStrike">
              <a:solidFill>
                <a:schemeClr val="lt1"/>
              </a:solidFill>
              <a:latin typeface="Libre Franklin Medium"/>
              <a:ea typeface="Libre Franklin Medium"/>
              <a:cs typeface="Libre Franklin Medium"/>
              <a:sym typeface="Libre Franklin Medium"/>
            </a:endParaRPr>
          </a:p>
        </p:txBody>
      </p:sp>
      <p:pic>
        <p:nvPicPr>
          <p:cNvPr id="50" name="Google Shape;50;p1" title="navy-accent.png"/>
          <p:cNvPicPr preferRelativeResize="0"/>
          <p:nvPr/>
        </p:nvPicPr>
        <p:blipFill rotWithShape="1">
          <a:blip r:embed="rId6">
            <a:alphaModFix/>
          </a:blip>
          <a:srcRect b="0" l="21746" r="21752" t="0"/>
          <a:stretch/>
        </p:blipFill>
        <p:spPr>
          <a:xfrm rot="5400000">
            <a:off x="2855013" y="1654737"/>
            <a:ext cx="5166574" cy="1857100"/>
          </a:xfrm>
          <a:prstGeom prst="rect">
            <a:avLst/>
          </a:prstGeom>
          <a:noFill/>
          <a:ln>
            <a:noFill/>
          </a:ln>
        </p:spPr>
      </p:pic>
      <p:sp>
        <p:nvSpPr>
          <p:cNvPr id="51" name="Google Shape;51;p1"/>
          <p:cNvSpPr txBox="1"/>
          <p:nvPr/>
        </p:nvSpPr>
        <p:spPr>
          <a:xfrm>
            <a:off x="282275" y="274975"/>
            <a:ext cx="4935900" cy="21840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3400"/>
              <a:buFont typeface="Arial"/>
              <a:buNone/>
            </a:pPr>
            <a:r>
              <a:rPr b="0" i="0" lang="fr-CA" sz="3400" u="none" cap="none" strike="noStrike">
                <a:solidFill>
                  <a:srgbClr val="97CA35"/>
                </a:solidFill>
                <a:latin typeface="Libre Franklin SemiBold"/>
                <a:ea typeface="Libre Franklin SemiBold"/>
                <a:cs typeface="Libre Franklin SemiBold"/>
                <a:sym typeface="Libre Franklin SemiBold"/>
              </a:rPr>
              <a:t>Le discours touristique </a:t>
            </a:r>
            <a:r>
              <a:rPr lang="fr-CA" sz="3400">
                <a:solidFill>
                  <a:srgbClr val="97CA35"/>
                </a:solidFill>
                <a:latin typeface="Libre Franklin SemiBold"/>
                <a:ea typeface="Libre Franklin SemiBold"/>
                <a:cs typeface="Libre Franklin SemiBold"/>
                <a:sym typeface="Libre Franklin SemiBold"/>
              </a:rPr>
              <a:t>du Canada</a:t>
            </a:r>
            <a:r>
              <a:rPr b="0" i="0" lang="fr-CA" sz="3400" u="none" cap="none" strike="noStrike">
                <a:solidFill>
                  <a:srgbClr val="97CA35"/>
                </a:solidFill>
                <a:latin typeface="Libre Franklin SemiBold"/>
                <a:ea typeface="Libre Franklin SemiBold"/>
                <a:cs typeface="Libre Franklin SemiBold"/>
                <a:sym typeface="Libre Franklin SemiBold"/>
              </a:rPr>
              <a:t>:</a:t>
            </a:r>
            <a:endParaRPr b="0" i="0" sz="3400" u="none" cap="none" strike="noStrike">
              <a:solidFill>
                <a:srgbClr val="97CA35"/>
              </a:solidFill>
              <a:latin typeface="Libre Franklin SemiBold"/>
              <a:ea typeface="Libre Franklin SemiBold"/>
              <a:cs typeface="Libre Franklin SemiBold"/>
              <a:sym typeface="Libre Franklin SemiBold"/>
            </a:endParaRPr>
          </a:p>
          <a:p>
            <a:pPr indent="0" lvl="0" marL="0" marR="0" rtl="0" algn="l">
              <a:lnSpc>
                <a:spcPct val="90000"/>
              </a:lnSpc>
              <a:spcBef>
                <a:spcPts val="0"/>
              </a:spcBef>
              <a:spcAft>
                <a:spcPts val="0"/>
              </a:spcAft>
              <a:buClr>
                <a:srgbClr val="000000"/>
              </a:buClr>
              <a:buSzPts val="3400"/>
              <a:buFont typeface="Arial"/>
              <a:buNone/>
            </a:pPr>
            <a:r>
              <a:rPr b="0" i="0" lang="fr-CA" sz="3400" u="none" cap="none" strike="noStrike">
                <a:solidFill>
                  <a:srgbClr val="FFFFFF"/>
                </a:solidFill>
                <a:latin typeface="Libre Franklin"/>
                <a:ea typeface="Libre Franklin"/>
                <a:cs typeface="Libre Franklin"/>
                <a:sym typeface="Libre Franklin"/>
              </a:rPr>
              <a:t>Une voix unifiée pour l’économie touristique du Canada</a:t>
            </a:r>
            <a:endParaRPr b="0" i="0" sz="3400" u="none" cap="none" strike="noStrike">
              <a:solidFill>
                <a:schemeClr val="lt1"/>
              </a:solidFill>
              <a:latin typeface="Libre Franklin"/>
              <a:ea typeface="Libre Franklin"/>
              <a:cs typeface="Libre Franklin"/>
              <a:sym typeface="Libre Franklin"/>
            </a:endParaRPr>
          </a:p>
        </p:txBody>
      </p:sp>
      <p:sp>
        <p:nvSpPr>
          <p:cNvPr id="52" name="Google Shape;52;p1"/>
          <p:cNvSpPr/>
          <p:nvPr/>
        </p:nvSpPr>
        <p:spPr>
          <a:xfrm>
            <a:off x="282275" y="5111387"/>
            <a:ext cx="828900" cy="43200"/>
          </a:xfrm>
          <a:prstGeom prst="rect">
            <a:avLst/>
          </a:prstGeom>
          <a:solidFill>
            <a:srgbClr val="97CA3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3" name="Google Shape;53;p1"/>
          <p:cNvPicPr preferRelativeResize="0"/>
          <p:nvPr/>
        </p:nvPicPr>
        <p:blipFill rotWithShape="1">
          <a:blip r:embed="rId7">
            <a:alphaModFix/>
          </a:blip>
          <a:srcRect b="0" l="0" r="0" t="0"/>
          <a:stretch/>
        </p:blipFill>
        <p:spPr>
          <a:xfrm>
            <a:off x="282600" y="4519631"/>
            <a:ext cx="828900" cy="33653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8" name="Shape 168"/>
        <p:cNvGrpSpPr/>
        <p:nvPr/>
      </p:nvGrpSpPr>
      <p:grpSpPr>
        <a:xfrm>
          <a:off x="0" y="0"/>
          <a:ext cx="0" cy="0"/>
          <a:chOff x="0" y="0"/>
          <a:chExt cx="0" cy="0"/>
        </a:xfrm>
      </p:grpSpPr>
      <p:pic>
        <p:nvPicPr>
          <p:cNvPr id="169" name="Google Shape;169;p10" title="pexels-vadim-malitskii-427061603-33018223.jpg"/>
          <p:cNvPicPr preferRelativeResize="0"/>
          <p:nvPr/>
        </p:nvPicPr>
        <p:blipFill rotWithShape="1">
          <a:blip r:embed="rId3">
            <a:alphaModFix/>
          </a:blip>
          <a:srcRect b="0" l="10728" r="10728" t="0"/>
          <a:stretch/>
        </p:blipFill>
        <p:spPr>
          <a:xfrm>
            <a:off x="6464300" y="0"/>
            <a:ext cx="2692575" cy="5143501"/>
          </a:xfrm>
          <a:prstGeom prst="rect">
            <a:avLst/>
          </a:prstGeom>
          <a:noFill/>
          <a:ln>
            <a:noFill/>
          </a:ln>
        </p:spPr>
      </p:pic>
      <p:pic>
        <p:nvPicPr>
          <p:cNvPr id="170" name="Google Shape;170;p10" title="green-accent.png"/>
          <p:cNvPicPr preferRelativeResize="0"/>
          <p:nvPr/>
        </p:nvPicPr>
        <p:blipFill rotWithShape="1">
          <a:blip r:embed="rId4">
            <a:alphaModFix/>
          </a:blip>
          <a:srcRect b="0" l="5922" r="4743" t="0"/>
          <a:stretch/>
        </p:blipFill>
        <p:spPr>
          <a:xfrm rot="5400000">
            <a:off x="4030526" y="1649549"/>
            <a:ext cx="5156199" cy="1857100"/>
          </a:xfrm>
          <a:prstGeom prst="rect">
            <a:avLst/>
          </a:prstGeom>
          <a:noFill/>
          <a:ln>
            <a:noFill/>
          </a:ln>
        </p:spPr>
      </p:pic>
      <p:pic>
        <p:nvPicPr>
          <p:cNvPr id="171" name="Google Shape;171;p10" title="andre-furtado-rXhzwL71xms-unsplash.jpg"/>
          <p:cNvPicPr preferRelativeResize="0"/>
          <p:nvPr/>
        </p:nvPicPr>
        <p:blipFill rotWithShape="1">
          <a:blip r:embed="rId5">
            <a:alphaModFix/>
          </a:blip>
          <a:srcRect b="0" l="13498" r="13498" t="0"/>
          <a:stretch/>
        </p:blipFill>
        <p:spPr>
          <a:xfrm>
            <a:off x="11309675" y="11075"/>
            <a:ext cx="1510500" cy="3104400"/>
          </a:xfrm>
          <a:prstGeom prst="roundRect">
            <a:avLst>
              <a:gd fmla="val 5132" name="adj"/>
            </a:avLst>
          </a:prstGeom>
          <a:noFill/>
          <a:ln>
            <a:noFill/>
          </a:ln>
        </p:spPr>
      </p:pic>
      <p:graphicFrame>
        <p:nvGraphicFramePr>
          <p:cNvPr id="172" name="Google Shape;172;p10"/>
          <p:cNvGraphicFramePr/>
          <p:nvPr/>
        </p:nvGraphicFramePr>
        <p:xfrm>
          <a:off x="282575" y="1916125"/>
          <a:ext cx="3000000" cy="3000000"/>
        </p:xfrm>
        <a:graphic>
          <a:graphicData uri="http://schemas.openxmlformats.org/drawingml/2006/table">
            <a:tbl>
              <a:tblPr>
                <a:noFill/>
                <a:tableStyleId>{0E21B338-1327-45C0-92CC-B2B9EA53AE43}</a:tableStyleId>
              </a:tblPr>
              <a:tblGrid>
                <a:gridCol w="1372650"/>
                <a:gridCol w="4552500"/>
              </a:tblGrid>
              <a:tr h="524775">
                <a:tc>
                  <a:txBody>
                    <a:bodyPr/>
                    <a:lstStyle/>
                    <a:p>
                      <a:pPr indent="0" lvl="0" marL="0" marR="0" rtl="0" algn="l">
                        <a:lnSpc>
                          <a:spcPct val="100000"/>
                        </a:lnSpc>
                        <a:spcBef>
                          <a:spcPts val="0"/>
                        </a:spcBef>
                        <a:spcAft>
                          <a:spcPts val="0"/>
                        </a:spcAft>
                        <a:buClr>
                          <a:srgbClr val="000000"/>
                        </a:buClr>
                        <a:buSzPts val="800"/>
                        <a:buFont typeface="Arial"/>
                        <a:buNone/>
                      </a:pPr>
                      <a:r>
                        <a:rPr b="0" i="0" lang="fr-CA" sz="800" u="none" cap="none" strike="noStrike">
                          <a:solidFill>
                            <a:srgbClr val="2B3441"/>
                          </a:solidFill>
                          <a:latin typeface="Libre Franklin SemiBold"/>
                          <a:ea typeface="Libre Franklin SemiBold"/>
                          <a:cs typeface="Libre Franklin SemiBold"/>
                          <a:sym typeface="Libre Franklin SemiBold"/>
                        </a:rPr>
                        <a:t>RÔLE DANS LE SUCCÈS DU TOURISME</a:t>
                      </a:r>
                      <a:endParaRPr sz="800" u="none" cap="none" strike="noStrike">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0" i="0" lang="fr-CA" sz="1000" u="none" cap="none" strike="noStrike">
                          <a:solidFill>
                            <a:srgbClr val="2B3441"/>
                          </a:solidFill>
                          <a:latin typeface="Libre Franklin"/>
                          <a:ea typeface="Libre Franklin"/>
                          <a:cs typeface="Libre Franklin"/>
                          <a:sym typeface="Libre Franklin"/>
                        </a:rPr>
                        <a:t>La compréhension et le soutien du public à l’égard du tourisme influencent la manière dont les élus donnent la priorité au secteur.</a:t>
                      </a:r>
                      <a:endParaRPr sz="1000" u="none" cap="none" strike="noStrike">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r>
              <a:tr h="504625">
                <a:tc>
                  <a:txBody>
                    <a:bodyPr/>
                    <a:lstStyle/>
                    <a:p>
                      <a:pPr indent="0" lvl="0" marL="0" marR="0" rtl="0" algn="l">
                        <a:lnSpc>
                          <a:spcPct val="100000"/>
                        </a:lnSpc>
                        <a:spcBef>
                          <a:spcPts val="0"/>
                        </a:spcBef>
                        <a:spcAft>
                          <a:spcPts val="0"/>
                        </a:spcAft>
                        <a:buClr>
                          <a:srgbClr val="000000"/>
                        </a:buClr>
                        <a:buSzPts val="800"/>
                        <a:buFont typeface="Arial"/>
                        <a:buNone/>
                      </a:pPr>
                      <a:r>
                        <a:rPr b="0" i="0" lang="fr-CA" sz="800" u="none" cap="none" strike="noStrike">
                          <a:solidFill>
                            <a:srgbClr val="2B3441"/>
                          </a:solidFill>
                          <a:latin typeface="Libre Franklin SemiBold"/>
                          <a:ea typeface="Libre Franklin SemiBold"/>
                          <a:cs typeface="Libre Franklin SemiBold"/>
                          <a:sym typeface="Libre Franklin SemiBold"/>
                        </a:rPr>
                        <a:t>PERTINENCE</a:t>
                      </a:r>
                      <a:br>
                        <a:rPr b="0" i="0" lang="fr-CA" sz="800" u="none" cap="none" strike="noStrike">
                          <a:solidFill>
                            <a:srgbClr val="2B3441"/>
                          </a:solidFill>
                          <a:latin typeface="Libre Franklin SemiBold"/>
                          <a:ea typeface="Libre Franklin SemiBold"/>
                          <a:cs typeface="Libre Franklin SemiBold"/>
                          <a:sym typeface="Libre Franklin SemiBold"/>
                        </a:rPr>
                      </a:br>
                      <a:r>
                        <a:rPr b="0" i="0" lang="fr-CA" sz="800" u="none" cap="none" strike="noStrike">
                          <a:solidFill>
                            <a:srgbClr val="2B3441"/>
                          </a:solidFill>
                          <a:latin typeface="Libre Franklin SemiBold"/>
                          <a:ea typeface="Libre Franklin SemiBold"/>
                          <a:cs typeface="Libre Franklin SemiBold"/>
                          <a:sym typeface="Libre Franklin SemiBold"/>
                        </a:rPr>
                        <a:t>STRATÉGIQUE</a:t>
                      </a:r>
                      <a:endParaRPr sz="800" u="none" cap="none" strike="noStrike">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fr-CA" sz="1000" u="none" cap="none" strike="noStrike">
                          <a:solidFill>
                            <a:srgbClr val="2B3441"/>
                          </a:solidFill>
                          <a:latin typeface="Libre Franklin"/>
                          <a:ea typeface="Libre Franklin"/>
                          <a:cs typeface="Libre Franklin"/>
                          <a:sym typeface="Libre Franklin"/>
                        </a:rPr>
                        <a:t>Les résidents sont des hôtes. Leur perception des avantages (ou des inconvénients) du tourisme influence la manière dont les visiteurs se sentent accueillis et la durabilité à long terme du secteur.</a:t>
                      </a:r>
                      <a:endParaRPr sz="1000" u="none" cap="none" strike="noStrike">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504625">
                <a:tc>
                  <a:txBody>
                    <a:bodyPr/>
                    <a:lstStyle/>
                    <a:p>
                      <a:pPr indent="0" lvl="0" marL="0" marR="0" rtl="0" algn="l">
                        <a:lnSpc>
                          <a:spcPct val="100000"/>
                        </a:lnSpc>
                        <a:spcBef>
                          <a:spcPts val="0"/>
                        </a:spcBef>
                        <a:spcAft>
                          <a:spcPts val="0"/>
                        </a:spcAft>
                        <a:buClr>
                          <a:schemeClr val="dk1"/>
                        </a:buClr>
                        <a:buSzPts val="1100"/>
                        <a:buFont typeface="Arial"/>
                        <a:buNone/>
                      </a:pPr>
                      <a:r>
                        <a:rPr b="0" i="0" lang="fr-CA" sz="800" u="none" cap="none" strike="noStrike">
                          <a:solidFill>
                            <a:srgbClr val="2B3441"/>
                          </a:solidFill>
                          <a:latin typeface="Libre Franklin SemiBold"/>
                          <a:ea typeface="Libre Franklin SemiBold"/>
                          <a:cs typeface="Libre Franklin SemiBold"/>
                          <a:sym typeface="Libre Franklin SemiBold"/>
                        </a:rPr>
                        <a:t>PRINCIPAUX RÉSULTATS</a:t>
                      </a:r>
                      <a:endParaRPr sz="800" u="none" cap="none" strike="noStrike">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0" i="0" lang="fr-CA" sz="1000" u="none" cap="none" strike="noStrike">
                          <a:solidFill>
                            <a:srgbClr val="2B3441"/>
                          </a:solidFill>
                          <a:latin typeface="Libre Franklin"/>
                          <a:ea typeface="Libre Franklin"/>
                          <a:cs typeface="Libre Franklin"/>
                          <a:sym typeface="Libre Franklin"/>
                        </a:rPr>
                        <a:t>Les Canadiens eux-mêmes constituent un marché important pour les voyages intérieurs. Encourager la fierté et la sensibilisation à la valeur du tourisme peut augmenter les déplacements et les dépenses locales et faire progresser la réconciliation avec les peuples autochtones.</a:t>
                      </a:r>
                      <a:endParaRPr sz="1000" u="none" cap="none" strike="noStrike">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r>
              <a:tr h="504625">
                <a:tc>
                  <a:txBody>
                    <a:bodyPr/>
                    <a:lstStyle/>
                    <a:p>
                      <a:pPr indent="0" lvl="0" marL="0" marR="0" rtl="0" algn="l">
                        <a:lnSpc>
                          <a:spcPct val="100000"/>
                        </a:lnSpc>
                        <a:spcBef>
                          <a:spcPts val="0"/>
                        </a:spcBef>
                        <a:spcAft>
                          <a:spcPts val="0"/>
                        </a:spcAft>
                        <a:buClr>
                          <a:schemeClr val="dk1"/>
                        </a:buClr>
                        <a:buSzPts val="1100"/>
                        <a:buFont typeface="Arial"/>
                        <a:buNone/>
                      </a:pPr>
                      <a:r>
                        <a:rPr b="0" i="0" lang="fr-CA" sz="800" u="none" cap="none" strike="noStrike">
                          <a:solidFill>
                            <a:srgbClr val="2B3441"/>
                          </a:solidFill>
                          <a:latin typeface="Libre Franklin SemiBold"/>
                          <a:ea typeface="Libre Franklin SemiBold"/>
                          <a:cs typeface="Libre Franklin SemiBold"/>
                          <a:sym typeface="Libre Franklin SemiBold"/>
                        </a:rPr>
                        <a:t>INFLUENCE SUR LA PERCEPTION</a:t>
                      </a:r>
                      <a:endParaRPr sz="800" u="none" cap="none" strike="noStrike">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fr-CA" sz="1000" u="none" cap="none" strike="noStrike">
                          <a:solidFill>
                            <a:srgbClr val="2B3441"/>
                          </a:solidFill>
                          <a:latin typeface="Libre Franklin"/>
                          <a:ea typeface="Libre Franklin"/>
                          <a:cs typeface="Libre Franklin"/>
                          <a:sym typeface="Libre Franklin"/>
                        </a:rPr>
                        <a:t>Les Canadiens sont des amplificateurs influents d’histoires par le bouche-à-oreille, le partage en ligne et l’engagement communautaire.</a:t>
                      </a:r>
                      <a:endParaRPr sz="1000" u="none" cap="none" strike="noStrike">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173" name="Google Shape;173;p10"/>
          <p:cNvSpPr txBox="1"/>
          <p:nvPr/>
        </p:nvSpPr>
        <p:spPr>
          <a:xfrm>
            <a:off x="282575" y="533367"/>
            <a:ext cx="4233900" cy="61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0" i="0" lang="fr-CA" sz="2400" u="none" cap="none" strike="noStrike">
                <a:solidFill>
                  <a:srgbClr val="2B3441"/>
                </a:solidFill>
                <a:latin typeface="Libre Franklin SemiBold"/>
                <a:ea typeface="Libre Franklin SemiBold"/>
                <a:cs typeface="Libre Franklin SemiBold"/>
                <a:sym typeface="Libre Franklin SemiBold"/>
              </a:rPr>
              <a:t>Les canadiens</a:t>
            </a:r>
            <a:endParaRPr b="0" i="0" sz="2400" u="none" cap="none" strike="noStrike">
              <a:solidFill>
                <a:srgbClr val="2B3441"/>
              </a:solidFill>
              <a:latin typeface="Libre Franklin SemiBold"/>
              <a:ea typeface="Libre Franklin SemiBold"/>
              <a:cs typeface="Libre Franklin SemiBold"/>
              <a:sym typeface="Libre Franklin SemiBold"/>
            </a:endParaRPr>
          </a:p>
        </p:txBody>
      </p:sp>
      <p:sp>
        <p:nvSpPr>
          <p:cNvPr id="174" name="Google Shape;174;p10"/>
          <p:cNvSpPr txBox="1"/>
          <p:nvPr/>
        </p:nvSpPr>
        <p:spPr>
          <a:xfrm>
            <a:off x="282575" y="1371596"/>
            <a:ext cx="2587500" cy="353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fr-CA" sz="1400" u="none" cap="none" strike="noStrike">
                <a:solidFill>
                  <a:srgbClr val="97CA35"/>
                </a:solidFill>
                <a:latin typeface="Libre Franklin SemiBold"/>
                <a:ea typeface="Libre Franklin SemiBold"/>
                <a:cs typeface="Libre Franklin SemiBold"/>
                <a:sym typeface="Libre Franklin SemiBold"/>
              </a:rPr>
              <a:t>Pourquoi sont-ils importants?</a:t>
            </a:r>
            <a:endParaRPr b="0" i="0" sz="1400" u="none" cap="none" strike="noStrike">
              <a:solidFill>
                <a:srgbClr val="97CA35"/>
              </a:solidFill>
              <a:latin typeface="Libre Franklin SemiBold"/>
              <a:ea typeface="Libre Franklin SemiBold"/>
              <a:cs typeface="Libre Franklin SemiBold"/>
              <a:sym typeface="Libre Franklin SemiBold"/>
            </a:endParaRPr>
          </a:p>
        </p:txBody>
      </p:sp>
      <p:sp>
        <p:nvSpPr>
          <p:cNvPr id="175" name="Google Shape;175;p10"/>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i="0" lang="fr-CA" sz="800" u="none" cap="none" strike="noStrike">
                <a:solidFill>
                  <a:srgbClr val="697889"/>
                </a:solidFill>
                <a:latin typeface="Libre Franklin"/>
                <a:ea typeface="Libre Franklin"/>
                <a:cs typeface="Libre Franklin"/>
                <a:sym typeface="Libre Franklin"/>
              </a:rPr>
              <a:t>LES PUBLICS CIBLES</a:t>
            </a:r>
            <a:endParaRPr b="1" i="0" sz="800" u="none" cap="none" strike="noStrike">
              <a:solidFill>
                <a:srgbClr val="697889"/>
              </a:solidFill>
              <a:latin typeface="Libre Franklin"/>
              <a:ea typeface="Libre Franklin"/>
              <a:cs typeface="Libre Franklin"/>
              <a:sym typeface="Libre Franklin"/>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11"/>
          <p:cNvSpPr/>
          <p:nvPr/>
        </p:nvSpPr>
        <p:spPr>
          <a:xfrm>
            <a:off x="2456908" y="1371600"/>
            <a:ext cx="20484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02</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1F1F20"/>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rPr b="0" i="0" lang="fr-CA" sz="1500" u="none" cap="none" strike="noStrike">
                <a:solidFill>
                  <a:srgbClr val="2B3441"/>
                </a:solidFill>
                <a:latin typeface="Libre Franklin SemiBold"/>
                <a:ea typeface="Libre Franklin SemiBold"/>
                <a:cs typeface="Libre Franklin SemiBold"/>
                <a:sym typeface="Libre Franklin SemiBold"/>
              </a:rPr>
              <a:t>Appel à l’action</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marR="0" rtl="0" algn="l">
              <a:lnSpc>
                <a:spcPct val="100000"/>
              </a:lnSpc>
              <a:spcBef>
                <a:spcPts val="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Défendre le tourisme local</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Soutenir les politiques touristiques et les investissements dans les infrastructures</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Voyager au Canada</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Promouvoir la réconciliation économique grâce aux expériences autochtones</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237"/>
              <a:buFont typeface="Arial"/>
              <a:buNone/>
            </a:pPr>
            <a:r>
              <a:t/>
            </a:r>
            <a:endParaRPr b="0" i="0" sz="1237"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1237"/>
              <a:buFont typeface="Arial"/>
              <a:buNone/>
            </a:pPr>
            <a:r>
              <a:t/>
            </a:r>
            <a:endParaRPr b="0" i="0" sz="1237" u="none" cap="none" strike="noStrike">
              <a:solidFill>
                <a:srgbClr val="2B3441"/>
              </a:solidFill>
              <a:latin typeface="Libre Franklin"/>
              <a:ea typeface="Libre Franklin"/>
              <a:cs typeface="Libre Franklin"/>
              <a:sym typeface="Libre Franklin"/>
            </a:endParaRPr>
          </a:p>
        </p:txBody>
      </p:sp>
      <p:sp>
        <p:nvSpPr>
          <p:cNvPr id="181" name="Google Shape;181;p11"/>
          <p:cNvSpPr/>
          <p:nvPr/>
        </p:nvSpPr>
        <p:spPr>
          <a:xfrm>
            <a:off x="6813026" y="1371600"/>
            <a:ext cx="20484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04</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rPr b="0" i="0" lang="fr-CA" sz="1500" u="none" cap="none" strike="noStrike">
                <a:solidFill>
                  <a:srgbClr val="2B3441"/>
                </a:solidFill>
                <a:latin typeface="Libre Franklin SemiBold"/>
                <a:ea typeface="Libre Franklin SemiBold"/>
                <a:cs typeface="Libre Franklin SemiBold"/>
                <a:sym typeface="Libre Franklin SemiBold"/>
              </a:rPr>
              <a:t>Indicateurs clés de performance (ICP)</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marR="0" rtl="0" algn="l">
              <a:lnSpc>
                <a:spcPct val="100000"/>
              </a:lnSpc>
              <a:spcBef>
                <a:spcPts val="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Augmentation des voyages intérieurs</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Amélioration du sentiment des résidents</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85000"/>
              </a:lnSpc>
              <a:spcBef>
                <a:spcPts val="1000"/>
              </a:spcBef>
              <a:spcAft>
                <a:spcPts val="0"/>
              </a:spcAft>
              <a:buClr>
                <a:schemeClr val="dk1"/>
              </a:buClr>
              <a:buSzPts val="1100"/>
              <a:buFont typeface="Arial"/>
              <a:buNone/>
            </a:pPr>
            <a:r>
              <a:t/>
            </a:r>
            <a:endParaRPr b="0" i="0" sz="1200" u="none" cap="none" strike="noStrike">
              <a:solidFill>
                <a:srgbClr val="2B3441"/>
              </a:solidFill>
              <a:latin typeface="Manrope"/>
              <a:ea typeface="Manrope"/>
              <a:cs typeface="Manrope"/>
              <a:sym typeface="Manrope"/>
            </a:endParaRPr>
          </a:p>
          <a:p>
            <a:pPr indent="0" lvl="0" marL="0" marR="0" rtl="0" algn="l">
              <a:lnSpc>
                <a:spcPct val="115000"/>
              </a:lnSpc>
              <a:spcBef>
                <a:spcPts val="0"/>
              </a:spcBef>
              <a:spcAft>
                <a:spcPts val="0"/>
              </a:spcAft>
              <a:buClr>
                <a:srgbClr val="000000"/>
              </a:buClr>
              <a:buSzPts val="1125"/>
              <a:buFont typeface="Arial"/>
              <a:buNone/>
            </a:pPr>
            <a:r>
              <a:t/>
            </a:r>
            <a:endParaRPr b="0" i="0" sz="1125"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1237"/>
              <a:buFont typeface="Arial"/>
              <a:buNone/>
            </a:pPr>
            <a:r>
              <a:t/>
            </a:r>
            <a:endParaRPr b="0" i="0" sz="1237"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1237"/>
              <a:buFont typeface="Arial"/>
              <a:buNone/>
            </a:pPr>
            <a:r>
              <a:t/>
            </a:r>
            <a:endParaRPr b="0" i="0" sz="1237" u="none" cap="none" strike="noStrike">
              <a:solidFill>
                <a:srgbClr val="2B3441"/>
              </a:solidFill>
              <a:latin typeface="Libre Franklin"/>
              <a:ea typeface="Libre Franklin"/>
              <a:cs typeface="Libre Franklin"/>
              <a:sym typeface="Libre Franklin"/>
            </a:endParaRPr>
          </a:p>
        </p:txBody>
      </p:sp>
      <p:sp>
        <p:nvSpPr>
          <p:cNvPr id="182" name="Google Shape;182;p11"/>
          <p:cNvSpPr/>
          <p:nvPr/>
        </p:nvSpPr>
        <p:spPr>
          <a:xfrm>
            <a:off x="4634966" y="1371600"/>
            <a:ext cx="20484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03</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rPr b="0" i="0" lang="fr-CA" sz="1500" u="none" cap="none" strike="noStrike">
                <a:solidFill>
                  <a:srgbClr val="2B3441"/>
                </a:solidFill>
                <a:latin typeface="Libre Franklin SemiBold"/>
                <a:ea typeface="Libre Franklin SemiBold"/>
                <a:cs typeface="Libre Franklin SemiBold"/>
                <a:sym typeface="Libre Franklin SemiBold"/>
              </a:rPr>
              <a:t>Principaux canaux</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marR="0" rtl="0" algn="l">
              <a:lnSpc>
                <a:spcPct val="100000"/>
              </a:lnSpc>
              <a:spcBef>
                <a:spcPts val="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Médias sociaux </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Actualités locales et radio</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Événements et festivals communautaires</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Partenariats influenceurs</a:t>
            </a:r>
            <a:endParaRPr b="0" i="0" sz="1225"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237"/>
              <a:buFont typeface="Arial"/>
              <a:buNone/>
            </a:pPr>
            <a:r>
              <a:t/>
            </a:r>
            <a:endParaRPr b="0" i="0" sz="1237"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1237"/>
              <a:buFont typeface="Arial"/>
              <a:buNone/>
            </a:pPr>
            <a:r>
              <a:t/>
            </a:r>
            <a:endParaRPr b="0" i="0" sz="1237"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1237"/>
              <a:buFont typeface="Arial"/>
              <a:buNone/>
            </a:pPr>
            <a:r>
              <a:t/>
            </a:r>
            <a:endParaRPr b="0" i="0" sz="1237" u="none" cap="none" strike="noStrike">
              <a:solidFill>
                <a:srgbClr val="2B3441"/>
              </a:solidFill>
              <a:latin typeface="Libre Franklin"/>
              <a:ea typeface="Libre Franklin"/>
              <a:cs typeface="Libre Franklin"/>
              <a:sym typeface="Libre Franklin"/>
            </a:endParaRPr>
          </a:p>
        </p:txBody>
      </p:sp>
      <p:sp>
        <p:nvSpPr>
          <p:cNvPr id="183" name="Google Shape;183;p11"/>
          <p:cNvSpPr/>
          <p:nvPr/>
        </p:nvSpPr>
        <p:spPr>
          <a:xfrm>
            <a:off x="278850" y="1371600"/>
            <a:ext cx="20484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01</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rPr b="0" i="0" lang="fr-CA" sz="1500" u="none" cap="none" strike="noStrike">
                <a:solidFill>
                  <a:srgbClr val="2B3441"/>
                </a:solidFill>
                <a:latin typeface="Libre Franklin SemiBold"/>
                <a:ea typeface="Libre Franklin SemiBold"/>
                <a:cs typeface="Libre Franklin SemiBold"/>
                <a:sym typeface="Libre Franklin SemiBold"/>
              </a:rPr>
              <a:t>Principales motivations</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marR="0" rtl="0" algn="l">
              <a:lnSpc>
                <a:spcPct val="100000"/>
              </a:lnSpc>
              <a:spcBef>
                <a:spcPts val="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Avantages en matière de qualité de vie</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Fierté communautaire et identité culturelle partagée</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Emplois et occasions pour les amis et la famille</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Des expériences locales abordables et accessibles</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85000"/>
              </a:lnSpc>
              <a:spcBef>
                <a:spcPts val="1000"/>
              </a:spcBef>
              <a:spcAft>
                <a:spcPts val="0"/>
              </a:spcAft>
              <a:buClr>
                <a:schemeClr val="dk1"/>
              </a:buClr>
              <a:buSzPts val="1100"/>
              <a:buFont typeface="Arial"/>
              <a:buNone/>
            </a:pPr>
            <a:r>
              <a:t/>
            </a:r>
            <a:endParaRPr b="0" i="0" sz="1200" u="none" cap="none" strike="noStrike">
              <a:solidFill>
                <a:srgbClr val="2B3441"/>
              </a:solidFill>
              <a:latin typeface="Manrope"/>
              <a:ea typeface="Manrope"/>
              <a:cs typeface="Manrope"/>
              <a:sym typeface="Manrope"/>
            </a:endParaRPr>
          </a:p>
          <a:p>
            <a:pPr indent="0" lvl="0" marL="0" marR="0" rtl="0" algn="l">
              <a:lnSpc>
                <a:spcPct val="85000"/>
              </a:lnSpc>
              <a:spcBef>
                <a:spcPts val="0"/>
              </a:spcBef>
              <a:spcAft>
                <a:spcPts val="0"/>
              </a:spcAft>
              <a:buClr>
                <a:schemeClr val="dk1"/>
              </a:buClr>
              <a:buSzPts val="1100"/>
              <a:buFont typeface="Arial"/>
              <a:buNone/>
            </a:pPr>
            <a:r>
              <a:t/>
            </a:r>
            <a:endParaRPr b="0" i="0" sz="800" u="none" cap="none" strike="noStrike">
              <a:solidFill>
                <a:srgbClr val="2B3441"/>
              </a:solidFill>
              <a:latin typeface="Manrope"/>
              <a:ea typeface="Manrope"/>
              <a:cs typeface="Manrope"/>
              <a:sym typeface="Manrope"/>
            </a:endParaRPr>
          </a:p>
          <a:p>
            <a:pPr indent="0" lvl="0" marL="0" marR="0" rtl="0" algn="l">
              <a:lnSpc>
                <a:spcPct val="115000"/>
              </a:lnSpc>
              <a:spcBef>
                <a:spcPts val="0"/>
              </a:spcBef>
              <a:spcAft>
                <a:spcPts val="0"/>
              </a:spcAft>
              <a:buClr>
                <a:srgbClr val="000000"/>
              </a:buClr>
              <a:buSzPts val="1125"/>
              <a:buFont typeface="Arial"/>
              <a:buNone/>
            </a:pPr>
            <a:r>
              <a:t/>
            </a:r>
            <a:endParaRPr b="0" i="0" sz="1125"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1237"/>
              <a:buFont typeface="Arial"/>
              <a:buNone/>
            </a:pPr>
            <a:r>
              <a:t/>
            </a:r>
            <a:endParaRPr b="0" i="0" sz="1237" u="none" cap="none" strike="noStrike">
              <a:solidFill>
                <a:srgbClr val="2B3441"/>
              </a:solidFill>
              <a:latin typeface="Libre Franklin"/>
              <a:ea typeface="Libre Franklin"/>
              <a:cs typeface="Libre Franklin"/>
              <a:sym typeface="Libre Franklin"/>
            </a:endParaRPr>
          </a:p>
        </p:txBody>
      </p:sp>
      <p:sp>
        <p:nvSpPr>
          <p:cNvPr id="184" name="Google Shape;184;p11"/>
          <p:cNvSpPr txBox="1"/>
          <p:nvPr/>
        </p:nvSpPr>
        <p:spPr>
          <a:xfrm>
            <a:off x="282575" y="533367"/>
            <a:ext cx="4233900" cy="61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0" i="0" lang="fr-CA" sz="2400" u="none" cap="none" strike="noStrike">
                <a:solidFill>
                  <a:srgbClr val="2B3441"/>
                </a:solidFill>
                <a:latin typeface="Libre Franklin SemiBold"/>
                <a:ea typeface="Libre Franklin SemiBold"/>
                <a:cs typeface="Libre Franklin SemiBold"/>
                <a:sym typeface="Libre Franklin SemiBold"/>
              </a:rPr>
              <a:t>Les canadiens</a:t>
            </a:r>
            <a:endParaRPr b="0" i="0" sz="2400" u="none" cap="none" strike="noStrike">
              <a:solidFill>
                <a:srgbClr val="2B3441"/>
              </a:solidFill>
              <a:latin typeface="Libre Franklin SemiBold"/>
              <a:ea typeface="Libre Franklin SemiBold"/>
              <a:cs typeface="Libre Franklin SemiBold"/>
              <a:sym typeface="Libre Franklin SemiBold"/>
            </a:endParaRPr>
          </a:p>
        </p:txBody>
      </p:sp>
      <p:sp>
        <p:nvSpPr>
          <p:cNvPr id="185" name="Google Shape;185;p11"/>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i="0" lang="fr-CA" sz="800" u="none" cap="none" strike="noStrike">
                <a:solidFill>
                  <a:srgbClr val="697889"/>
                </a:solidFill>
                <a:latin typeface="Libre Franklin"/>
                <a:ea typeface="Libre Franklin"/>
                <a:cs typeface="Libre Franklin"/>
                <a:sym typeface="Libre Franklin"/>
              </a:rPr>
              <a:t>LES PUBLICS CIBLES</a:t>
            </a:r>
            <a:endParaRPr b="1" i="0" sz="800" u="none" cap="none" strike="noStrike">
              <a:solidFill>
                <a:srgbClr val="697889"/>
              </a:solidFill>
              <a:latin typeface="Libre Franklin"/>
              <a:ea typeface="Libre Franklin"/>
              <a:cs typeface="Libre Franklin"/>
              <a:sym typeface="Libre Frankli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9" name="Shape 189"/>
        <p:cNvGrpSpPr/>
        <p:nvPr/>
      </p:nvGrpSpPr>
      <p:grpSpPr>
        <a:xfrm>
          <a:off x="0" y="0"/>
          <a:ext cx="0" cy="0"/>
          <a:chOff x="0" y="0"/>
          <a:chExt cx="0" cy="0"/>
        </a:xfrm>
      </p:grpSpPr>
      <p:pic>
        <p:nvPicPr>
          <p:cNvPr id="190" name="Google Shape;190;p14" title="AdobeStock_374676739.jpeg"/>
          <p:cNvPicPr preferRelativeResize="0"/>
          <p:nvPr/>
        </p:nvPicPr>
        <p:blipFill rotWithShape="1">
          <a:blip r:embed="rId3">
            <a:alphaModFix/>
          </a:blip>
          <a:srcRect b="0" l="31955" r="48680" t="0"/>
          <a:stretch/>
        </p:blipFill>
        <p:spPr>
          <a:xfrm>
            <a:off x="6650050" y="0"/>
            <a:ext cx="2508900" cy="5156100"/>
          </a:xfrm>
          <a:prstGeom prst="roundRect">
            <a:avLst>
              <a:gd fmla="val 0" name="adj"/>
            </a:avLst>
          </a:prstGeom>
          <a:noFill/>
          <a:ln>
            <a:noFill/>
          </a:ln>
        </p:spPr>
      </p:pic>
      <p:pic>
        <p:nvPicPr>
          <p:cNvPr id="191" name="Google Shape;191;p14" title="green-accent.png"/>
          <p:cNvPicPr preferRelativeResize="0"/>
          <p:nvPr/>
        </p:nvPicPr>
        <p:blipFill rotWithShape="1">
          <a:blip r:embed="rId4">
            <a:alphaModFix/>
          </a:blip>
          <a:srcRect b="0" l="5922" r="4743" t="0"/>
          <a:stretch/>
        </p:blipFill>
        <p:spPr>
          <a:xfrm rot="5400000">
            <a:off x="4030526" y="1649549"/>
            <a:ext cx="5156199" cy="1857100"/>
          </a:xfrm>
          <a:prstGeom prst="rect">
            <a:avLst/>
          </a:prstGeom>
          <a:noFill/>
          <a:ln>
            <a:noFill/>
          </a:ln>
        </p:spPr>
      </p:pic>
      <p:graphicFrame>
        <p:nvGraphicFramePr>
          <p:cNvPr id="192" name="Google Shape;192;p14"/>
          <p:cNvGraphicFramePr/>
          <p:nvPr/>
        </p:nvGraphicFramePr>
        <p:xfrm>
          <a:off x="282575" y="1916125"/>
          <a:ext cx="3000000" cy="3000000"/>
        </p:xfrm>
        <a:graphic>
          <a:graphicData uri="http://schemas.openxmlformats.org/drawingml/2006/table">
            <a:tbl>
              <a:tblPr>
                <a:noFill/>
                <a:tableStyleId>{0E21B338-1327-45C0-92CC-B2B9EA53AE43}</a:tableStyleId>
              </a:tblPr>
              <a:tblGrid>
                <a:gridCol w="1403000"/>
                <a:gridCol w="4653125"/>
              </a:tblGrid>
              <a:tr h="524775">
                <a:tc>
                  <a:txBody>
                    <a:bodyPr/>
                    <a:lstStyle/>
                    <a:p>
                      <a:pPr indent="0" lvl="0" marL="0" marR="0" rtl="0" algn="l">
                        <a:lnSpc>
                          <a:spcPct val="100000"/>
                        </a:lnSpc>
                        <a:spcBef>
                          <a:spcPts val="0"/>
                        </a:spcBef>
                        <a:spcAft>
                          <a:spcPts val="0"/>
                        </a:spcAft>
                        <a:buClr>
                          <a:srgbClr val="000000"/>
                        </a:buClr>
                        <a:buSzPts val="800"/>
                        <a:buFont typeface="Arial"/>
                        <a:buNone/>
                      </a:pPr>
                      <a:r>
                        <a:rPr b="0" i="0" lang="fr-CA" sz="800" u="none" cap="none" strike="noStrike">
                          <a:solidFill>
                            <a:srgbClr val="2B3441"/>
                          </a:solidFill>
                          <a:latin typeface="Libre Franklin SemiBold"/>
                          <a:ea typeface="Libre Franklin SemiBold"/>
                          <a:cs typeface="Libre Franklin SemiBold"/>
                          <a:sym typeface="Libre Franklin SemiBold"/>
                        </a:rPr>
                        <a:t>RÔLE DANS LE SUCCÈS DU TOURISME</a:t>
                      </a:r>
                      <a:endParaRPr sz="800" u="none" cap="none" strike="noStrike">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0" i="0" lang="fr-CA" sz="1000" u="none" cap="none" strike="noStrike">
                          <a:solidFill>
                            <a:srgbClr val="2B3441"/>
                          </a:solidFill>
                          <a:latin typeface="Libre Franklin"/>
                          <a:ea typeface="Libre Franklin"/>
                          <a:cs typeface="Libre Franklin"/>
                          <a:sym typeface="Libre Franklin"/>
                        </a:rPr>
                        <a:t>Ils établissent des priorités de financement, des cadres réglementaires et des stratégies de relance qui peuvent faire progresser ou entraver le développement du tourisme.</a:t>
                      </a:r>
                      <a:endParaRPr sz="1000" u="none" cap="none" strike="noStrike">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r>
              <a:tr h="504625">
                <a:tc>
                  <a:txBody>
                    <a:bodyPr/>
                    <a:lstStyle/>
                    <a:p>
                      <a:pPr indent="0" lvl="0" marL="0" marR="0" rtl="0" algn="l">
                        <a:lnSpc>
                          <a:spcPct val="100000"/>
                        </a:lnSpc>
                        <a:spcBef>
                          <a:spcPts val="0"/>
                        </a:spcBef>
                        <a:spcAft>
                          <a:spcPts val="0"/>
                        </a:spcAft>
                        <a:buClr>
                          <a:srgbClr val="000000"/>
                        </a:buClr>
                        <a:buSzPts val="800"/>
                        <a:buFont typeface="Arial"/>
                        <a:buNone/>
                      </a:pPr>
                      <a:r>
                        <a:rPr b="0" i="0" lang="fr-CA" sz="800" u="none" cap="none" strike="noStrike">
                          <a:solidFill>
                            <a:srgbClr val="2B3441"/>
                          </a:solidFill>
                          <a:latin typeface="Libre Franklin SemiBold"/>
                          <a:ea typeface="Libre Franklin SemiBold"/>
                          <a:cs typeface="Libre Franklin SemiBold"/>
                          <a:sym typeface="Libre Franklin SemiBold"/>
                        </a:rPr>
                        <a:t>PERTINENCE</a:t>
                      </a:r>
                      <a:br>
                        <a:rPr b="0" i="0" lang="fr-CA" sz="800" u="none" cap="none" strike="noStrike">
                          <a:solidFill>
                            <a:srgbClr val="2B3441"/>
                          </a:solidFill>
                          <a:latin typeface="Libre Franklin SemiBold"/>
                          <a:ea typeface="Libre Franklin SemiBold"/>
                          <a:cs typeface="Libre Franklin SemiBold"/>
                          <a:sym typeface="Libre Franklin SemiBold"/>
                        </a:rPr>
                      </a:br>
                      <a:r>
                        <a:rPr b="0" i="0" lang="fr-CA" sz="800" u="none" cap="none" strike="noStrike">
                          <a:solidFill>
                            <a:srgbClr val="2B3441"/>
                          </a:solidFill>
                          <a:latin typeface="Libre Franklin SemiBold"/>
                          <a:ea typeface="Libre Franklin SemiBold"/>
                          <a:cs typeface="Libre Franklin SemiBold"/>
                          <a:sym typeface="Libre Franklin SemiBold"/>
                        </a:rPr>
                        <a:t>STRATÉGIQUE</a:t>
                      </a:r>
                      <a:endParaRPr sz="800" u="none" cap="none" strike="noStrike">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fr-CA" sz="1000" u="none" cap="none" strike="noStrike">
                          <a:solidFill>
                            <a:srgbClr val="2B3441"/>
                          </a:solidFill>
                          <a:latin typeface="Libre Franklin"/>
                          <a:ea typeface="Libre Franklin"/>
                          <a:cs typeface="Libre Franklin"/>
                          <a:sym typeface="Libre Franklin"/>
                        </a:rPr>
                        <a:t>Le tourisme touche de nombreux ministères et l’adhésion du gouvernement permet d’intégrer le tourisme dans une planification plus large.</a:t>
                      </a:r>
                      <a:endParaRPr sz="1000" u="none" cap="none" strike="noStrike">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504625">
                <a:tc>
                  <a:txBody>
                    <a:bodyPr/>
                    <a:lstStyle/>
                    <a:p>
                      <a:pPr indent="0" lvl="0" marL="0" marR="0" rtl="0" algn="l">
                        <a:lnSpc>
                          <a:spcPct val="100000"/>
                        </a:lnSpc>
                        <a:spcBef>
                          <a:spcPts val="0"/>
                        </a:spcBef>
                        <a:spcAft>
                          <a:spcPts val="0"/>
                        </a:spcAft>
                        <a:buClr>
                          <a:schemeClr val="dk1"/>
                        </a:buClr>
                        <a:buSzPts val="1100"/>
                        <a:buFont typeface="Arial"/>
                        <a:buNone/>
                      </a:pPr>
                      <a:r>
                        <a:rPr b="0" i="0" lang="fr-CA" sz="800" u="none" cap="none" strike="noStrike">
                          <a:solidFill>
                            <a:srgbClr val="2B3441"/>
                          </a:solidFill>
                          <a:latin typeface="Libre Franklin SemiBold"/>
                          <a:ea typeface="Libre Franklin SemiBold"/>
                          <a:cs typeface="Libre Franklin SemiBold"/>
                          <a:sym typeface="Libre Franklin SemiBold"/>
                        </a:rPr>
                        <a:t>PRINCIPAUX RÉSULTATS</a:t>
                      </a:r>
                      <a:endParaRPr sz="800" u="none" cap="none" strike="noStrike">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0" i="0" lang="fr-CA" sz="1000" u="none" cap="none" strike="noStrike">
                          <a:solidFill>
                            <a:srgbClr val="2B3441"/>
                          </a:solidFill>
                          <a:latin typeface="Libre Franklin"/>
                          <a:ea typeface="Libre Franklin"/>
                          <a:cs typeface="Libre Franklin"/>
                          <a:sym typeface="Libre Franklin"/>
                        </a:rPr>
                        <a:t>Un message clair est nécessaire pour garantir un soutien à long terme, en particulier en période d’incertitude économique ou de changements politiques.</a:t>
                      </a:r>
                      <a:endParaRPr sz="1000" u="none" cap="none" strike="noStrike">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r>
              <a:tr h="504625">
                <a:tc>
                  <a:txBody>
                    <a:bodyPr/>
                    <a:lstStyle/>
                    <a:p>
                      <a:pPr indent="0" lvl="0" marL="0" marR="0" rtl="0" algn="l">
                        <a:lnSpc>
                          <a:spcPct val="100000"/>
                        </a:lnSpc>
                        <a:spcBef>
                          <a:spcPts val="0"/>
                        </a:spcBef>
                        <a:spcAft>
                          <a:spcPts val="0"/>
                        </a:spcAft>
                        <a:buClr>
                          <a:schemeClr val="dk1"/>
                        </a:buClr>
                        <a:buSzPts val="1100"/>
                        <a:buFont typeface="Arial"/>
                        <a:buNone/>
                      </a:pPr>
                      <a:r>
                        <a:rPr b="0" i="0" lang="fr-CA" sz="800" u="none" cap="none" strike="noStrike">
                          <a:solidFill>
                            <a:srgbClr val="2B3441"/>
                          </a:solidFill>
                          <a:latin typeface="Libre Franklin SemiBold"/>
                          <a:ea typeface="Libre Franklin SemiBold"/>
                          <a:cs typeface="Libre Franklin SemiBold"/>
                          <a:sym typeface="Libre Franklin SemiBold"/>
                        </a:rPr>
                        <a:t>INFLUENCE SUR LA PERCEPTION</a:t>
                      </a:r>
                      <a:endParaRPr sz="800" u="none" cap="none" strike="noStrike">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fr-CA" sz="1000" u="none" cap="none" strike="noStrike">
                          <a:solidFill>
                            <a:srgbClr val="2B3441"/>
                          </a:solidFill>
                          <a:latin typeface="Libre Franklin"/>
                          <a:ea typeface="Libre Franklin"/>
                          <a:cs typeface="Libre Franklin"/>
                          <a:sym typeface="Libre Franklin"/>
                        </a:rPr>
                        <a:t>Les décideurs politiques peuvent amplifier le discours sur le tourisme dans les discours, les budgets et les plans stratégiques, renforçant ainsi sa légitimité et son importance.</a:t>
                      </a:r>
                      <a:endParaRPr sz="1000" u="none" cap="none" strike="noStrike">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193" name="Google Shape;193;p14"/>
          <p:cNvSpPr txBox="1"/>
          <p:nvPr/>
        </p:nvSpPr>
        <p:spPr>
          <a:xfrm>
            <a:off x="282575" y="533375"/>
            <a:ext cx="6277800" cy="61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0" i="0" lang="fr-CA" sz="2400" u="none" cap="none" strike="noStrike">
                <a:solidFill>
                  <a:srgbClr val="2B3441"/>
                </a:solidFill>
                <a:latin typeface="Libre Franklin SemiBold"/>
                <a:ea typeface="Libre Franklin SemiBold"/>
                <a:cs typeface="Libre Franklin SemiBold"/>
                <a:sym typeface="Libre Franklin SemiBold"/>
              </a:rPr>
              <a:t>Le gouvernement fédéral</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p:txBody>
      </p:sp>
      <p:sp>
        <p:nvSpPr>
          <p:cNvPr id="194" name="Google Shape;194;p14"/>
          <p:cNvSpPr txBox="1"/>
          <p:nvPr/>
        </p:nvSpPr>
        <p:spPr>
          <a:xfrm>
            <a:off x="282575" y="1371596"/>
            <a:ext cx="2587500" cy="353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fr-CA" sz="1400" u="none" cap="none" strike="noStrike">
                <a:solidFill>
                  <a:srgbClr val="97CA35"/>
                </a:solidFill>
                <a:latin typeface="Libre Franklin SemiBold"/>
                <a:ea typeface="Libre Franklin SemiBold"/>
                <a:cs typeface="Libre Franklin SemiBold"/>
                <a:sym typeface="Libre Franklin SemiBold"/>
              </a:rPr>
              <a:t>Pourquoi sont-ils importants?</a:t>
            </a:r>
            <a:endParaRPr b="0" i="0" sz="1400" u="none" cap="none" strike="noStrike">
              <a:solidFill>
                <a:srgbClr val="97CA35"/>
              </a:solidFill>
              <a:latin typeface="Libre Franklin SemiBold"/>
              <a:ea typeface="Libre Franklin SemiBold"/>
              <a:cs typeface="Libre Franklin SemiBold"/>
              <a:sym typeface="Libre Franklin SemiBold"/>
            </a:endParaRPr>
          </a:p>
        </p:txBody>
      </p:sp>
      <p:pic>
        <p:nvPicPr>
          <p:cNvPr id="195" name="Google Shape;195;p14" title="kat-FbiqTljojKY-unsplash.jpg"/>
          <p:cNvPicPr preferRelativeResize="0"/>
          <p:nvPr/>
        </p:nvPicPr>
        <p:blipFill rotWithShape="1">
          <a:blip r:embed="rId5">
            <a:alphaModFix/>
          </a:blip>
          <a:srcRect b="0" l="33785" r="33785" t="0"/>
          <a:stretch/>
        </p:blipFill>
        <p:spPr>
          <a:xfrm>
            <a:off x="10874475" y="11075"/>
            <a:ext cx="1510500" cy="3104400"/>
          </a:xfrm>
          <a:prstGeom prst="roundRect">
            <a:avLst>
              <a:gd fmla="val 5132" name="adj"/>
            </a:avLst>
          </a:prstGeom>
          <a:noFill/>
          <a:ln>
            <a:noFill/>
          </a:ln>
        </p:spPr>
      </p:pic>
      <p:sp>
        <p:nvSpPr>
          <p:cNvPr id="196" name="Google Shape;196;p14"/>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i="0" lang="fr-CA" sz="800" u="none" cap="none" strike="noStrike">
                <a:solidFill>
                  <a:srgbClr val="697889"/>
                </a:solidFill>
                <a:latin typeface="Libre Franklin"/>
                <a:ea typeface="Libre Franklin"/>
                <a:cs typeface="Libre Franklin"/>
                <a:sym typeface="Libre Franklin"/>
              </a:rPr>
              <a:t>LES PUBLICS CIBLES</a:t>
            </a:r>
            <a:endParaRPr b="1" i="0" sz="800" u="none" cap="none" strike="noStrike">
              <a:solidFill>
                <a:srgbClr val="697889"/>
              </a:solidFill>
              <a:latin typeface="Libre Franklin"/>
              <a:ea typeface="Libre Franklin"/>
              <a:cs typeface="Libre Franklin"/>
              <a:sym typeface="Libre Franklin"/>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0" name="Shape 200"/>
        <p:cNvGrpSpPr/>
        <p:nvPr/>
      </p:nvGrpSpPr>
      <p:grpSpPr>
        <a:xfrm>
          <a:off x="0" y="0"/>
          <a:ext cx="0" cy="0"/>
          <a:chOff x="0" y="0"/>
          <a:chExt cx="0" cy="0"/>
        </a:xfrm>
      </p:grpSpPr>
      <p:sp>
        <p:nvSpPr>
          <p:cNvPr id="201" name="Google Shape;201;p15"/>
          <p:cNvSpPr/>
          <p:nvPr/>
        </p:nvSpPr>
        <p:spPr>
          <a:xfrm>
            <a:off x="6813025" y="1371600"/>
            <a:ext cx="20484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04</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rPr b="0" i="0" lang="fr-CA" sz="1500" u="none" cap="none" strike="noStrike">
                <a:solidFill>
                  <a:srgbClr val="2B3441"/>
                </a:solidFill>
                <a:latin typeface="Libre Franklin SemiBold"/>
                <a:ea typeface="Libre Franklin SemiBold"/>
                <a:cs typeface="Libre Franklin SemiBold"/>
                <a:sym typeface="Libre Franklin SemiBold"/>
              </a:rPr>
              <a:t>Indicateurs clés de performance (ICP)</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marR="0" rtl="0" algn="l">
              <a:lnSpc>
                <a:spcPct val="100000"/>
              </a:lnSpc>
              <a:spcBef>
                <a:spcPts val="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Références politiques au tourisme</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Déclarations ministérielles contenant des données sur le tourisme</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100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p:txBody>
      </p:sp>
      <p:sp>
        <p:nvSpPr>
          <p:cNvPr id="202" name="Google Shape;202;p15"/>
          <p:cNvSpPr/>
          <p:nvPr/>
        </p:nvSpPr>
        <p:spPr>
          <a:xfrm>
            <a:off x="278850" y="1371600"/>
            <a:ext cx="20484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01</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rPr b="0" i="0" lang="fr-CA" sz="1500" u="none" cap="none" strike="noStrike">
                <a:solidFill>
                  <a:srgbClr val="2B3441"/>
                </a:solidFill>
                <a:latin typeface="Libre Franklin SemiBold"/>
                <a:ea typeface="Libre Franklin SemiBold"/>
                <a:cs typeface="Libre Franklin SemiBold"/>
                <a:sym typeface="Libre Franklin SemiBold"/>
              </a:rPr>
              <a:t>Principales motivations</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marR="0" rtl="0" algn="l">
              <a:lnSpc>
                <a:spcPct val="100000"/>
              </a:lnSpc>
              <a:spcBef>
                <a:spcPts val="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Croissance économique, compétitivité et impact national</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Alignement sur des priorités politiques plus larges</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Victoires au niveau des circonscriptions et capital politique</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100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p:txBody>
      </p:sp>
      <p:sp>
        <p:nvSpPr>
          <p:cNvPr id="203" name="Google Shape;203;p15"/>
          <p:cNvSpPr/>
          <p:nvPr/>
        </p:nvSpPr>
        <p:spPr>
          <a:xfrm>
            <a:off x="2456908" y="1371600"/>
            <a:ext cx="20484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02</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1F1F20"/>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rPr b="0" i="0" lang="fr-CA" sz="1500" u="none" cap="none" strike="noStrike">
                <a:solidFill>
                  <a:srgbClr val="2B3441"/>
                </a:solidFill>
                <a:latin typeface="Libre Franklin SemiBold"/>
                <a:ea typeface="Libre Franklin SemiBold"/>
                <a:cs typeface="Libre Franklin SemiBold"/>
                <a:sym typeface="Libre Franklin SemiBold"/>
              </a:rPr>
              <a:t>Appel à l’action</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marR="0" rtl="0" algn="l">
              <a:lnSpc>
                <a:spcPct val="100000"/>
              </a:lnSpc>
              <a:spcBef>
                <a:spcPts val="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Intégrer le tourisme dans la politique économique</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Augmenter le financement du secteur et la visibilité stratégique</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100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p:txBody>
      </p:sp>
      <p:sp>
        <p:nvSpPr>
          <p:cNvPr id="204" name="Google Shape;204;p15"/>
          <p:cNvSpPr/>
          <p:nvPr/>
        </p:nvSpPr>
        <p:spPr>
          <a:xfrm>
            <a:off x="4634967" y="1371600"/>
            <a:ext cx="20484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03</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rPr b="0" i="0" lang="fr-CA" sz="1500" u="none" cap="none" strike="noStrike">
                <a:solidFill>
                  <a:srgbClr val="2B3441"/>
                </a:solidFill>
                <a:latin typeface="Libre Franklin SemiBold"/>
                <a:ea typeface="Libre Franklin SemiBold"/>
                <a:cs typeface="Libre Franklin SemiBold"/>
                <a:sym typeface="Libre Franklin SemiBold"/>
              </a:rPr>
              <a:t>Principaux canaux</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marR="0" rtl="0" algn="l">
              <a:lnSpc>
                <a:spcPct val="100000"/>
              </a:lnSpc>
              <a:spcBef>
                <a:spcPts val="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Réunions de défense des intérêts</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Séance d'information sur les politiques et soumissions</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Commissions et consultations parlementaires</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Éditoriaux dans les médias politiques</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237"/>
              <a:buFont typeface="Arial"/>
              <a:buNone/>
            </a:pPr>
            <a:r>
              <a:t/>
            </a:r>
            <a:endParaRPr b="0" i="0" sz="1237"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1237"/>
              <a:buFont typeface="Arial"/>
              <a:buNone/>
            </a:pPr>
            <a:r>
              <a:t/>
            </a:r>
            <a:endParaRPr b="0" i="0" sz="1237"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1237"/>
              <a:buFont typeface="Arial"/>
              <a:buNone/>
            </a:pPr>
            <a:r>
              <a:t/>
            </a:r>
            <a:endParaRPr b="0" i="0" sz="1237" u="none" cap="none" strike="noStrike">
              <a:solidFill>
                <a:srgbClr val="2B3441"/>
              </a:solidFill>
              <a:latin typeface="Libre Franklin"/>
              <a:ea typeface="Libre Franklin"/>
              <a:cs typeface="Libre Franklin"/>
              <a:sym typeface="Libre Franklin"/>
            </a:endParaRPr>
          </a:p>
        </p:txBody>
      </p:sp>
      <p:sp>
        <p:nvSpPr>
          <p:cNvPr id="205" name="Google Shape;205;p15"/>
          <p:cNvSpPr txBox="1"/>
          <p:nvPr/>
        </p:nvSpPr>
        <p:spPr>
          <a:xfrm>
            <a:off x="282575" y="533375"/>
            <a:ext cx="6277800" cy="61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0" i="0" lang="fr-CA" sz="2400" u="none" cap="none" strike="noStrike">
                <a:solidFill>
                  <a:srgbClr val="2B3441"/>
                </a:solidFill>
                <a:latin typeface="Libre Franklin SemiBold"/>
                <a:ea typeface="Libre Franklin SemiBold"/>
                <a:cs typeface="Libre Franklin SemiBold"/>
                <a:sym typeface="Libre Franklin SemiBold"/>
              </a:rPr>
              <a:t>Le gouvernement fédéral</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p:txBody>
      </p:sp>
      <p:sp>
        <p:nvSpPr>
          <p:cNvPr id="206" name="Google Shape;206;p15"/>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i="0" lang="fr-CA" sz="800" u="none" cap="none" strike="noStrike">
                <a:solidFill>
                  <a:srgbClr val="697889"/>
                </a:solidFill>
                <a:latin typeface="Libre Franklin"/>
                <a:ea typeface="Libre Franklin"/>
                <a:cs typeface="Libre Franklin"/>
                <a:sym typeface="Libre Franklin"/>
              </a:rPr>
              <a:t>LES PUBLICS CIBLES</a:t>
            </a:r>
            <a:endParaRPr b="1" i="0" sz="800" u="none" cap="none" strike="noStrike">
              <a:solidFill>
                <a:srgbClr val="697889"/>
              </a:solidFill>
              <a:latin typeface="Libre Franklin"/>
              <a:ea typeface="Libre Franklin"/>
              <a:cs typeface="Libre Franklin"/>
              <a:sym typeface="Libre Franklin"/>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0" name="Shape 210"/>
        <p:cNvGrpSpPr/>
        <p:nvPr/>
      </p:nvGrpSpPr>
      <p:grpSpPr>
        <a:xfrm>
          <a:off x="0" y="0"/>
          <a:ext cx="0" cy="0"/>
          <a:chOff x="0" y="0"/>
          <a:chExt cx="0" cy="0"/>
        </a:xfrm>
      </p:grpSpPr>
      <p:pic>
        <p:nvPicPr>
          <p:cNvPr id="211" name="Google Shape;211;p12" title="photo-fuzz-GiE6Xx-rDFo-unsplash.jpg"/>
          <p:cNvPicPr preferRelativeResize="0"/>
          <p:nvPr/>
        </p:nvPicPr>
        <p:blipFill rotWithShape="1">
          <a:blip r:embed="rId3">
            <a:alphaModFix/>
          </a:blip>
          <a:srcRect b="0" l="31601" r="34114" t="0"/>
          <a:stretch/>
        </p:blipFill>
        <p:spPr>
          <a:xfrm>
            <a:off x="6650050" y="0"/>
            <a:ext cx="2508900" cy="5156100"/>
          </a:xfrm>
          <a:prstGeom prst="roundRect">
            <a:avLst>
              <a:gd fmla="val 0" name="adj"/>
            </a:avLst>
          </a:prstGeom>
          <a:noFill/>
          <a:ln>
            <a:noFill/>
          </a:ln>
        </p:spPr>
      </p:pic>
      <p:pic>
        <p:nvPicPr>
          <p:cNvPr id="212" name="Google Shape;212;p12" title="green-accent.png"/>
          <p:cNvPicPr preferRelativeResize="0"/>
          <p:nvPr/>
        </p:nvPicPr>
        <p:blipFill rotWithShape="1">
          <a:blip r:embed="rId4">
            <a:alphaModFix/>
          </a:blip>
          <a:srcRect b="0" l="5922" r="4743" t="0"/>
          <a:stretch/>
        </p:blipFill>
        <p:spPr>
          <a:xfrm rot="5400000">
            <a:off x="4030526" y="1649549"/>
            <a:ext cx="5156199" cy="1857100"/>
          </a:xfrm>
          <a:prstGeom prst="rect">
            <a:avLst/>
          </a:prstGeom>
          <a:noFill/>
          <a:ln>
            <a:noFill/>
          </a:ln>
        </p:spPr>
      </p:pic>
      <p:graphicFrame>
        <p:nvGraphicFramePr>
          <p:cNvPr id="213" name="Google Shape;213;p12"/>
          <p:cNvGraphicFramePr/>
          <p:nvPr/>
        </p:nvGraphicFramePr>
        <p:xfrm>
          <a:off x="282575" y="1916125"/>
          <a:ext cx="3000000" cy="3000000"/>
        </p:xfrm>
        <a:graphic>
          <a:graphicData uri="http://schemas.openxmlformats.org/drawingml/2006/table">
            <a:tbl>
              <a:tblPr>
                <a:noFill/>
                <a:tableStyleId>{0E21B338-1327-45C0-92CC-B2B9EA53AE43}</a:tableStyleId>
              </a:tblPr>
              <a:tblGrid>
                <a:gridCol w="1403000"/>
                <a:gridCol w="4653125"/>
              </a:tblGrid>
              <a:tr h="524775">
                <a:tc>
                  <a:txBody>
                    <a:bodyPr/>
                    <a:lstStyle/>
                    <a:p>
                      <a:pPr indent="0" lvl="0" marL="0" marR="0" rtl="0" algn="l">
                        <a:lnSpc>
                          <a:spcPct val="100000"/>
                        </a:lnSpc>
                        <a:spcBef>
                          <a:spcPts val="0"/>
                        </a:spcBef>
                        <a:spcAft>
                          <a:spcPts val="0"/>
                        </a:spcAft>
                        <a:buClr>
                          <a:srgbClr val="000000"/>
                        </a:buClr>
                        <a:buSzPts val="800"/>
                        <a:buFont typeface="Arial"/>
                        <a:buNone/>
                      </a:pPr>
                      <a:r>
                        <a:rPr b="0" i="0" lang="fr-CA" sz="800" u="none" cap="none" strike="noStrike">
                          <a:solidFill>
                            <a:srgbClr val="2B3441"/>
                          </a:solidFill>
                          <a:latin typeface="Libre Franklin SemiBold"/>
                          <a:ea typeface="Libre Franklin SemiBold"/>
                          <a:cs typeface="Libre Franklin SemiBold"/>
                          <a:sym typeface="Libre Franklin SemiBold"/>
                        </a:rPr>
                        <a:t>RÔLE DANS LE SUCCÈS DU TOURISME</a:t>
                      </a:r>
                      <a:endParaRPr sz="800" u="none" cap="none" strike="noStrike">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0" i="0" lang="fr-CA" sz="1000" u="none" cap="none" strike="noStrike">
                          <a:solidFill>
                            <a:srgbClr val="2B3441"/>
                          </a:solidFill>
                          <a:latin typeface="Libre Franklin"/>
                          <a:ea typeface="Libre Franklin"/>
                          <a:cs typeface="Libre Franklin"/>
                          <a:sym typeface="Libre Franklin"/>
                        </a:rPr>
                        <a:t>Les gouvernements locaux et provinciaux financent, autorisent et exploitent les infrastructures touristiques (p. ex., les terminaux de croisière, la signalisation, les parcs).</a:t>
                      </a:r>
                      <a:endParaRPr sz="1000" u="none" cap="none" strike="noStrike">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r>
              <a:tr h="504625">
                <a:tc>
                  <a:txBody>
                    <a:bodyPr/>
                    <a:lstStyle/>
                    <a:p>
                      <a:pPr indent="0" lvl="0" marL="0" marR="0" rtl="0" algn="l">
                        <a:lnSpc>
                          <a:spcPct val="100000"/>
                        </a:lnSpc>
                        <a:spcBef>
                          <a:spcPts val="0"/>
                        </a:spcBef>
                        <a:spcAft>
                          <a:spcPts val="0"/>
                        </a:spcAft>
                        <a:buClr>
                          <a:srgbClr val="000000"/>
                        </a:buClr>
                        <a:buSzPts val="800"/>
                        <a:buFont typeface="Arial"/>
                        <a:buNone/>
                      </a:pPr>
                      <a:r>
                        <a:rPr b="0" i="0" lang="fr-CA" sz="800" u="none" cap="none" strike="noStrike">
                          <a:solidFill>
                            <a:srgbClr val="2B3441"/>
                          </a:solidFill>
                          <a:latin typeface="Libre Franklin SemiBold"/>
                          <a:ea typeface="Libre Franklin SemiBold"/>
                          <a:cs typeface="Libre Franklin SemiBold"/>
                          <a:sym typeface="Libre Franklin SemiBold"/>
                        </a:rPr>
                        <a:t>PERTINENCE</a:t>
                      </a:r>
                      <a:br>
                        <a:rPr b="0" i="0" lang="fr-CA" sz="800" u="none" cap="none" strike="noStrike">
                          <a:solidFill>
                            <a:srgbClr val="2B3441"/>
                          </a:solidFill>
                          <a:latin typeface="Libre Franklin SemiBold"/>
                          <a:ea typeface="Libre Franklin SemiBold"/>
                          <a:cs typeface="Libre Franklin SemiBold"/>
                          <a:sym typeface="Libre Franklin SemiBold"/>
                        </a:rPr>
                      </a:br>
                      <a:r>
                        <a:rPr b="0" i="0" lang="fr-CA" sz="800" u="none" cap="none" strike="noStrike">
                          <a:solidFill>
                            <a:srgbClr val="2B3441"/>
                          </a:solidFill>
                          <a:latin typeface="Libre Franklin SemiBold"/>
                          <a:ea typeface="Libre Franklin SemiBold"/>
                          <a:cs typeface="Libre Franklin SemiBold"/>
                          <a:sym typeface="Libre Franklin SemiBold"/>
                        </a:rPr>
                        <a:t>STRATÉGIQUE</a:t>
                      </a:r>
                      <a:endParaRPr sz="800" u="none" cap="none" strike="noStrike">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fr-CA" sz="1000" u="none" cap="none" strike="noStrike">
                          <a:solidFill>
                            <a:srgbClr val="2B3441"/>
                          </a:solidFill>
                          <a:latin typeface="Libre Franklin"/>
                          <a:ea typeface="Libre Franklin"/>
                          <a:cs typeface="Libre Franklin"/>
                          <a:sym typeface="Libre Franklin"/>
                        </a:rPr>
                        <a:t>Ils façonnent le zonage, l’utilisation des terres et la gestion des visiteurs, et constituent souvent le visage le plus visible de la politique touristique.</a:t>
                      </a:r>
                      <a:endParaRPr sz="1000" u="none" cap="none" strike="noStrike">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504625">
                <a:tc>
                  <a:txBody>
                    <a:bodyPr/>
                    <a:lstStyle/>
                    <a:p>
                      <a:pPr indent="0" lvl="0" marL="0" marR="0" rtl="0" algn="l">
                        <a:lnSpc>
                          <a:spcPct val="100000"/>
                        </a:lnSpc>
                        <a:spcBef>
                          <a:spcPts val="0"/>
                        </a:spcBef>
                        <a:spcAft>
                          <a:spcPts val="0"/>
                        </a:spcAft>
                        <a:buClr>
                          <a:schemeClr val="dk1"/>
                        </a:buClr>
                        <a:buSzPts val="1100"/>
                        <a:buFont typeface="Arial"/>
                        <a:buNone/>
                      </a:pPr>
                      <a:r>
                        <a:rPr b="0" i="0" lang="fr-CA" sz="800" u="none" cap="none" strike="noStrike">
                          <a:solidFill>
                            <a:srgbClr val="2B3441"/>
                          </a:solidFill>
                          <a:latin typeface="Libre Franklin SemiBold"/>
                          <a:ea typeface="Libre Franklin SemiBold"/>
                          <a:cs typeface="Libre Franklin SemiBold"/>
                          <a:sym typeface="Libre Franklin SemiBold"/>
                        </a:rPr>
                        <a:t>PRINCIPAUX RÉSULTATS</a:t>
                      </a:r>
                      <a:endParaRPr sz="800" u="none" cap="none" strike="noStrike">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0" i="0" lang="fr-CA" sz="1000" u="none" cap="none" strike="noStrike">
                          <a:solidFill>
                            <a:srgbClr val="2B3441"/>
                          </a:solidFill>
                          <a:latin typeface="Libre Franklin"/>
                          <a:ea typeface="Libre Franklin"/>
                          <a:cs typeface="Libre Franklin"/>
                          <a:sym typeface="Libre Franklin"/>
                        </a:rPr>
                        <a:t>Les dirigeants locaux peuvent devenir des défenseurs du tourisme</a:t>
                      </a:r>
                      <a:br>
                        <a:rPr b="0" i="0" lang="fr-CA" sz="1000" u="none" cap="none" strike="noStrike">
                          <a:solidFill>
                            <a:srgbClr val="2B3441"/>
                          </a:solidFill>
                          <a:latin typeface="Libre Franklin"/>
                          <a:ea typeface="Libre Franklin"/>
                          <a:cs typeface="Libre Franklin"/>
                          <a:sym typeface="Libre Franklin"/>
                        </a:rPr>
                      </a:br>
                      <a:r>
                        <a:rPr b="0" i="0" lang="fr-CA" sz="1000" u="none" cap="none" strike="noStrike">
                          <a:solidFill>
                            <a:srgbClr val="2B3441"/>
                          </a:solidFill>
                          <a:latin typeface="Libre Franklin"/>
                          <a:ea typeface="Libre Franklin"/>
                          <a:cs typeface="Libre Franklin"/>
                          <a:sym typeface="Libre Franklin"/>
                        </a:rPr>
                        <a:t>avec les bons outils.</a:t>
                      </a:r>
                      <a:endParaRPr sz="1000" u="none" cap="none" strike="noStrike">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r>
              <a:tr h="504625">
                <a:tc>
                  <a:txBody>
                    <a:bodyPr/>
                    <a:lstStyle/>
                    <a:p>
                      <a:pPr indent="0" lvl="0" marL="0" marR="0" rtl="0" algn="l">
                        <a:lnSpc>
                          <a:spcPct val="100000"/>
                        </a:lnSpc>
                        <a:spcBef>
                          <a:spcPts val="0"/>
                        </a:spcBef>
                        <a:spcAft>
                          <a:spcPts val="0"/>
                        </a:spcAft>
                        <a:buClr>
                          <a:schemeClr val="dk1"/>
                        </a:buClr>
                        <a:buSzPts val="1100"/>
                        <a:buFont typeface="Arial"/>
                        <a:buNone/>
                      </a:pPr>
                      <a:r>
                        <a:rPr b="0" i="0" lang="fr-CA" sz="800" u="none" cap="none" strike="noStrike">
                          <a:solidFill>
                            <a:srgbClr val="2B3441"/>
                          </a:solidFill>
                          <a:latin typeface="Libre Franklin SemiBold"/>
                          <a:ea typeface="Libre Franklin SemiBold"/>
                          <a:cs typeface="Libre Franklin SemiBold"/>
                          <a:sym typeface="Libre Franklin SemiBold"/>
                        </a:rPr>
                        <a:t>INFLUENCE SUR LA PERCEPTION</a:t>
                      </a:r>
                      <a:endParaRPr sz="800" u="none" cap="none" strike="noStrike">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fr-CA" sz="1000" u="none" cap="none" strike="noStrike">
                          <a:solidFill>
                            <a:srgbClr val="2B3441"/>
                          </a:solidFill>
                          <a:latin typeface="Libre Franklin"/>
                          <a:ea typeface="Libre Franklin"/>
                          <a:cs typeface="Libre Franklin"/>
                          <a:sym typeface="Libre Franklin"/>
                        </a:rPr>
                        <a:t>Ils traduisent les discours nationaux en récits, événements et campagnes localisés qui atteignent directement les résidents.</a:t>
                      </a:r>
                      <a:endParaRPr sz="1000" u="none" cap="none" strike="noStrike">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214" name="Google Shape;214;p12"/>
          <p:cNvSpPr txBox="1"/>
          <p:nvPr/>
        </p:nvSpPr>
        <p:spPr>
          <a:xfrm>
            <a:off x="282575" y="533375"/>
            <a:ext cx="6277800" cy="61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0" i="0" lang="fr-CA" sz="2400" u="none" cap="none" strike="noStrike">
                <a:solidFill>
                  <a:srgbClr val="2B3441"/>
                </a:solidFill>
                <a:latin typeface="Libre Franklin SemiBold"/>
                <a:ea typeface="Libre Franklin SemiBold"/>
                <a:cs typeface="Libre Franklin SemiBold"/>
                <a:sym typeface="Libre Franklin SemiBold"/>
              </a:rPr>
              <a:t>Les gouvernements locaux, </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rPr b="0" i="0" lang="fr-CA" sz="2400" u="none" cap="none" strike="noStrike">
                <a:solidFill>
                  <a:srgbClr val="2B3441"/>
                </a:solidFill>
                <a:latin typeface="Libre Franklin SemiBold"/>
                <a:ea typeface="Libre Franklin SemiBold"/>
                <a:cs typeface="Libre Franklin SemiBold"/>
                <a:sym typeface="Libre Franklin SemiBold"/>
              </a:rPr>
              <a:t>provinciaux et territoriaux</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p:txBody>
      </p:sp>
      <p:sp>
        <p:nvSpPr>
          <p:cNvPr id="215" name="Google Shape;215;p12"/>
          <p:cNvSpPr txBox="1"/>
          <p:nvPr/>
        </p:nvSpPr>
        <p:spPr>
          <a:xfrm>
            <a:off x="282575" y="1371596"/>
            <a:ext cx="2587500" cy="353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fr-CA" sz="1400" u="none" cap="none" strike="noStrike">
                <a:solidFill>
                  <a:srgbClr val="97CA35"/>
                </a:solidFill>
                <a:latin typeface="Libre Franklin SemiBold"/>
                <a:ea typeface="Libre Franklin SemiBold"/>
                <a:cs typeface="Libre Franklin SemiBold"/>
                <a:sym typeface="Libre Franklin SemiBold"/>
              </a:rPr>
              <a:t>Pourquoi sont-ils importants?</a:t>
            </a:r>
            <a:endParaRPr b="0" i="0" sz="1400" u="none" cap="none" strike="noStrike">
              <a:solidFill>
                <a:srgbClr val="97CA35"/>
              </a:solidFill>
              <a:latin typeface="Libre Franklin SemiBold"/>
              <a:ea typeface="Libre Franklin SemiBold"/>
              <a:cs typeface="Libre Franklin SemiBold"/>
              <a:sym typeface="Libre Franklin SemiBold"/>
            </a:endParaRPr>
          </a:p>
        </p:txBody>
      </p:sp>
      <p:sp>
        <p:nvSpPr>
          <p:cNvPr id="216" name="Google Shape;216;p12"/>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i="0" lang="fr-CA" sz="800" u="none" cap="none" strike="noStrike">
                <a:solidFill>
                  <a:srgbClr val="697889"/>
                </a:solidFill>
                <a:latin typeface="Libre Franklin"/>
                <a:ea typeface="Libre Franklin"/>
                <a:cs typeface="Libre Franklin"/>
                <a:sym typeface="Libre Franklin"/>
              </a:rPr>
              <a:t>LES PUBLICS CIBLES</a:t>
            </a:r>
            <a:endParaRPr b="1" i="0" sz="800" u="none" cap="none" strike="noStrike">
              <a:solidFill>
                <a:srgbClr val="697889"/>
              </a:solidFill>
              <a:latin typeface="Libre Franklin"/>
              <a:ea typeface="Libre Franklin"/>
              <a:cs typeface="Libre Franklin"/>
              <a:sym typeface="Libre Franklin"/>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0" name="Shape 220"/>
        <p:cNvGrpSpPr/>
        <p:nvPr/>
      </p:nvGrpSpPr>
      <p:grpSpPr>
        <a:xfrm>
          <a:off x="0" y="0"/>
          <a:ext cx="0" cy="0"/>
          <a:chOff x="0" y="0"/>
          <a:chExt cx="0" cy="0"/>
        </a:xfrm>
      </p:grpSpPr>
      <p:sp>
        <p:nvSpPr>
          <p:cNvPr id="221" name="Google Shape;221;p13"/>
          <p:cNvSpPr/>
          <p:nvPr/>
        </p:nvSpPr>
        <p:spPr>
          <a:xfrm>
            <a:off x="6813025" y="1371600"/>
            <a:ext cx="20484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04</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rPr b="0" i="0" lang="fr-CA" sz="1500" u="none" cap="none" strike="noStrike">
                <a:solidFill>
                  <a:srgbClr val="2B3441"/>
                </a:solidFill>
                <a:latin typeface="Libre Franklin SemiBold"/>
                <a:ea typeface="Libre Franklin SemiBold"/>
                <a:cs typeface="Libre Franklin SemiBold"/>
                <a:sym typeface="Libre Franklin SemiBold"/>
              </a:rPr>
              <a:t>Indicateurs clés de performance (ICP)</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marR="0" rtl="0" algn="l">
              <a:lnSpc>
                <a:spcPct val="100000"/>
              </a:lnSpc>
              <a:spcBef>
                <a:spcPts val="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Le tourisme dans les plans de développement économique</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Financement de campagne locale ou engagements en matière d’infrastructures</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100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p:txBody>
      </p:sp>
      <p:sp>
        <p:nvSpPr>
          <p:cNvPr id="222" name="Google Shape;222;p13"/>
          <p:cNvSpPr/>
          <p:nvPr/>
        </p:nvSpPr>
        <p:spPr>
          <a:xfrm>
            <a:off x="278850" y="1371600"/>
            <a:ext cx="20484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01</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rPr b="0" i="0" lang="fr-CA" sz="1500" u="none" cap="none" strike="noStrike">
                <a:solidFill>
                  <a:srgbClr val="2B3441"/>
                </a:solidFill>
                <a:latin typeface="Libre Franklin SemiBold"/>
                <a:ea typeface="Libre Franklin SemiBold"/>
                <a:cs typeface="Libre Franklin SemiBold"/>
                <a:sym typeface="Libre Franklin SemiBold"/>
              </a:rPr>
              <a:t>Principales motivations</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marR="0" rtl="0" algn="l">
              <a:lnSpc>
                <a:spcPct val="100000"/>
              </a:lnSpc>
              <a:spcBef>
                <a:spcPts val="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Développement économique, création d’emplois et fierté régionale</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Résultats visibles des investissements</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Engagement communautaire et qualité de vie</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100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p:txBody>
      </p:sp>
      <p:sp>
        <p:nvSpPr>
          <p:cNvPr id="223" name="Google Shape;223;p13"/>
          <p:cNvSpPr/>
          <p:nvPr/>
        </p:nvSpPr>
        <p:spPr>
          <a:xfrm>
            <a:off x="2456908" y="1371600"/>
            <a:ext cx="20484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02</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1F1F20"/>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rPr b="0" i="0" lang="fr-CA" sz="1500" u="none" cap="none" strike="noStrike">
                <a:solidFill>
                  <a:srgbClr val="2B3441"/>
                </a:solidFill>
                <a:latin typeface="Libre Franklin SemiBold"/>
                <a:ea typeface="Libre Franklin SemiBold"/>
                <a:cs typeface="Libre Franklin SemiBold"/>
                <a:sym typeface="Libre Franklin SemiBold"/>
              </a:rPr>
              <a:t>Appel à l’action</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marR="0" rtl="0" algn="l">
              <a:lnSpc>
                <a:spcPct val="100000"/>
              </a:lnSpc>
              <a:spcBef>
                <a:spcPts val="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Intégrer le tourisme dans la planification régionale</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Promouvoir et financer les initiatives touristiques locales et autochtones</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100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Établir des partenariats avec les communautés autochtones et non autochtones pour partager des messages</a:t>
            </a:r>
            <a:endParaRPr b="0" i="0" sz="1000" u="none" cap="none" strike="noStrike">
              <a:solidFill>
                <a:srgbClr val="2B3441"/>
              </a:solidFill>
              <a:latin typeface="Libre Franklin"/>
              <a:ea typeface="Libre Franklin"/>
              <a:cs typeface="Libre Franklin"/>
              <a:sym typeface="Libre Franklin"/>
            </a:endParaRPr>
          </a:p>
        </p:txBody>
      </p:sp>
      <p:sp>
        <p:nvSpPr>
          <p:cNvPr id="224" name="Google Shape;224;p13"/>
          <p:cNvSpPr/>
          <p:nvPr/>
        </p:nvSpPr>
        <p:spPr>
          <a:xfrm>
            <a:off x="4634967" y="1371600"/>
            <a:ext cx="20484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03</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rPr b="0" i="0" lang="fr-CA" sz="1500" u="none" cap="none" strike="noStrike">
                <a:solidFill>
                  <a:srgbClr val="2B3441"/>
                </a:solidFill>
                <a:latin typeface="Libre Franklin SemiBold"/>
                <a:ea typeface="Libre Franklin SemiBold"/>
                <a:cs typeface="Libre Franklin SemiBold"/>
                <a:sym typeface="Libre Franklin SemiBold"/>
              </a:rPr>
              <a:t>Principaux canaux</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marR="0" rtl="0" algn="l">
              <a:lnSpc>
                <a:spcPct val="100000"/>
              </a:lnSpc>
              <a:spcBef>
                <a:spcPts val="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Séance d'information du conseil et documents de stratégie municipale</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Journaux et bulletins d’information locaux</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Réunions de la Fédération canadienne des municipalités (FCM)</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Événements du caucus provincial</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237"/>
              <a:buFont typeface="Arial"/>
              <a:buNone/>
            </a:pPr>
            <a:r>
              <a:t/>
            </a:r>
            <a:endParaRPr b="0" i="0" sz="1237"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1237"/>
              <a:buFont typeface="Arial"/>
              <a:buNone/>
            </a:pPr>
            <a:r>
              <a:t/>
            </a:r>
            <a:endParaRPr b="0" i="0" sz="1237"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1237"/>
              <a:buFont typeface="Arial"/>
              <a:buNone/>
            </a:pPr>
            <a:r>
              <a:t/>
            </a:r>
            <a:endParaRPr b="0" i="0" sz="1237" u="none" cap="none" strike="noStrike">
              <a:solidFill>
                <a:srgbClr val="2B3441"/>
              </a:solidFill>
              <a:latin typeface="Libre Franklin"/>
              <a:ea typeface="Libre Franklin"/>
              <a:cs typeface="Libre Franklin"/>
              <a:sym typeface="Libre Franklin"/>
            </a:endParaRPr>
          </a:p>
        </p:txBody>
      </p:sp>
      <p:sp>
        <p:nvSpPr>
          <p:cNvPr id="225" name="Google Shape;225;p13"/>
          <p:cNvSpPr txBox="1"/>
          <p:nvPr/>
        </p:nvSpPr>
        <p:spPr>
          <a:xfrm>
            <a:off x="282575" y="533375"/>
            <a:ext cx="6277800" cy="61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0" i="0" lang="fr-CA" sz="2400" u="none" cap="none" strike="noStrike">
                <a:solidFill>
                  <a:srgbClr val="2B3441"/>
                </a:solidFill>
                <a:latin typeface="Libre Franklin SemiBold"/>
                <a:ea typeface="Libre Franklin SemiBold"/>
                <a:cs typeface="Libre Franklin SemiBold"/>
                <a:sym typeface="Libre Franklin SemiBold"/>
              </a:rPr>
              <a:t>Les gouvernements locaux, </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rPr b="0" i="0" lang="fr-CA" sz="2400" u="none" cap="none" strike="noStrike">
                <a:solidFill>
                  <a:srgbClr val="2B3441"/>
                </a:solidFill>
                <a:latin typeface="Libre Franklin SemiBold"/>
                <a:ea typeface="Libre Franklin SemiBold"/>
                <a:cs typeface="Libre Franklin SemiBold"/>
                <a:sym typeface="Libre Franklin SemiBold"/>
              </a:rPr>
              <a:t>provinciaux et territoriaux</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p:txBody>
      </p:sp>
      <p:sp>
        <p:nvSpPr>
          <p:cNvPr id="226" name="Google Shape;226;p13"/>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i="0" lang="fr-CA" sz="800" u="none" cap="none" strike="noStrike">
                <a:solidFill>
                  <a:srgbClr val="697889"/>
                </a:solidFill>
                <a:latin typeface="Libre Franklin"/>
                <a:ea typeface="Libre Franklin"/>
                <a:cs typeface="Libre Franklin"/>
                <a:sym typeface="Libre Franklin"/>
              </a:rPr>
              <a:t>LES PUBLICS CIBLES</a:t>
            </a:r>
            <a:endParaRPr b="1" i="0" sz="800" u="none" cap="none" strike="noStrike">
              <a:solidFill>
                <a:srgbClr val="697889"/>
              </a:solidFill>
              <a:latin typeface="Libre Franklin"/>
              <a:ea typeface="Libre Franklin"/>
              <a:cs typeface="Libre Franklin"/>
              <a:sym typeface="Libre Franklin"/>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0" name="Shape 230"/>
        <p:cNvGrpSpPr/>
        <p:nvPr/>
      </p:nvGrpSpPr>
      <p:grpSpPr>
        <a:xfrm>
          <a:off x="0" y="0"/>
          <a:ext cx="0" cy="0"/>
          <a:chOff x="0" y="0"/>
          <a:chExt cx="0" cy="0"/>
        </a:xfrm>
      </p:grpSpPr>
      <p:pic>
        <p:nvPicPr>
          <p:cNvPr id="231" name="Google Shape;231;p16" title="jue-huang-qUfecpBw5b8-unsplash (1).jpg"/>
          <p:cNvPicPr preferRelativeResize="0"/>
          <p:nvPr/>
        </p:nvPicPr>
        <p:blipFill rotWithShape="1">
          <a:blip r:embed="rId3">
            <a:alphaModFix/>
          </a:blip>
          <a:srcRect b="5299" l="21897" r="21896" t="20044"/>
          <a:stretch/>
        </p:blipFill>
        <p:spPr>
          <a:xfrm>
            <a:off x="6560375" y="-75"/>
            <a:ext cx="2587500" cy="5156100"/>
          </a:xfrm>
          <a:prstGeom prst="roundRect">
            <a:avLst>
              <a:gd fmla="val 0" name="adj"/>
            </a:avLst>
          </a:prstGeom>
          <a:noFill/>
          <a:ln>
            <a:noFill/>
          </a:ln>
        </p:spPr>
      </p:pic>
      <p:pic>
        <p:nvPicPr>
          <p:cNvPr id="232" name="Google Shape;232;p16" title="green-accent.png"/>
          <p:cNvPicPr preferRelativeResize="0"/>
          <p:nvPr/>
        </p:nvPicPr>
        <p:blipFill rotWithShape="1">
          <a:blip r:embed="rId4">
            <a:alphaModFix/>
          </a:blip>
          <a:srcRect b="0" l="5922" r="4743" t="0"/>
          <a:stretch/>
        </p:blipFill>
        <p:spPr>
          <a:xfrm rot="5400000">
            <a:off x="4030526" y="1649549"/>
            <a:ext cx="5156199" cy="1857100"/>
          </a:xfrm>
          <a:prstGeom prst="rect">
            <a:avLst/>
          </a:prstGeom>
          <a:noFill/>
          <a:ln>
            <a:noFill/>
          </a:ln>
        </p:spPr>
      </p:pic>
      <p:sp>
        <p:nvSpPr>
          <p:cNvPr id="233" name="Google Shape;233;p16"/>
          <p:cNvSpPr txBox="1"/>
          <p:nvPr/>
        </p:nvSpPr>
        <p:spPr>
          <a:xfrm>
            <a:off x="282575" y="533375"/>
            <a:ext cx="6277800" cy="61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lang="fr-CA" sz="2400">
                <a:solidFill>
                  <a:srgbClr val="2B3441"/>
                </a:solidFill>
                <a:latin typeface="Libre Franklin SemiBold"/>
                <a:ea typeface="Libre Franklin SemiBold"/>
                <a:cs typeface="Libre Franklin SemiBold"/>
                <a:sym typeface="Libre Franklin SemiBold"/>
              </a:rPr>
              <a:t>Les a</a:t>
            </a:r>
            <a:r>
              <a:rPr b="0" i="0" lang="fr-CA" sz="2400" u="none" cap="none" strike="noStrike">
                <a:solidFill>
                  <a:srgbClr val="2B3441"/>
                </a:solidFill>
                <a:latin typeface="Libre Franklin SemiBold"/>
                <a:ea typeface="Libre Franklin SemiBold"/>
                <a:cs typeface="Libre Franklin SemiBold"/>
                <a:sym typeface="Libre Franklin SemiBold"/>
              </a:rPr>
              <a:t>ssociations et partenaires touristiques</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p:txBody>
      </p:sp>
      <p:sp>
        <p:nvSpPr>
          <p:cNvPr id="234" name="Google Shape;234;p16"/>
          <p:cNvSpPr txBox="1"/>
          <p:nvPr/>
        </p:nvSpPr>
        <p:spPr>
          <a:xfrm>
            <a:off x="282575" y="1371596"/>
            <a:ext cx="2587500" cy="353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fr-CA" sz="1400" u="none" cap="none" strike="noStrike">
                <a:solidFill>
                  <a:srgbClr val="97CA35"/>
                </a:solidFill>
                <a:latin typeface="Libre Franklin SemiBold"/>
                <a:ea typeface="Libre Franklin SemiBold"/>
                <a:cs typeface="Libre Franklin SemiBold"/>
                <a:sym typeface="Libre Franklin SemiBold"/>
              </a:rPr>
              <a:t>Pourquoi sont-ils importants?</a:t>
            </a:r>
            <a:endParaRPr b="0" i="0" sz="1400" u="none" cap="none" strike="noStrike">
              <a:solidFill>
                <a:srgbClr val="97CA35"/>
              </a:solidFill>
              <a:latin typeface="Libre Franklin SemiBold"/>
              <a:ea typeface="Libre Franklin SemiBold"/>
              <a:cs typeface="Libre Franklin SemiBold"/>
              <a:sym typeface="Libre Franklin SemiBold"/>
            </a:endParaRPr>
          </a:p>
        </p:txBody>
      </p:sp>
      <p:graphicFrame>
        <p:nvGraphicFramePr>
          <p:cNvPr id="235" name="Google Shape;235;p16"/>
          <p:cNvGraphicFramePr/>
          <p:nvPr/>
        </p:nvGraphicFramePr>
        <p:xfrm>
          <a:off x="282575" y="1916125"/>
          <a:ext cx="3000000" cy="3000000"/>
        </p:xfrm>
        <a:graphic>
          <a:graphicData uri="http://schemas.openxmlformats.org/drawingml/2006/table">
            <a:tbl>
              <a:tblPr>
                <a:noFill/>
                <a:tableStyleId>{0E21B338-1327-45C0-92CC-B2B9EA53AE43}</a:tableStyleId>
              </a:tblPr>
              <a:tblGrid>
                <a:gridCol w="1403000"/>
                <a:gridCol w="4653125"/>
              </a:tblGrid>
              <a:tr h="524775">
                <a:tc>
                  <a:txBody>
                    <a:bodyPr/>
                    <a:lstStyle/>
                    <a:p>
                      <a:pPr indent="0" lvl="0" marL="0" marR="0" rtl="0" algn="l">
                        <a:lnSpc>
                          <a:spcPct val="100000"/>
                        </a:lnSpc>
                        <a:spcBef>
                          <a:spcPts val="0"/>
                        </a:spcBef>
                        <a:spcAft>
                          <a:spcPts val="0"/>
                        </a:spcAft>
                        <a:buClr>
                          <a:srgbClr val="000000"/>
                        </a:buClr>
                        <a:buSzPts val="800"/>
                        <a:buFont typeface="Arial"/>
                        <a:buNone/>
                      </a:pPr>
                      <a:r>
                        <a:rPr b="0" i="0" lang="fr-CA" sz="800" u="none" cap="none" strike="noStrike">
                          <a:solidFill>
                            <a:srgbClr val="2B3441"/>
                          </a:solidFill>
                          <a:latin typeface="Libre Franklin SemiBold"/>
                          <a:ea typeface="Libre Franklin SemiBold"/>
                          <a:cs typeface="Libre Franklin SemiBold"/>
                          <a:sym typeface="Libre Franklin SemiBold"/>
                        </a:rPr>
                        <a:t>RÔLE DANS LE SUCCÈS DU TOURISME</a:t>
                      </a:r>
                      <a:endParaRPr sz="800" u="none" cap="none" strike="noStrike">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0" i="0" lang="fr-CA" sz="1000" u="none" cap="none" strike="noStrike">
                          <a:solidFill>
                            <a:srgbClr val="2B3441"/>
                          </a:solidFill>
                          <a:latin typeface="Libre Franklin"/>
                          <a:ea typeface="Libre Franklin"/>
                          <a:cs typeface="Libre Franklin"/>
                          <a:sym typeface="Libre Franklin"/>
                        </a:rPr>
                        <a:t>Ils rassemblent les parties prenantes de l’ensemble de l’écosystème touristique et peuvent intégrer le discours dans le dialogue et la défense des intérêts du secteur.</a:t>
                      </a:r>
                      <a:endParaRPr sz="1000" u="none" cap="none" strike="noStrike">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r>
              <a:tr h="504625">
                <a:tc>
                  <a:txBody>
                    <a:bodyPr/>
                    <a:lstStyle/>
                    <a:p>
                      <a:pPr indent="0" lvl="0" marL="0" marR="0" rtl="0" algn="l">
                        <a:lnSpc>
                          <a:spcPct val="100000"/>
                        </a:lnSpc>
                        <a:spcBef>
                          <a:spcPts val="0"/>
                        </a:spcBef>
                        <a:spcAft>
                          <a:spcPts val="0"/>
                        </a:spcAft>
                        <a:buClr>
                          <a:srgbClr val="000000"/>
                        </a:buClr>
                        <a:buSzPts val="800"/>
                        <a:buFont typeface="Arial"/>
                        <a:buNone/>
                      </a:pPr>
                      <a:r>
                        <a:rPr b="0" i="0" lang="fr-CA" sz="800" u="none" cap="none" strike="noStrike">
                          <a:solidFill>
                            <a:srgbClr val="2B3441"/>
                          </a:solidFill>
                          <a:latin typeface="Libre Franklin SemiBold"/>
                          <a:ea typeface="Libre Franklin SemiBold"/>
                          <a:cs typeface="Libre Franklin SemiBold"/>
                          <a:sym typeface="Libre Franklin SemiBold"/>
                        </a:rPr>
                        <a:t>PERTINENCE</a:t>
                      </a:r>
                      <a:br>
                        <a:rPr b="0" i="0" lang="fr-CA" sz="800" u="none" cap="none" strike="noStrike">
                          <a:solidFill>
                            <a:srgbClr val="2B3441"/>
                          </a:solidFill>
                          <a:latin typeface="Libre Franklin SemiBold"/>
                          <a:ea typeface="Libre Franklin SemiBold"/>
                          <a:cs typeface="Libre Franklin SemiBold"/>
                          <a:sym typeface="Libre Franklin SemiBold"/>
                        </a:rPr>
                      </a:br>
                      <a:r>
                        <a:rPr b="0" i="0" lang="fr-CA" sz="800" u="none" cap="none" strike="noStrike">
                          <a:solidFill>
                            <a:srgbClr val="2B3441"/>
                          </a:solidFill>
                          <a:latin typeface="Libre Franklin SemiBold"/>
                          <a:ea typeface="Libre Franklin SemiBold"/>
                          <a:cs typeface="Libre Franklin SemiBold"/>
                          <a:sym typeface="Libre Franklin SemiBold"/>
                        </a:rPr>
                        <a:t>STRATÉGIQUE</a:t>
                      </a:r>
                      <a:endParaRPr sz="800" u="none" cap="none" strike="noStrike">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fr-CA" sz="1000" u="none" cap="none" strike="noStrike">
                          <a:solidFill>
                            <a:srgbClr val="2B3441"/>
                          </a:solidFill>
                          <a:latin typeface="Libre Franklin"/>
                          <a:ea typeface="Libre Franklin"/>
                          <a:cs typeface="Libre Franklin"/>
                          <a:sym typeface="Libre Franklin"/>
                        </a:rPr>
                        <a:t>Ils sont les défenseurs de première ligne auprès du gouvernement et des médias, et ils ont besoin de discours sur mesure qui s’alignent sur des messages politiques fondés sur des preuves.</a:t>
                      </a:r>
                      <a:endParaRPr sz="1000" u="none" cap="none" strike="noStrike">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504625">
                <a:tc>
                  <a:txBody>
                    <a:bodyPr/>
                    <a:lstStyle/>
                    <a:p>
                      <a:pPr indent="0" lvl="0" marL="0" marR="0" rtl="0" algn="l">
                        <a:lnSpc>
                          <a:spcPct val="100000"/>
                        </a:lnSpc>
                        <a:spcBef>
                          <a:spcPts val="0"/>
                        </a:spcBef>
                        <a:spcAft>
                          <a:spcPts val="0"/>
                        </a:spcAft>
                        <a:buClr>
                          <a:schemeClr val="dk1"/>
                        </a:buClr>
                        <a:buSzPts val="1100"/>
                        <a:buFont typeface="Arial"/>
                        <a:buNone/>
                      </a:pPr>
                      <a:r>
                        <a:rPr b="0" i="0" lang="fr-CA" sz="800" u="none" cap="none" strike="noStrike">
                          <a:solidFill>
                            <a:srgbClr val="2B3441"/>
                          </a:solidFill>
                          <a:latin typeface="Libre Franklin SemiBold"/>
                          <a:ea typeface="Libre Franklin SemiBold"/>
                          <a:cs typeface="Libre Franklin SemiBold"/>
                          <a:sym typeface="Libre Franklin SemiBold"/>
                        </a:rPr>
                        <a:t>PRINCIPAUX RÉSULTATS</a:t>
                      </a:r>
                      <a:endParaRPr sz="800" u="none" cap="none" strike="noStrike">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0" i="0" lang="fr-CA" sz="1000" u="none" cap="none" strike="noStrike">
                          <a:solidFill>
                            <a:srgbClr val="2B3441"/>
                          </a:solidFill>
                          <a:latin typeface="Libre Franklin"/>
                          <a:ea typeface="Libre Franklin"/>
                          <a:cs typeface="Libre Franklin"/>
                          <a:sym typeface="Libre Franklin"/>
                        </a:rPr>
                        <a:t>Grâce à des infolettres, des événements et des réseaux sociaux, ils contribuent à diffuser des messages et à s’assurer que les sous-secteurs correspondent aux zones géographiques.</a:t>
                      </a:r>
                      <a:endParaRPr sz="1000" u="none" cap="none" strike="noStrike">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r>
              <a:tr h="504625">
                <a:tc>
                  <a:txBody>
                    <a:bodyPr/>
                    <a:lstStyle/>
                    <a:p>
                      <a:pPr indent="0" lvl="0" marL="0" marR="0" rtl="0" algn="l">
                        <a:lnSpc>
                          <a:spcPct val="100000"/>
                        </a:lnSpc>
                        <a:spcBef>
                          <a:spcPts val="0"/>
                        </a:spcBef>
                        <a:spcAft>
                          <a:spcPts val="0"/>
                        </a:spcAft>
                        <a:buClr>
                          <a:schemeClr val="dk1"/>
                        </a:buClr>
                        <a:buSzPts val="1100"/>
                        <a:buFont typeface="Arial"/>
                        <a:buNone/>
                      </a:pPr>
                      <a:r>
                        <a:rPr b="0" i="0" lang="fr-CA" sz="800" u="none" cap="none" strike="noStrike">
                          <a:solidFill>
                            <a:srgbClr val="2B3441"/>
                          </a:solidFill>
                          <a:latin typeface="Libre Franklin SemiBold"/>
                          <a:ea typeface="Libre Franklin SemiBold"/>
                          <a:cs typeface="Libre Franklin SemiBold"/>
                          <a:sym typeface="Libre Franklin SemiBold"/>
                        </a:rPr>
                        <a:t>INFLUENCE SUR LA PERCEPTION</a:t>
                      </a:r>
                      <a:endParaRPr sz="800" u="none" cap="none" strike="noStrike">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fr-CA" sz="1000" u="none" cap="none" strike="noStrike">
                          <a:solidFill>
                            <a:srgbClr val="2B3441"/>
                          </a:solidFill>
                          <a:latin typeface="Libre Franklin"/>
                          <a:ea typeface="Libre Franklin"/>
                          <a:cs typeface="Libre Franklin"/>
                          <a:sym typeface="Libre Franklin"/>
                        </a:rPr>
                        <a:t>Leur connaissance approfondie du secteur garantit que le message reste ancré dans les défis et les aspirations de la vraie vie.</a:t>
                      </a:r>
                      <a:endParaRPr sz="1000" u="none" cap="none" strike="noStrike">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236" name="Google Shape;236;p16"/>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i="0" lang="fr-CA" sz="800" u="none" cap="none" strike="noStrike">
                <a:solidFill>
                  <a:srgbClr val="697889"/>
                </a:solidFill>
                <a:latin typeface="Libre Franklin"/>
                <a:ea typeface="Libre Franklin"/>
                <a:cs typeface="Libre Franklin"/>
                <a:sym typeface="Libre Franklin"/>
              </a:rPr>
              <a:t>LES PUBLICS CIBLES</a:t>
            </a:r>
            <a:endParaRPr b="1" i="0" sz="800" u="none" cap="none" strike="noStrike">
              <a:solidFill>
                <a:srgbClr val="697889"/>
              </a:solidFill>
              <a:latin typeface="Libre Franklin"/>
              <a:ea typeface="Libre Franklin"/>
              <a:cs typeface="Libre Franklin"/>
              <a:sym typeface="Libre Franklin"/>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0" name="Shape 240"/>
        <p:cNvGrpSpPr/>
        <p:nvPr/>
      </p:nvGrpSpPr>
      <p:grpSpPr>
        <a:xfrm>
          <a:off x="0" y="0"/>
          <a:ext cx="0" cy="0"/>
          <a:chOff x="0" y="0"/>
          <a:chExt cx="0" cy="0"/>
        </a:xfrm>
      </p:grpSpPr>
      <p:sp>
        <p:nvSpPr>
          <p:cNvPr id="241" name="Google Shape;241;p17"/>
          <p:cNvSpPr/>
          <p:nvPr/>
        </p:nvSpPr>
        <p:spPr>
          <a:xfrm>
            <a:off x="278850" y="1371600"/>
            <a:ext cx="20484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01</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rPr b="0" i="0" lang="fr-CA" sz="1500" u="none" cap="none" strike="noStrike">
                <a:solidFill>
                  <a:srgbClr val="2B3441"/>
                </a:solidFill>
                <a:latin typeface="Libre Franklin SemiBold"/>
                <a:ea typeface="Libre Franklin SemiBold"/>
                <a:cs typeface="Libre Franklin SemiBold"/>
                <a:sym typeface="Libre Franklin SemiBold"/>
              </a:rPr>
              <a:t>Principales motivations</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marR="0" rtl="0" algn="l">
              <a:lnSpc>
                <a:spcPct val="100000"/>
              </a:lnSpc>
              <a:spcBef>
                <a:spcPts val="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L’unité et l’influence du secteur</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Des outils pour accompagner leurs membres</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Des répercussions démontrables de la défense des intérêts</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La pertinence et le leadership</a:t>
            </a:r>
            <a:endParaRPr b="0" i="0" sz="1000" u="none" cap="none" strike="noStrike">
              <a:solidFill>
                <a:srgbClr val="2B3441"/>
              </a:solidFill>
              <a:latin typeface="Libre Franklin"/>
              <a:ea typeface="Libre Franklin"/>
              <a:cs typeface="Libre Franklin"/>
              <a:sym typeface="Libre Franklin"/>
            </a:endParaRPr>
          </a:p>
          <a:p>
            <a:pPr indent="-57150" lvl="0" marL="171450" marR="0" rtl="0" algn="l">
              <a:lnSpc>
                <a:spcPct val="100000"/>
              </a:lnSpc>
              <a:spcBef>
                <a:spcPts val="1000"/>
              </a:spcBef>
              <a:spcAft>
                <a:spcPts val="100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p:txBody>
      </p:sp>
      <p:sp>
        <p:nvSpPr>
          <p:cNvPr id="242" name="Google Shape;242;p17"/>
          <p:cNvSpPr/>
          <p:nvPr/>
        </p:nvSpPr>
        <p:spPr>
          <a:xfrm>
            <a:off x="6813025" y="1371600"/>
            <a:ext cx="20484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04</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rPr b="0" i="0" lang="fr-CA" sz="1500" u="none" cap="none" strike="noStrike">
                <a:solidFill>
                  <a:srgbClr val="2B3441"/>
                </a:solidFill>
                <a:latin typeface="Libre Franklin SemiBold"/>
                <a:ea typeface="Libre Franklin SemiBold"/>
                <a:cs typeface="Libre Franklin SemiBold"/>
                <a:sym typeface="Libre Franklin SemiBold"/>
              </a:rPr>
              <a:t>Indicateurs clés de performance (ICP)</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marR="0" rtl="0" algn="l">
              <a:lnSpc>
                <a:spcPct val="100000"/>
              </a:lnSpc>
              <a:spcBef>
                <a:spcPts val="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Large adoption du discours par les organisations membres</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Discours inclus dans les documents de plaidoyer de l’association</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100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p:txBody>
      </p:sp>
      <p:sp>
        <p:nvSpPr>
          <p:cNvPr id="243" name="Google Shape;243;p17"/>
          <p:cNvSpPr/>
          <p:nvPr/>
        </p:nvSpPr>
        <p:spPr>
          <a:xfrm>
            <a:off x="2456908" y="1371600"/>
            <a:ext cx="20484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02</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1F1F20"/>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rPr b="0" i="0" lang="fr-CA" sz="1500" u="none" cap="none" strike="noStrike">
                <a:solidFill>
                  <a:srgbClr val="2B3441"/>
                </a:solidFill>
                <a:latin typeface="Libre Franklin SemiBold"/>
                <a:ea typeface="Libre Franklin SemiBold"/>
                <a:cs typeface="Libre Franklin SemiBold"/>
                <a:sym typeface="Libre Franklin SemiBold"/>
              </a:rPr>
              <a:t>Appel à l’action</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marR="0" rtl="0" algn="l">
              <a:lnSpc>
                <a:spcPct val="100000"/>
              </a:lnSpc>
              <a:spcBef>
                <a:spcPts val="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Défendre le discours auprès du gouvernement, des membres et des médias</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Coordonner des messages uniformes dans l’ensemble de l’écosystème</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Fournir une rétroaction et des informations sur l’adoption</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100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p:txBody>
      </p:sp>
      <p:sp>
        <p:nvSpPr>
          <p:cNvPr id="244" name="Google Shape;244;p17"/>
          <p:cNvSpPr/>
          <p:nvPr/>
        </p:nvSpPr>
        <p:spPr>
          <a:xfrm>
            <a:off x="4634967" y="1371600"/>
            <a:ext cx="20484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03</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rPr b="0" i="0" lang="fr-CA" sz="1500" u="none" cap="none" strike="noStrike">
                <a:solidFill>
                  <a:srgbClr val="2B3441"/>
                </a:solidFill>
                <a:latin typeface="Libre Franklin SemiBold"/>
                <a:ea typeface="Libre Franklin SemiBold"/>
                <a:cs typeface="Libre Franklin SemiBold"/>
                <a:sym typeface="Libre Franklin SemiBold"/>
              </a:rPr>
              <a:t>Principaux canaux</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marR="0" rtl="0" algn="l">
              <a:lnSpc>
                <a:spcPct val="100000"/>
              </a:lnSpc>
              <a:spcBef>
                <a:spcPts val="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Bulletins d’information de l’industrie et portails des membres</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Tables rondes et conférences sectorielles</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Sommets nationaux du tourisme</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237"/>
              <a:buFont typeface="Arial"/>
              <a:buNone/>
            </a:pPr>
            <a:r>
              <a:t/>
            </a:r>
            <a:endParaRPr b="0" i="0" sz="1237"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1237"/>
              <a:buFont typeface="Arial"/>
              <a:buNone/>
            </a:pPr>
            <a:r>
              <a:t/>
            </a:r>
            <a:endParaRPr b="0" i="0" sz="1237"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1237"/>
              <a:buFont typeface="Arial"/>
              <a:buNone/>
            </a:pPr>
            <a:r>
              <a:t/>
            </a:r>
            <a:endParaRPr b="0" i="0" sz="1237" u="none" cap="none" strike="noStrike">
              <a:solidFill>
                <a:srgbClr val="2B3441"/>
              </a:solidFill>
              <a:latin typeface="Libre Franklin"/>
              <a:ea typeface="Libre Franklin"/>
              <a:cs typeface="Libre Franklin"/>
              <a:sym typeface="Libre Franklin"/>
            </a:endParaRPr>
          </a:p>
        </p:txBody>
      </p:sp>
      <p:sp>
        <p:nvSpPr>
          <p:cNvPr id="245" name="Google Shape;245;p17"/>
          <p:cNvSpPr txBox="1"/>
          <p:nvPr/>
        </p:nvSpPr>
        <p:spPr>
          <a:xfrm>
            <a:off x="282575" y="533375"/>
            <a:ext cx="6277800" cy="61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lang="fr-CA" sz="2400">
                <a:solidFill>
                  <a:srgbClr val="2B3441"/>
                </a:solidFill>
                <a:latin typeface="Libre Franklin SemiBold"/>
                <a:ea typeface="Libre Franklin SemiBold"/>
                <a:cs typeface="Libre Franklin SemiBold"/>
                <a:sym typeface="Libre Franklin SemiBold"/>
              </a:rPr>
              <a:t>Les a</a:t>
            </a:r>
            <a:r>
              <a:rPr b="0" i="0" lang="fr-CA" sz="2400" u="none" cap="none" strike="noStrike">
                <a:solidFill>
                  <a:srgbClr val="2B3441"/>
                </a:solidFill>
                <a:latin typeface="Libre Franklin SemiBold"/>
                <a:ea typeface="Libre Franklin SemiBold"/>
                <a:cs typeface="Libre Franklin SemiBold"/>
                <a:sym typeface="Libre Franklin SemiBold"/>
              </a:rPr>
              <a:t>ssociations et partenaires touristiques</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p:txBody>
      </p:sp>
      <p:sp>
        <p:nvSpPr>
          <p:cNvPr id="246" name="Google Shape;246;p17"/>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i="0" lang="fr-CA" sz="800" u="none" cap="none" strike="noStrike">
                <a:solidFill>
                  <a:srgbClr val="697889"/>
                </a:solidFill>
                <a:latin typeface="Libre Franklin"/>
                <a:ea typeface="Libre Franklin"/>
                <a:cs typeface="Libre Franklin"/>
                <a:sym typeface="Libre Franklin"/>
              </a:rPr>
              <a:t>LES PUBLICS CIBLES</a:t>
            </a:r>
            <a:endParaRPr b="1" i="0" sz="800" u="none" cap="none" strike="noStrike">
              <a:solidFill>
                <a:srgbClr val="697889"/>
              </a:solidFill>
              <a:latin typeface="Libre Franklin"/>
              <a:ea typeface="Libre Franklin"/>
              <a:cs typeface="Libre Franklin"/>
              <a:sym typeface="Libre Franklin"/>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0" name="Shape 250"/>
        <p:cNvGrpSpPr/>
        <p:nvPr/>
      </p:nvGrpSpPr>
      <p:grpSpPr>
        <a:xfrm>
          <a:off x="0" y="0"/>
          <a:ext cx="0" cy="0"/>
          <a:chOff x="0" y="0"/>
          <a:chExt cx="0" cy="0"/>
        </a:xfrm>
      </p:grpSpPr>
      <p:sp>
        <p:nvSpPr>
          <p:cNvPr id="251" name="Google Shape;251;p18"/>
          <p:cNvSpPr/>
          <p:nvPr/>
        </p:nvSpPr>
        <p:spPr>
          <a:xfrm>
            <a:off x="6586775" y="-100"/>
            <a:ext cx="2587500" cy="5156100"/>
          </a:xfrm>
          <a:prstGeom prst="rect">
            <a:avLst/>
          </a:prstGeom>
          <a:solidFill>
            <a:srgbClr val="09282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ibre Franklin"/>
              <a:ea typeface="Libre Franklin"/>
              <a:cs typeface="Libre Franklin"/>
              <a:sym typeface="Libre Franklin"/>
            </a:endParaRPr>
          </a:p>
        </p:txBody>
      </p:sp>
      <p:pic>
        <p:nvPicPr>
          <p:cNvPr id="252" name="Google Shape;252;p18" title="andy-holmes-0LcnbRruP_Y-unsplash (1).jpg"/>
          <p:cNvPicPr preferRelativeResize="0"/>
          <p:nvPr/>
        </p:nvPicPr>
        <p:blipFill rotWithShape="1">
          <a:blip r:embed="rId3">
            <a:alphaModFix/>
          </a:blip>
          <a:srcRect b="-87681" l="-22205" r="5149" t="-110557"/>
          <a:stretch/>
        </p:blipFill>
        <p:spPr>
          <a:xfrm>
            <a:off x="6115200" y="0"/>
            <a:ext cx="3028800" cy="5143500"/>
          </a:xfrm>
          <a:prstGeom prst="roundRect">
            <a:avLst>
              <a:gd fmla="val 0" name="adj"/>
            </a:avLst>
          </a:prstGeom>
          <a:noFill/>
          <a:ln>
            <a:noFill/>
          </a:ln>
        </p:spPr>
      </p:pic>
      <p:sp>
        <p:nvSpPr>
          <p:cNvPr id="253" name="Google Shape;253;p18"/>
          <p:cNvSpPr txBox="1"/>
          <p:nvPr/>
        </p:nvSpPr>
        <p:spPr>
          <a:xfrm>
            <a:off x="291700" y="518550"/>
            <a:ext cx="6277800" cy="61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lang="fr-CA" sz="2400">
                <a:solidFill>
                  <a:srgbClr val="2B3441"/>
                </a:solidFill>
                <a:latin typeface="Libre Franklin SemiBold"/>
                <a:ea typeface="Libre Franklin SemiBold"/>
                <a:cs typeface="Libre Franklin SemiBold"/>
                <a:sym typeface="Libre Franklin SemiBold"/>
              </a:rPr>
              <a:t>Les organisations de marketing </a:t>
            </a:r>
            <a:endParaRPr sz="2400">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rPr lang="fr-CA" sz="2400">
                <a:solidFill>
                  <a:srgbClr val="2B3441"/>
                </a:solidFill>
                <a:latin typeface="Libre Franklin SemiBold"/>
                <a:ea typeface="Libre Franklin SemiBold"/>
                <a:cs typeface="Libre Franklin SemiBold"/>
                <a:sym typeface="Libre Franklin SemiBold"/>
              </a:rPr>
              <a:t>de destinations</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p:txBody>
      </p:sp>
      <p:sp>
        <p:nvSpPr>
          <p:cNvPr id="254" name="Google Shape;254;p18"/>
          <p:cNvSpPr txBox="1"/>
          <p:nvPr/>
        </p:nvSpPr>
        <p:spPr>
          <a:xfrm>
            <a:off x="291700" y="1371596"/>
            <a:ext cx="2587500" cy="353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fr-CA" sz="1400" u="none" cap="none" strike="noStrike">
                <a:solidFill>
                  <a:srgbClr val="97CA35"/>
                </a:solidFill>
                <a:latin typeface="Libre Franklin SemiBold"/>
                <a:ea typeface="Libre Franklin SemiBold"/>
                <a:cs typeface="Libre Franklin SemiBold"/>
                <a:sym typeface="Libre Franklin SemiBold"/>
              </a:rPr>
              <a:t>Pourquoi sont-ils importants?</a:t>
            </a:r>
            <a:endParaRPr b="0" i="0" sz="1400" u="none" cap="none" strike="noStrike">
              <a:solidFill>
                <a:srgbClr val="97CA35"/>
              </a:solidFill>
              <a:latin typeface="Libre Franklin SemiBold"/>
              <a:ea typeface="Libre Franklin SemiBold"/>
              <a:cs typeface="Libre Franklin SemiBold"/>
              <a:sym typeface="Libre Franklin SemiBold"/>
            </a:endParaRPr>
          </a:p>
        </p:txBody>
      </p:sp>
      <p:pic>
        <p:nvPicPr>
          <p:cNvPr id="255" name="Google Shape;255;p18" title="green-accent.png"/>
          <p:cNvPicPr preferRelativeResize="0"/>
          <p:nvPr/>
        </p:nvPicPr>
        <p:blipFill rotWithShape="1">
          <a:blip r:embed="rId4">
            <a:alphaModFix/>
          </a:blip>
          <a:srcRect b="0" l="5922" r="4743" t="0"/>
          <a:stretch/>
        </p:blipFill>
        <p:spPr>
          <a:xfrm rot="5400000">
            <a:off x="4030526" y="1649549"/>
            <a:ext cx="5156199" cy="1857100"/>
          </a:xfrm>
          <a:prstGeom prst="rect">
            <a:avLst/>
          </a:prstGeom>
          <a:noFill/>
          <a:ln>
            <a:noFill/>
          </a:ln>
        </p:spPr>
      </p:pic>
      <p:graphicFrame>
        <p:nvGraphicFramePr>
          <p:cNvPr id="256" name="Google Shape;256;p18"/>
          <p:cNvGraphicFramePr/>
          <p:nvPr/>
        </p:nvGraphicFramePr>
        <p:xfrm>
          <a:off x="282575" y="1916125"/>
          <a:ext cx="3000000" cy="3000000"/>
        </p:xfrm>
        <a:graphic>
          <a:graphicData uri="http://schemas.openxmlformats.org/drawingml/2006/table">
            <a:tbl>
              <a:tblPr>
                <a:noFill/>
                <a:tableStyleId>{0E21B338-1327-45C0-92CC-B2B9EA53AE43}</a:tableStyleId>
              </a:tblPr>
              <a:tblGrid>
                <a:gridCol w="1403000"/>
                <a:gridCol w="4653125"/>
              </a:tblGrid>
              <a:tr h="524775">
                <a:tc>
                  <a:txBody>
                    <a:bodyPr/>
                    <a:lstStyle/>
                    <a:p>
                      <a:pPr indent="0" lvl="0" marL="0" marR="0" rtl="0" algn="l">
                        <a:lnSpc>
                          <a:spcPct val="100000"/>
                        </a:lnSpc>
                        <a:spcBef>
                          <a:spcPts val="0"/>
                        </a:spcBef>
                        <a:spcAft>
                          <a:spcPts val="0"/>
                        </a:spcAft>
                        <a:buClr>
                          <a:srgbClr val="000000"/>
                        </a:buClr>
                        <a:buSzPts val="800"/>
                        <a:buFont typeface="Arial"/>
                        <a:buNone/>
                      </a:pPr>
                      <a:r>
                        <a:rPr b="0" i="0" lang="fr-CA" sz="800" u="none" cap="none" strike="noStrike">
                          <a:solidFill>
                            <a:srgbClr val="2B3441"/>
                          </a:solidFill>
                          <a:latin typeface="Libre Franklin SemiBold"/>
                          <a:ea typeface="Libre Franklin SemiBold"/>
                          <a:cs typeface="Libre Franklin SemiBold"/>
                          <a:sym typeface="Libre Franklin SemiBold"/>
                        </a:rPr>
                        <a:t>RÔLE DANS LE SUCCÈS DU TOURISME</a:t>
                      </a:r>
                      <a:endParaRPr sz="800" u="none" cap="none" strike="noStrike">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fr-CA" sz="1000">
                          <a:solidFill>
                            <a:srgbClr val="2B3441"/>
                          </a:solidFill>
                          <a:latin typeface="Libre Franklin"/>
                          <a:ea typeface="Libre Franklin"/>
                          <a:cs typeface="Libre Franklin"/>
                          <a:sym typeface="Libre Franklin"/>
                        </a:rPr>
                        <a:t>Les organisations de marketing de destinations</a:t>
                      </a:r>
                      <a:r>
                        <a:rPr b="0" i="0" lang="fr-CA" sz="1000" u="none" cap="none" strike="noStrike">
                          <a:solidFill>
                            <a:srgbClr val="2B3441"/>
                          </a:solidFill>
                          <a:latin typeface="Libre Franklin"/>
                          <a:ea typeface="Libre Franklin"/>
                          <a:cs typeface="Libre Franklin"/>
                          <a:sym typeface="Libre Franklin"/>
                        </a:rPr>
                        <a:t> contrôlent les plateformes de marque, les campagnes touristiques et le contenu destiné aux visiteurs. La matrice discursive peut améliorer l’uniformité et la pertinence de leur action de sensibilisation.</a:t>
                      </a:r>
                      <a:endParaRPr sz="1000" u="none" cap="none" strike="noStrike">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r>
              <a:tr h="504625">
                <a:tc>
                  <a:txBody>
                    <a:bodyPr/>
                    <a:lstStyle/>
                    <a:p>
                      <a:pPr indent="0" lvl="0" marL="0" marR="0" rtl="0" algn="l">
                        <a:lnSpc>
                          <a:spcPct val="100000"/>
                        </a:lnSpc>
                        <a:spcBef>
                          <a:spcPts val="0"/>
                        </a:spcBef>
                        <a:spcAft>
                          <a:spcPts val="0"/>
                        </a:spcAft>
                        <a:buClr>
                          <a:srgbClr val="000000"/>
                        </a:buClr>
                        <a:buSzPts val="800"/>
                        <a:buFont typeface="Arial"/>
                        <a:buNone/>
                      </a:pPr>
                      <a:r>
                        <a:rPr b="0" i="0" lang="fr-CA" sz="800" u="none" cap="none" strike="noStrike">
                          <a:solidFill>
                            <a:srgbClr val="2B3441"/>
                          </a:solidFill>
                          <a:latin typeface="Libre Franklin SemiBold"/>
                          <a:ea typeface="Libre Franklin SemiBold"/>
                          <a:cs typeface="Libre Franklin SemiBold"/>
                          <a:sym typeface="Libre Franklin SemiBold"/>
                        </a:rPr>
                        <a:t>PERTINENCE</a:t>
                      </a:r>
                      <a:br>
                        <a:rPr b="0" i="0" lang="fr-CA" sz="800" u="none" cap="none" strike="noStrike">
                          <a:solidFill>
                            <a:srgbClr val="2B3441"/>
                          </a:solidFill>
                          <a:latin typeface="Libre Franklin SemiBold"/>
                          <a:ea typeface="Libre Franklin SemiBold"/>
                          <a:cs typeface="Libre Franklin SemiBold"/>
                          <a:sym typeface="Libre Franklin SemiBold"/>
                        </a:rPr>
                      </a:br>
                      <a:r>
                        <a:rPr b="0" i="0" lang="fr-CA" sz="800" u="none" cap="none" strike="noStrike">
                          <a:solidFill>
                            <a:srgbClr val="2B3441"/>
                          </a:solidFill>
                          <a:latin typeface="Libre Franklin SemiBold"/>
                          <a:ea typeface="Libre Franklin SemiBold"/>
                          <a:cs typeface="Libre Franklin SemiBold"/>
                          <a:sym typeface="Libre Franklin SemiBold"/>
                        </a:rPr>
                        <a:t>STRATÉGIQUE</a:t>
                      </a:r>
                      <a:endParaRPr sz="800" u="none" cap="none" strike="noStrike">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fr-CA" sz="1000" u="none" cap="none" strike="noStrike">
                          <a:solidFill>
                            <a:srgbClr val="2B3441"/>
                          </a:solidFill>
                          <a:latin typeface="Libre Franklin"/>
                          <a:ea typeface="Libre Franklin"/>
                          <a:cs typeface="Libre Franklin"/>
                          <a:sym typeface="Libre Franklin"/>
                        </a:rPr>
                        <a:t>Elles travaillent souvent entre le secteur, le gouvernement et le public, ce qui fait d’elles des joueuses essentielles dans la transmission du discours à de multiples publics.</a:t>
                      </a:r>
                      <a:endParaRPr sz="1000" u="none" cap="none" strike="noStrike">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504625">
                <a:tc>
                  <a:txBody>
                    <a:bodyPr/>
                    <a:lstStyle/>
                    <a:p>
                      <a:pPr indent="0" lvl="0" marL="0" marR="0" rtl="0" algn="l">
                        <a:lnSpc>
                          <a:spcPct val="100000"/>
                        </a:lnSpc>
                        <a:spcBef>
                          <a:spcPts val="0"/>
                        </a:spcBef>
                        <a:spcAft>
                          <a:spcPts val="0"/>
                        </a:spcAft>
                        <a:buClr>
                          <a:schemeClr val="dk1"/>
                        </a:buClr>
                        <a:buSzPts val="1100"/>
                        <a:buFont typeface="Arial"/>
                        <a:buNone/>
                      </a:pPr>
                      <a:r>
                        <a:rPr b="0" i="0" lang="fr-CA" sz="800" u="none" cap="none" strike="noStrike">
                          <a:solidFill>
                            <a:srgbClr val="2B3441"/>
                          </a:solidFill>
                          <a:latin typeface="Libre Franklin SemiBold"/>
                          <a:ea typeface="Libre Franklin SemiBold"/>
                          <a:cs typeface="Libre Franklin SemiBold"/>
                          <a:sym typeface="Libre Franklin SemiBold"/>
                        </a:rPr>
                        <a:t>PRINCIPAUX RÉSULTATS</a:t>
                      </a:r>
                      <a:endParaRPr sz="800" u="none" cap="none" strike="noStrike">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0" i="0" lang="fr-CA" sz="1000" u="none" cap="none" strike="noStrike">
                          <a:solidFill>
                            <a:srgbClr val="2B3441"/>
                          </a:solidFill>
                          <a:latin typeface="Libre Franklin"/>
                          <a:ea typeface="Libre Franklin"/>
                          <a:cs typeface="Libre Franklin"/>
                          <a:sym typeface="Libre Franklin"/>
                        </a:rPr>
                        <a:t>De nombreuses </a:t>
                      </a:r>
                      <a:r>
                        <a:rPr lang="fr-CA" sz="1000">
                          <a:solidFill>
                            <a:srgbClr val="2B3441"/>
                          </a:solidFill>
                          <a:latin typeface="Libre Franklin"/>
                          <a:ea typeface="Libre Franklin"/>
                          <a:cs typeface="Libre Franklin"/>
                          <a:sym typeface="Libre Franklin"/>
                        </a:rPr>
                        <a:t>organisations de marketing de destinations</a:t>
                      </a:r>
                      <a:r>
                        <a:rPr b="0" i="0" lang="fr-CA" sz="1000" u="none" cap="none" strike="noStrike">
                          <a:solidFill>
                            <a:srgbClr val="2B3441"/>
                          </a:solidFill>
                          <a:latin typeface="Libre Franklin"/>
                          <a:ea typeface="Libre Franklin"/>
                          <a:cs typeface="Libre Franklin"/>
                          <a:sym typeface="Libre Franklin"/>
                        </a:rPr>
                        <a:t> s’orientent vers des rôles d’intendance et ont besoin d’un discours qui met en valeur les avantages à long terme du tourisme (par exemple, la durabilité, l’emploi, les infrastructures).</a:t>
                      </a:r>
                      <a:endParaRPr sz="1000" u="none" cap="none" strike="noStrike">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r>
              <a:tr h="504625">
                <a:tc>
                  <a:txBody>
                    <a:bodyPr/>
                    <a:lstStyle/>
                    <a:p>
                      <a:pPr indent="0" lvl="0" marL="0" marR="0" rtl="0" algn="l">
                        <a:lnSpc>
                          <a:spcPct val="100000"/>
                        </a:lnSpc>
                        <a:spcBef>
                          <a:spcPts val="0"/>
                        </a:spcBef>
                        <a:spcAft>
                          <a:spcPts val="0"/>
                        </a:spcAft>
                        <a:buClr>
                          <a:schemeClr val="dk1"/>
                        </a:buClr>
                        <a:buSzPts val="1100"/>
                        <a:buFont typeface="Arial"/>
                        <a:buNone/>
                      </a:pPr>
                      <a:r>
                        <a:rPr b="0" i="0" lang="fr-CA" sz="800" u="none" cap="none" strike="noStrike">
                          <a:solidFill>
                            <a:srgbClr val="2B3441"/>
                          </a:solidFill>
                          <a:latin typeface="Libre Franklin SemiBold"/>
                          <a:ea typeface="Libre Franklin SemiBold"/>
                          <a:cs typeface="Libre Franklin SemiBold"/>
                          <a:sym typeface="Libre Franklin SemiBold"/>
                        </a:rPr>
                        <a:t>INFLUENCE SUR LA PERCEPTION</a:t>
                      </a:r>
                      <a:endParaRPr sz="800" u="none" cap="none" strike="noStrike">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fr-CA" sz="1000" u="none" cap="none" strike="noStrike">
                          <a:solidFill>
                            <a:srgbClr val="2B3441"/>
                          </a:solidFill>
                          <a:latin typeface="Libre Franklin"/>
                          <a:ea typeface="Libre Franklin"/>
                          <a:cs typeface="Libre Franklin"/>
                          <a:sym typeface="Libre Franklin"/>
                        </a:rPr>
                        <a:t>Ils sont bien placés pour tester des outils discursifs et aider à affiner la matrice de messages avant un déploiement plus large.</a:t>
                      </a:r>
                      <a:endParaRPr sz="1000" u="none" cap="none" strike="noStrike">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257" name="Google Shape;257;p18"/>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i="0" lang="fr-CA" sz="800" u="none" cap="none" strike="noStrike">
                <a:solidFill>
                  <a:srgbClr val="697889"/>
                </a:solidFill>
                <a:latin typeface="Libre Franklin"/>
                <a:ea typeface="Libre Franklin"/>
                <a:cs typeface="Libre Franklin"/>
                <a:sym typeface="Libre Franklin"/>
              </a:rPr>
              <a:t>LES PUBLICS CIBLES</a:t>
            </a:r>
            <a:endParaRPr b="1" i="0" sz="800" u="none" cap="none" strike="noStrike">
              <a:solidFill>
                <a:srgbClr val="697889"/>
              </a:solidFill>
              <a:latin typeface="Libre Franklin"/>
              <a:ea typeface="Libre Franklin"/>
              <a:cs typeface="Libre Franklin"/>
              <a:sym typeface="Libre Franklin"/>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1" name="Shape 261"/>
        <p:cNvGrpSpPr/>
        <p:nvPr/>
      </p:nvGrpSpPr>
      <p:grpSpPr>
        <a:xfrm>
          <a:off x="0" y="0"/>
          <a:ext cx="0" cy="0"/>
          <a:chOff x="0" y="0"/>
          <a:chExt cx="0" cy="0"/>
        </a:xfrm>
      </p:grpSpPr>
      <p:sp>
        <p:nvSpPr>
          <p:cNvPr id="262" name="Google Shape;262;p19"/>
          <p:cNvSpPr/>
          <p:nvPr/>
        </p:nvSpPr>
        <p:spPr>
          <a:xfrm>
            <a:off x="6813025" y="1371600"/>
            <a:ext cx="20484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04</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rPr b="0" i="0" lang="fr-CA" sz="1500" u="none" cap="none" strike="noStrike">
                <a:solidFill>
                  <a:srgbClr val="2B3441"/>
                </a:solidFill>
                <a:latin typeface="Libre Franklin SemiBold"/>
                <a:ea typeface="Libre Franklin SemiBold"/>
                <a:cs typeface="Libre Franklin SemiBold"/>
                <a:sym typeface="Libre Franklin SemiBold"/>
              </a:rPr>
              <a:t>Indicateurs clés de performance (ICP)</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marR="0" rtl="0" algn="l">
              <a:lnSpc>
                <a:spcPct val="100000"/>
              </a:lnSpc>
              <a:spcBef>
                <a:spcPts val="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Amélioration des mesures de soutien aux résidents</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100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Participation aux initiatives nationales de narration de récit</a:t>
            </a:r>
            <a:endParaRPr b="0" i="0" sz="1000" u="none" cap="none" strike="noStrike">
              <a:solidFill>
                <a:srgbClr val="2B3441"/>
              </a:solidFill>
              <a:latin typeface="Libre Franklin"/>
              <a:ea typeface="Libre Franklin"/>
              <a:cs typeface="Libre Franklin"/>
              <a:sym typeface="Libre Franklin"/>
            </a:endParaRPr>
          </a:p>
        </p:txBody>
      </p:sp>
      <p:sp>
        <p:nvSpPr>
          <p:cNvPr id="263" name="Google Shape;263;p19"/>
          <p:cNvSpPr txBox="1"/>
          <p:nvPr/>
        </p:nvSpPr>
        <p:spPr>
          <a:xfrm>
            <a:off x="291700" y="518550"/>
            <a:ext cx="7387800" cy="853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0" i="0" lang="fr-CA" sz="2400" u="none" cap="none" strike="noStrike">
                <a:solidFill>
                  <a:srgbClr val="2B3441"/>
                </a:solidFill>
                <a:latin typeface="Libre Franklin SemiBold"/>
                <a:ea typeface="Libre Franklin SemiBold"/>
                <a:cs typeface="Libre Franklin SemiBold"/>
                <a:sym typeface="Libre Franklin SemiBold"/>
              </a:rPr>
              <a:t>Organismes de marketing de destination</a:t>
            </a:r>
            <a:endParaRPr b="0" i="0" sz="2400" u="none" cap="none" strike="noStrike">
              <a:solidFill>
                <a:srgbClr val="2B3441"/>
              </a:solidFill>
              <a:latin typeface="Libre Franklin SemiBold"/>
              <a:ea typeface="Libre Franklin SemiBold"/>
              <a:cs typeface="Libre Franklin SemiBold"/>
              <a:sym typeface="Libre Franklin SemiBold"/>
            </a:endParaRPr>
          </a:p>
        </p:txBody>
      </p:sp>
      <p:sp>
        <p:nvSpPr>
          <p:cNvPr id="264" name="Google Shape;264;p19"/>
          <p:cNvSpPr/>
          <p:nvPr/>
        </p:nvSpPr>
        <p:spPr>
          <a:xfrm>
            <a:off x="278850" y="1371600"/>
            <a:ext cx="20484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01</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rPr b="0" i="0" lang="fr-CA" sz="1500" u="none" cap="none" strike="noStrike">
                <a:solidFill>
                  <a:srgbClr val="2B3441"/>
                </a:solidFill>
                <a:latin typeface="Libre Franklin SemiBold"/>
                <a:ea typeface="Libre Franklin SemiBold"/>
                <a:cs typeface="Libre Franklin SemiBold"/>
                <a:sym typeface="Libre Franklin SemiBold"/>
              </a:rPr>
              <a:t>Principales motivations</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114300" lvl="0" marL="171450" marR="0" rtl="0" algn="l">
              <a:lnSpc>
                <a:spcPct val="100000"/>
              </a:lnSpc>
              <a:spcBef>
                <a:spcPts val="0"/>
              </a:spcBef>
              <a:spcAft>
                <a:spcPts val="0"/>
              </a:spcAft>
              <a:buClr>
                <a:srgbClr val="2B3441"/>
              </a:buClr>
              <a:buSzPts val="900"/>
              <a:buFont typeface="Libre Franklin"/>
              <a:buChar char="→"/>
            </a:pPr>
            <a:r>
              <a:rPr b="0" i="0" lang="fr-CA" sz="900" u="none" cap="none" strike="noStrike">
                <a:solidFill>
                  <a:srgbClr val="2B3441"/>
                </a:solidFill>
                <a:latin typeface="Libre Franklin"/>
                <a:ea typeface="Libre Franklin"/>
                <a:cs typeface="Libre Franklin"/>
                <a:sym typeface="Libre Franklin"/>
              </a:rPr>
              <a:t>Force de la marque et </a:t>
            </a:r>
            <a:br>
              <a:rPr b="0" i="0" lang="fr-CA" sz="900" u="none" cap="none" strike="noStrike">
                <a:solidFill>
                  <a:srgbClr val="2B3441"/>
                </a:solidFill>
                <a:latin typeface="Libre Franklin"/>
                <a:ea typeface="Libre Franklin"/>
                <a:cs typeface="Libre Franklin"/>
                <a:sym typeface="Libre Franklin"/>
              </a:rPr>
            </a:br>
            <a:r>
              <a:rPr b="0" i="0" lang="fr-CA" sz="900" u="none" cap="none" strike="noStrike">
                <a:solidFill>
                  <a:srgbClr val="2B3441"/>
                </a:solidFill>
                <a:latin typeface="Libre Franklin"/>
                <a:ea typeface="Libre Franklin"/>
                <a:cs typeface="Libre Franklin"/>
                <a:sym typeface="Libre Franklin"/>
              </a:rPr>
              <a:t>croissance du nombre de visiteurs</a:t>
            </a:r>
            <a:endParaRPr b="0" i="0" sz="900" u="none" cap="none" strike="noStrike">
              <a:solidFill>
                <a:srgbClr val="2B3441"/>
              </a:solidFill>
              <a:latin typeface="Libre Franklin"/>
              <a:ea typeface="Libre Franklin"/>
              <a:cs typeface="Libre Franklin"/>
              <a:sym typeface="Libre Franklin"/>
            </a:endParaRPr>
          </a:p>
          <a:p>
            <a:pPr indent="-114300" lvl="0" marL="171450" marR="0" rtl="0" algn="l">
              <a:lnSpc>
                <a:spcPct val="100000"/>
              </a:lnSpc>
              <a:spcBef>
                <a:spcPts val="1000"/>
              </a:spcBef>
              <a:spcAft>
                <a:spcPts val="0"/>
              </a:spcAft>
              <a:buClr>
                <a:srgbClr val="2B3441"/>
              </a:buClr>
              <a:buSzPts val="900"/>
              <a:buFont typeface="Libre Franklin"/>
              <a:buChar char="→"/>
            </a:pPr>
            <a:r>
              <a:rPr b="0" i="0" lang="fr-CA" sz="900" u="none" cap="none" strike="noStrike">
                <a:solidFill>
                  <a:srgbClr val="2B3441"/>
                </a:solidFill>
                <a:latin typeface="Libre Franklin"/>
                <a:ea typeface="Libre Franklin"/>
                <a:cs typeface="Libre Franklin"/>
                <a:sym typeface="Libre Franklin"/>
              </a:rPr>
              <a:t>Soutien et </a:t>
            </a:r>
            <a:br>
              <a:rPr b="0" i="0" lang="fr-CA" sz="900" u="none" cap="none" strike="noStrike">
                <a:solidFill>
                  <a:srgbClr val="2B3441"/>
                </a:solidFill>
                <a:latin typeface="Libre Franklin"/>
                <a:ea typeface="Libre Franklin"/>
                <a:cs typeface="Libre Franklin"/>
                <a:sym typeface="Libre Franklin"/>
              </a:rPr>
            </a:br>
            <a:r>
              <a:rPr b="0" i="0" lang="fr-CA" sz="900" u="none" cap="none" strike="noStrike">
                <a:solidFill>
                  <a:srgbClr val="2B3441"/>
                </a:solidFill>
                <a:latin typeface="Libre Franklin"/>
                <a:ea typeface="Libre Franklin"/>
                <a:cs typeface="Libre Franklin"/>
                <a:sym typeface="Libre Franklin"/>
              </a:rPr>
              <a:t>confiance de la communauté</a:t>
            </a:r>
            <a:endParaRPr b="0" i="0" sz="900" u="none" cap="none" strike="noStrike">
              <a:solidFill>
                <a:srgbClr val="2B3441"/>
              </a:solidFill>
              <a:latin typeface="Libre Franklin"/>
              <a:ea typeface="Libre Franklin"/>
              <a:cs typeface="Libre Franklin"/>
              <a:sym typeface="Libre Franklin"/>
            </a:endParaRPr>
          </a:p>
          <a:p>
            <a:pPr indent="-114300" lvl="0" marL="171450" marR="0" rtl="0" algn="l">
              <a:lnSpc>
                <a:spcPct val="100000"/>
              </a:lnSpc>
              <a:spcBef>
                <a:spcPts val="1000"/>
              </a:spcBef>
              <a:spcAft>
                <a:spcPts val="0"/>
              </a:spcAft>
              <a:buClr>
                <a:srgbClr val="2B3441"/>
              </a:buClr>
              <a:buSzPts val="900"/>
              <a:buFont typeface="Libre Franklin"/>
              <a:buChar char="→"/>
            </a:pPr>
            <a:r>
              <a:rPr b="0" i="0" lang="fr-CA" sz="900" u="none" cap="none" strike="noStrike">
                <a:solidFill>
                  <a:srgbClr val="2B3441"/>
                </a:solidFill>
                <a:latin typeface="Libre Franklin"/>
                <a:ea typeface="Libre Franklin"/>
                <a:cs typeface="Libre Franklin"/>
                <a:sym typeface="Libre Franklin"/>
              </a:rPr>
              <a:t>Harmonisation opérationnelle avec les partenaires</a:t>
            </a:r>
            <a:endParaRPr b="0" i="0" sz="900" u="none" cap="none" strike="noStrike">
              <a:solidFill>
                <a:srgbClr val="2B3441"/>
              </a:solidFill>
              <a:latin typeface="Libre Franklin"/>
              <a:ea typeface="Libre Franklin"/>
              <a:cs typeface="Libre Franklin"/>
              <a:sym typeface="Libre Franklin"/>
            </a:endParaRPr>
          </a:p>
          <a:p>
            <a:pPr indent="-114300" lvl="0" marL="171450" marR="0" rtl="0" algn="l">
              <a:lnSpc>
                <a:spcPct val="100000"/>
              </a:lnSpc>
              <a:spcBef>
                <a:spcPts val="1000"/>
              </a:spcBef>
              <a:spcAft>
                <a:spcPts val="0"/>
              </a:spcAft>
              <a:buClr>
                <a:srgbClr val="2B3441"/>
              </a:buClr>
              <a:buSzPts val="900"/>
              <a:buFont typeface="Libre Franklin"/>
              <a:buChar char="→"/>
            </a:pPr>
            <a:r>
              <a:rPr b="0" i="0" lang="fr-CA" sz="900" u="none" cap="none" strike="noStrike">
                <a:solidFill>
                  <a:srgbClr val="2B3441"/>
                </a:solidFill>
                <a:latin typeface="Libre Franklin"/>
                <a:ea typeface="Libre Franklin"/>
                <a:cs typeface="Libre Franklin"/>
                <a:sym typeface="Libre Franklin"/>
              </a:rPr>
              <a:t>Le tourisme comme contributeur précieux au niveau local</a:t>
            </a:r>
            <a:endParaRPr b="0" i="0" sz="9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100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p:txBody>
      </p:sp>
      <p:sp>
        <p:nvSpPr>
          <p:cNvPr id="265" name="Google Shape;265;p19"/>
          <p:cNvSpPr/>
          <p:nvPr/>
        </p:nvSpPr>
        <p:spPr>
          <a:xfrm>
            <a:off x="2456908" y="1371600"/>
            <a:ext cx="20484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02</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1F1F20"/>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rPr b="0" i="0" lang="fr-CA" sz="1500" u="none" cap="none" strike="noStrike">
                <a:solidFill>
                  <a:srgbClr val="2B3441"/>
                </a:solidFill>
                <a:latin typeface="Libre Franklin SemiBold"/>
                <a:ea typeface="Libre Franklin SemiBold"/>
                <a:cs typeface="Libre Franklin SemiBold"/>
                <a:sym typeface="Libre Franklin SemiBold"/>
              </a:rPr>
              <a:t>Appel à l’action</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marR="0" rtl="0" algn="l">
              <a:lnSpc>
                <a:spcPct val="100000"/>
              </a:lnSpc>
              <a:spcBef>
                <a:spcPts val="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Intégrer le discours dans l’image de marque de la destination</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Partager des éléments de preuve locaux pour enrichir l’histoire nationale</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100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p:txBody>
      </p:sp>
      <p:sp>
        <p:nvSpPr>
          <p:cNvPr id="266" name="Google Shape;266;p19"/>
          <p:cNvSpPr/>
          <p:nvPr/>
        </p:nvSpPr>
        <p:spPr>
          <a:xfrm>
            <a:off x="4634967" y="1371600"/>
            <a:ext cx="20484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03</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rPr b="0" i="0" lang="fr-CA" sz="1500" u="none" cap="none" strike="noStrike">
                <a:solidFill>
                  <a:srgbClr val="2B3441"/>
                </a:solidFill>
                <a:latin typeface="Libre Franklin SemiBold"/>
                <a:ea typeface="Libre Franklin SemiBold"/>
                <a:cs typeface="Libre Franklin SemiBold"/>
                <a:sym typeface="Libre Franklin SemiBold"/>
              </a:rPr>
              <a:t>Principaux canaux</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marR="0" rtl="0" algn="l">
              <a:lnSpc>
                <a:spcPct val="100000"/>
              </a:lnSpc>
              <a:spcBef>
                <a:spcPts val="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Mises à jour de l’industrie et des parties prenantes</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Tables rondes et conférences sectorielles</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237"/>
              <a:buFont typeface="Arial"/>
              <a:buNone/>
            </a:pPr>
            <a:r>
              <a:t/>
            </a:r>
            <a:endParaRPr b="0" i="0" sz="1237"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1237"/>
              <a:buFont typeface="Arial"/>
              <a:buNone/>
            </a:pPr>
            <a:r>
              <a:t/>
            </a:r>
            <a:endParaRPr b="0" i="0" sz="1237"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1237"/>
              <a:buFont typeface="Arial"/>
              <a:buNone/>
            </a:pPr>
            <a:r>
              <a:t/>
            </a:r>
            <a:endParaRPr b="0" i="0" sz="1237" u="none" cap="none" strike="noStrike">
              <a:solidFill>
                <a:srgbClr val="2B3441"/>
              </a:solidFill>
              <a:latin typeface="Libre Franklin"/>
              <a:ea typeface="Libre Franklin"/>
              <a:cs typeface="Libre Franklin"/>
              <a:sym typeface="Libre Franklin"/>
            </a:endParaRPr>
          </a:p>
        </p:txBody>
      </p:sp>
      <p:sp>
        <p:nvSpPr>
          <p:cNvPr id="267" name="Google Shape;267;p19"/>
          <p:cNvSpPr/>
          <p:nvPr/>
        </p:nvSpPr>
        <p:spPr>
          <a:xfrm>
            <a:off x="278850" y="5615750"/>
            <a:ext cx="1828800" cy="3031200"/>
          </a:xfrm>
          <a:prstGeom prst="roundRect">
            <a:avLst>
              <a:gd fmla="val 2491" name="adj"/>
            </a:avLst>
          </a:prstGeom>
          <a:solidFill>
            <a:srgbClr val="F8FAFC"/>
          </a:solidFill>
          <a:ln>
            <a:noFill/>
          </a:ln>
        </p:spPr>
        <p:txBody>
          <a:bodyPr anchorCtr="0" anchor="t" bIns="182875" lIns="182875" spcFirstLastPara="1" rIns="182875" wrap="square" tIns="182875">
            <a:noAutofit/>
          </a:bodyPr>
          <a:lstStyle/>
          <a:p>
            <a:pPr indent="0" lvl="0" marL="0" marR="0" rtl="0" algn="l">
              <a:lnSpc>
                <a:spcPct val="85000"/>
              </a:lnSpc>
              <a:spcBef>
                <a:spcPts val="0"/>
              </a:spcBef>
              <a:spcAft>
                <a:spcPts val="0"/>
              </a:spcAft>
              <a:buClr>
                <a:srgbClr val="000000"/>
              </a:buClr>
              <a:buSzPts val="800"/>
              <a:buFont typeface="Arial"/>
              <a:buNone/>
            </a:pPr>
            <a:r>
              <a:t/>
            </a:r>
            <a:endParaRPr b="0" i="0" sz="800" u="none" cap="none" strike="noStrike">
              <a:solidFill>
                <a:schemeClr val="dk1"/>
              </a:solidFill>
              <a:latin typeface="Manrope"/>
              <a:ea typeface="Manrope"/>
              <a:cs typeface="Manrope"/>
              <a:sym typeface="Manrope"/>
            </a:endParaRPr>
          </a:p>
        </p:txBody>
      </p:sp>
      <p:sp>
        <p:nvSpPr>
          <p:cNvPr id="268" name="Google Shape;268;p19"/>
          <p:cNvSpPr/>
          <p:nvPr/>
        </p:nvSpPr>
        <p:spPr>
          <a:xfrm>
            <a:off x="2460625" y="5615750"/>
            <a:ext cx="1828800" cy="3031200"/>
          </a:xfrm>
          <a:prstGeom prst="roundRect">
            <a:avLst>
              <a:gd fmla="val 2491" name="adj"/>
            </a:avLst>
          </a:prstGeom>
          <a:solidFill>
            <a:srgbClr val="F8FAFC"/>
          </a:solidFill>
          <a:ln>
            <a:noFill/>
          </a:ln>
        </p:spPr>
        <p:txBody>
          <a:bodyPr anchorCtr="0" anchor="t" bIns="182875" lIns="182875" spcFirstLastPara="1" rIns="182875" wrap="square" tIns="182875">
            <a:noAutofit/>
          </a:bodyPr>
          <a:lstStyle/>
          <a:p>
            <a:pPr indent="0" lvl="0" marL="0" marR="0" rtl="0" algn="l">
              <a:lnSpc>
                <a:spcPct val="85000"/>
              </a:lnSpc>
              <a:spcBef>
                <a:spcPts val="0"/>
              </a:spcBef>
              <a:spcAft>
                <a:spcPts val="0"/>
              </a:spcAft>
              <a:buClr>
                <a:srgbClr val="000000"/>
              </a:buClr>
              <a:buSzPts val="1200"/>
              <a:buFont typeface="Arial"/>
              <a:buNone/>
            </a:pPr>
            <a:r>
              <a:t/>
            </a:r>
            <a:endParaRPr b="1" i="0" sz="1200" u="none" cap="none" strike="noStrike">
              <a:solidFill>
                <a:schemeClr val="dk1"/>
              </a:solidFill>
              <a:latin typeface="Manrope"/>
              <a:ea typeface="Manrope"/>
              <a:cs typeface="Manrope"/>
              <a:sym typeface="Manrope"/>
            </a:endParaRPr>
          </a:p>
          <a:p>
            <a:pPr indent="-57150" lvl="0" marL="171450" marR="0" rtl="0" algn="l">
              <a:lnSpc>
                <a:spcPct val="100000"/>
              </a:lnSpc>
              <a:spcBef>
                <a:spcPts val="0"/>
              </a:spcBef>
              <a:spcAft>
                <a:spcPts val="0"/>
              </a:spcAft>
              <a:buClr>
                <a:schemeClr val="accent2"/>
              </a:buClr>
              <a:buSzPts val="900"/>
              <a:buFont typeface="Manrope"/>
              <a:buNone/>
            </a:pPr>
            <a:r>
              <a:t/>
            </a:r>
            <a:endParaRPr b="0" i="0" sz="900" u="none" cap="none" strike="noStrike">
              <a:solidFill>
                <a:schemeClr val="accent2"/>
              </a:solidFill>
              <a:latin typeface="Manrope"/>
              <a:ea typeface="Manrope"/>
              <a:cs typeface="Manrope"/>
              <a:sym typeface="Manrope"/>
            </a:endParaRPr>
          </a:p>
          <a:p>
            <a:pPr indent="0" lvl="0" marL="0" marR="0" rtl="0" algn="l">
              <a:lnSpc>
                <a:spcPct val="85000"/>
              </a:lnSpc>
              <a:spcBef>
                <a:spcPts val="1000"/>
              </a:spcBef>
              <a:spcAft>
                <a:spcPts val="0"/>
              </a:spcAft>
              <a:buClr>
                <a:srgbClr val="000000"/>
              </a:buClr>
              <a:buSzPts val="1200"/>
              <a:buFont typeface="Arial"/>
              <a:buNone/>
            </a:pPr>
            <a:r>
              <a:t/>
            </a:r>
            <a:endParaRPr b="0" i="0" sz="1200" u="none" cap="none" strike="noStrike">
              <a:solidFill>
                <a:schemeClr val="dk1"/>
              </a:solidFill>
              <a:latin typeface="Manrope"/>
              <a:ea typeface="Manrope"/>
              <a:cs typeface="Manrope"/>
              <a:sym typeface="Manrope"/>
            </a:endParaRPr>
          </a:p>
        </p:txBody>
      </p:sp>
      <p:sp>
        <p:nvSpPr>
          <p:cNvPr id="269" name="Google Shape;269;p19"/>
          <p:cNvSpPr/>
          <p:nvPr/>
        </p:nvSpPr>
        <p:spPr>
          <a:xfrm>
            <a:off x="4642400" y="5615750"/>
            <a:ext cx="1828800" cy="3031200"/>
          </a:xfrm>
          <a:prstGeom prst="roundRect">
            <a:avLst>
              <a:gd fmla="val 2491" name="adj"/>
            </a:avLst>
          </a:prstGeom>
          <a:solidFill>
            <a:srgbClr val="F8FAFC"/>
          </a:solidFill>
          <a:ln>
            <a:noFill/>
          </a:ln>
        </p:spPr>
        <p:txBody>
          <a:bodyPr anchorCtr="0" anchor="t" bIns="182875" lIns="182875" spcFirstLastPara="1" rIns="182875" wrap="square" tIns="182875">
            <a:noAutofit/>
          </a:bodyPr>
          <a:lstStyle/>
          <a:p>
            <a:pPr indent="0" lvl="0" marL="0" marR="0" rtl="0" algn="l">
              <a:lnSpc>
                <a:spcPct val="85000"/>
              </a:lnSpc>
              <a:spcBef>
                <a:spcPts val="0"/>
              </a:spcBef>
              <a:spcAft>
                <a:spcPts val="0"/>
              </a:spcAft>
              <a:buClr>
                <a:srgbClr val="000000"/>
              </a:buClr>
              <a:buSzPts val="1200"/>
              <a:buFont typeface="Arial"/>
              <a:buNone/>
            </a:pPr>
            <a:r>
              <a:t/>
            </a:r>
            <a:endParaRPr b="1" i="0" sz="1200" u="none" cap="none" strike="noStrike">
              <a:solidFill>
                <a:schemeClr val="dk1"/>
              </a:solidFill>
              <a:latin typeface="Manrope"/>
              <a:ea typeface="Manrope"/>
              <a:cs typeface="Manrope"/>
              <a:sym typeface="Manrope"/>
            </a:endParaRPr>
          </a:p>
          <a:p>
            <a:pPr indent="-57150" lvl="0" marL="171450" marR="0" rtl="0" algn="l">
              <a:lnSpc>
                <a:spcPct val="100000"/>
              </a:lnSpc>
              <a:spcBef>
                <a:spcPts val="0"/>
              </a:spcBef>
              <a:spcAft>
                <a:spcPts val="0"/>
              </a:spcAft>
              <a:buClr>
                <a:schemeClr val="accent2"/>
              </a:buClr>
              <a:buSzPts val="900"/>
              <a:buFont typeface="Manrope"/>
              <a:buNone/>
            </a:pPr>
            <a:r>
              <a:t/>
            </a:r>
            <a:endParaRPr b="0" i="0" sz="900" u="none" cap="none" strike="noStrike">
              <a:solidFill>
                <a:schemeClr val="accent2"/>
              </a:solidFill>
              <a:latin typeface="Manrope"/>
              <a:ea typeface="Manrope"/>
              <a:cs typeface="Manrope"/>
              <a:sym typeface="Manrope"/>
            </a:endParaRPr>
          </a:p>
          <a:p>
            <a:pPr indent="0" lvl="0" marL="0" marR="0" rtl="0" algn="l">
              <a:lnSpc>
                <a:spcPct val="85000"/>
              </a:lnSpc>
              <a:spcBef>
                <a:spcPts val="1000"/>
              </a:spcBef>
              <a:spcAft>
                <a:spcPts val="0"/>
              </a:spcAft>
              <a:buClr>
                <a:srgbClr val="000000"/>
              </a:buClr>
              <a:buSzPts val="1200"/>
              <a:buFont typeface="Arial"/>
              <a:buNone/>
            </a:pPr>
            <a:r>
              <a:t/>
            </a:r>
            <a:endParaRPr b="0" i="0" sz="1200" u="none" cap="none" strike="noStrike">
              <a:solidFill>
                <a:schemeClr val="dk1"/>
              </a:solidFill>
              <a:latin typeface="Manrope"/>
              <a:ea typeface="Manrope"/>
              <a:cs typeface="Manrope"/>
              <a:sym typeface="Manrope"/>
            </a:endParaRPr>
          </a:p>
          <a:p>
            <a:pPr indent="0" lvl="0" marL="0" marR="0" rtl="0" algn="l">
              <a:lnSpc>
                <a:spcPct val="85000"/>
              </a:lnSpc>
              <a:spcBef>
                <a:spcPts val="0"/>
              </a:spcBef>
              <a:spcAft>
                <a:spcPts val="0"/>
              </a:spcAft>
              <a:buClr>
                <a:srgbClr val="000000"/>
              </a:buClr>
              <a:buSzPts val="800"/>
              <a:buFont typeface="Arial"/>
              <a:buNone/>
            </a:pPr>
            <a:r>
              <a:t/>
            </a:r>
            <a:endParaRPr b="0" i="0" sz="800" u="none" cap="none" strike="noStrike">
              <a:solidFill>
                <a:schemeClr val="dk1"/>
              </a:solidFill>
              <a:latin typeface="Manrope"/>
              <a:ea typeface="Manrope"/>
              <a:cs typeface="Manrope"/>
              <a:sym typeface="Manrope"/>
            </a:endParaRPr>
          </a:p>
        </p:txBody>
      </p:sp>
      <p:sp>
        <p:nvSpPr>
          <p:cNvPr id="270" name="Google Shape;270;p19"/>
          <p:cNvSpPr/>
          <p:nvPr/>
        </p:nvSpPr>
        <p:spPr>
          <a:xfrm>
            <a:off x="6824175" y="5615750"/>
            <a:ext cx="1828800" cy="3031200"/>
          </a:xfrm>
          <a:prstGeom prst="roundRect">
            <a:avLst>
              <a:gd fmla="val 2491" name="adj"/>
            </a:avLst>
          </a:prstGeom>
          <a:solidFill>
            <a:srgbClr val="F8FAFC"/>
          </a:solidFill>
          <a:ln>
            <a:noFill/>
          </a:ln>
        </p:spPr>
        <p:txBody>
          <a:bodyPr anchorCtr="0" anchor="t" bIns="182875" lIns="182875" spcFirstLastPara="1" rIns="182875" wrap="square" tIns="182875">
            <a:noAutofit/>
          </a:bodyPr>
          <a:lstStyle/>
          <a:p>
            <a:pPr indent="0" lvl="0" marL="0" marR="0" rtl="0" algn="l">
              <a:lnSpc>
                <a:spcPct val="85000"/>
              </a:lnSpc>
              <a:spcBef>
                <a:spcPts val="0"/>
              </a:spcBef>
              <a:spcAft>
                <a:spcPts val="0"/>
              </a:spcAft>
              <a:buClr>
                <a:srgbClr val="000000"/>
              </a:buClr>
              <a:buSzPts val="1200"/>
              <a:buFont typeface="Arial"/>
              <a:buNone/>
            </a:pPr>
            <a:r>
              <a:t/>
            </a:r>
            <a:endParaRPr b="1" i="0" sz="1200" u="none" cap="none" strike="noStrike">
              <a:solidFill>
                <a:schemeClr val="dk1"/>
              </a:solidFill>
              <a:latin typeface="Manrope"/>
              <a:ea typeface="Manrope"/>
              <a:cs typeface="Manrope"/>
              <a:sym typeface="Manrope"/>
            </a:endParaRPr>
          </a:p>
          <a:p>
            <a:pPr indent="0" lvl="0" marL="0" marR="0" rtl="0" algn="l">
              <a:lnSpc>
                <a:spcPct val="85000"/>
              </a:lnSpc>
              <a:spcBef>
                <a:spcPts val="0"/>
              </a:spcBef>
              <a:spcAft>
                <a:spcPts val="0"/>
              </a:spcAft>
              <a:buClr>
                <a:srgbClr val="000000"/>
              </a:buClr>
              <a:buSzPts val="800"/>
              <a:buFont typeface="Arial"/>
              <a:buNone/>
            </a:pPr>
            <a:r>
              <a:t/>
            </a:r>
            <a:endParaRPr b="0" i="0" sz="800" u="none" cap="none" strike="noStrike">
              <a:solidFill>
                <a:schemeClr val="dk1"/>
              </a:solidFill>
              <a:latin typeface="Manrope"/>
              <a:ea typeface="Manrope"/>
              <a:cs typeface="Manrope"/>
              <a:sym typeface="Manrope"/>
            </a:endParaRPr>
          </a:p>
        </p:txBody>
      </p:sp>
      <p:sp>
        <p:nvSpPr>
          <p:cNvPr id="271" name="Google Shape;271;p19"/>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i="0" lang="fr-CA" sz="800" u="none" cap="none" strike="noStrike">
                <a:solidFill>
                  <a:srgbClr val="697889"/>
                </a:solidFill>
                <a:latin typeface="Libre Franklin"/>
                <a:ea typeface="Libre Franklin"/>
                <a:cs typeface="Libre Franklin"/>
                <a:sym typeface="Libre Franklin"/>
              </a:rPr>
              <a:t>LES PUBLICS CIBLES</a:t>
            </a:r>
            <a:endParaRPr b="1" i="0" sz="800" u="none" cap="none" strike="noStrike">
              <a:solidFill>
                <a:srgbClr val="697889"/>
              </a:solidFill>
              <a:latin typeface="Libre Franklin"/>
              <a:ea typeface="Libre Franklin"/>
              <a:cs typeface="Libre Franklin"/>
              <a:sym typeface="Libre Frankli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57" name="Shape 57"/>
        <p:cNvGrpSpPr/>
        <p:nvPr/>
      </p:nvGrpSpPr>
      <p:grpSpPr>
        <a:xfrm>
          <a:off x="0" y="0"/>
          <a:ext cx="0" cy="0"/>
          <a:chOff x="0" y="0"/>
          <a:chExt cx="0" cy="0"/>
        </a:xfrm>
      </p:grpSpPr>
      <p:pic>
        <p:nvPicPr>
          <p:cNvPr id="58" name="Google Shape;58;p2"/>
          <p:cNvPicPr preferRelativeResize="0"/>
          <p:nvPr/>
        </p:nvPicPr>
        <p:blipFill rotWithShape="1">
          <a:blip r:embed="rId3">
            <a:alphaModFix/>
          </a:blip>
          <a:srcRect b="17619" l="0" r="0" t="0"/>
          <a:stretch/>
        </p:blipFill>
        <p:spPr>
          <a:xfrm>
            <a:off x="4633926" y="282575"/>
            <a:ext cx="4227600" cy="4351800"/>
          </a:xfrm>
          <a:prstGeom prst="roundRect">
            <a:avLst>
              <a:gd fmla="val 4572" name="adj"/>
            </a:avLst>
          </a:prstGeom>
          <a:noFill/>
          <a:ln>
            <a:noFill/>
          </a:ln>
        </p:spPr>
      </p:pic>
      <p:pic>
        <p:nvPicPr>
          <p:cNvPr id="59" name="Google Shape;59;p2" title="AdobeStock_392924145.jpeg"/>
          <p:cNvPicPr preferRelativeResize="0"/>
          <p:nvPr/>
        </p:nvPicPr>
        <p:blipFill rotWithShape="1">
          <a:blip r:embed="rId4">
            <a:alphaModFix/>
          </a:blip>
          <a:srcRect b="8541" l="4504" r="12071" t="1643"/>
          <a:stretch/>
        </p:blipFill>
        <p:spPr>
          <a:xfrm>
            <a:off x="1975875" y="0"/>
            <a:ext cx="7168123" cy="5143501"/>
          </a:xfrm>
          <a:prstGeom prst="rect">
            <a:avLst/>
          </a:prstGeom>
          <a:noFill/>
          <a:ln>
            <a:noFill/>
          </a:ln>
        </p:spPr>
      </p:pic>
      <p:pic>
        <p:nvPicPr>
          <p:cNvPr id="60" name="Google Shape;60;p2" title="green-accent.png"/>
          <p:cNvPicPr preferRelativeResize="0"/>
          <p:nvPr/>
        </p:nvPicPr>
        <p:blipFill rotWithShape="1">
          <a:blip r:embed="rId5">
            <a:alphaModFix/>
          </a:blip>
          <a:srcRect b="0" l="5922" r="4743" t="0"/>
          <a:stretch/>
        </p:blipFill>
        <p:spPr>
          <a:xfrm rot="5400000">
            <a:off x="1071138" y="1648962"/>
            <a:ext cx="5155024" cy="1857100"/>
          </a:xfrm>
          <a:prstGeom prst="rect">
            <a:avLst/>
          </a:prstGeom>
          <a:noFill/>
          <a:ln>
            <a:noFill/>
          </a:ln>
        </p:spPr>
      </p:pic>
      <p:sp>
        <p:nvSpPr>
          <p:cNvPr id="61" name="Google Shape;61;p2"/>
          <p:cNvSpPr/>
          <p:nvPr/>
        </p:nvSpPr>
        <p:spPr>
          <a:xfrm>
            <a:off x="0" y="2900"/>
            <a:ext cx="30423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2"/>
          <p:cNvSpPr txBox="1"/>
          <p:nvPr/>
        </p:nvSpPr>
        <p:spPr>
          <a:xfrm>
            <a:off x="278850" y="282575"/>
            <a:ext cx="21819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i="0" lang="fr-CA" sz="800" u="none" cap="none" strike="noStrike">
                <a:solidFill>
                  <a:srgbClr val="000000"/>
                </a:solidFill>
                <a:latin typeface="Libre Franklin"/>
                <a:ea typeface="Libre Franklin"/>
                <a:cs typeface="Libre Franklin"/>
                <a:sym typeface="Libre Franklin"/>
              </a:rPr>
              <a:t>CONTENU</a:t>
            </a:r>
            <a:endParaRPr b="1" i="0" sz="800" u="none" cap="none" strike="noStrike">
              <a:solidFill>
                <a:srgbClr val="000000"/>
              </a:solidFill>
              <a:latin typeface="Libre Franklin"/>
              <a:ea typeface="Libre Franklin"/>
              <a:cs typeface="Libre Franklin"/>
              <a:sym typeface="Libre Franklin"/>
            </a:endParaRPr>
          </a:p>
        </p:txBody>
      </p:sp>
      <p:graphicFrame>
        <p:nvGraphicFramePr>
          <p:cNvPr id="63" name="Google Shape;63;p2"/>
          <p:cNvGraphicFramePr/>
          <p:nvPr/>
        </p:nvGraphicFramePr>
        <p:xfrm>
          <a:off x="278838" y="716354"/>
          <a:ext cx="3000000" cy="3000000"/>
        </p:xfrm>
        <a:graphic>
          <a:graphicData uri="http://schemas.openxmlformats.org/drawingml/2006/table">
            <a:tbl>
              <a:tblPr>
                <a:noFill/>
                <a:tableStyleId>{0E21B338-1327-45C0-92CC-B2B9EA53AE43}</a:tableStyleId>
              </a:tblPr>
              <a:tblGrid>
                <a:gridCol w="3383800"/>
                <a:gridCol w="843800"/>
              </a:tblGrid>
              <a:tr h="390075">
                <a:tc>
                  <a:txBody>
                    <a:bodyPr/>
                    <a:lstStyle/>
                    <a:p>
                      <a:pPr indent="0" lvl="0" marL="0" marR="0" rtl="0" algn="l">
                        <a:lnSpc>
                          <a:spcPct val="100000"/>
                        </a:lnSpc>
                        <a:spcBef>
                          <a:spcPts val="0"/>
                        </a:spcBef>
                        <a:spcAft>
                          <a:spcPts val="0"/>
                        </a:spcAft>
                        <a:buClr>
                          <a:srgbClr val="000000"/>
                        </a:buClr>
                        <a:buSzPts val="300"/>
                        <a:buFont typeface="Arial"/>
                        <a:buNone/>
                      </a:pPr>
                      <a:r>
                        <a:t/>
                      </a:r>
                      <a:endParaRPr sz="300" u="none" cap="none" strike="noStrike">
                        <a:solidFill>
                          <a:srgbClr val="000000"/>
                        </a:solidFill>
                        <a:latin typeface="Libre Franklin Medium"/>
                        <a:ea typeface="Libre Franklin Medium"/>
                        <a:cs typeface="Libre Franklin Medium"/>
                        <a:sym typeface="Libre Franklin Medium"/>
                      </a:endParaRPr>
                    </a:p>
                    <a:p>
                      <a:pPr indent="0" lvl="0" marL="0" marR="0" rtl="0" algn="l">
                        <a:lnSpc>
                          <a:spcPct val="85000"/>
                        </a:lnSpc>
                        <a:spcBef>
                          <a:spcPts val="0"/>
                        </a:spcBef>
                        <a:spcAft>
                          <a:spcPts val="0"/>
                        </a:spcAft>
                        <a:buClr>
                          <a:srgbClr val="000000"/>
                        </a:buClr>
                        <a:buSzPts val="1600"/>
                        <a:buFont typeface="Arial"/>
                        <a:buNone/>
                      </a:pPr>
                      <a:r>
                        <a:rPr b="0" i="0" lang="fr-CA" sz="1600" u="none" cap="none" strike="noStrike">
                          <a:solidFill>
                            <a:srgbClr val="97CA35"/>
                          </a:solidFill>
                          <a:latin typeface="Libre Franklin Medium"/>
                          <a:ea typeface="Libre Franklin Medium"/>
                          <a:cs typeface="Libre Franklin Medium"/>
                          <a:sym typeface="Libre Franklin Medium"/>
                        </a:rPr>
                        <a:t>A. </a:t>
                      </a:r>
                      <a:r>
                        <a:rPr b="0" i="0" lang="fr-CA" sz="1600" u="none" cap="none" strike="noStrike">
                          <a:latin typeface="Libre Franklin Medium"/>
                          <a:ea typeface="Libre Franklin Medium"/>
                          <a:cs typeface="Libre Franklin Medium"/>
                          <a:sym typeface="Libre Franklin Medium"/>
                        </a:rPr>
                        <a:t>Approche du projet</a:t>
                      </a:r>
                      <a:endParaRPr sz="1600" u="none" cap="none" strike="noStrike">
                        <a:solidFill>
                          <a:srgbClr val="000000"/>
                        </a:solidFill>
                        <a:latin typeface="Libre Franklin Medium"/>
                        <a:ea typeface="Libre Franklin Medium"/>
                        <a:cs typeface="Libre Franklin Medium"/>
                        <a:sym typeface="Libre Franklin Medium"/>
                      </a:endParaRPr>
                    </a:p>
                  </a:txBody>
                  <a:tcPr marT="64000" marB="822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600"/>
                        <a:buFont typeface="Arial"/>
                        <a:buNone/>
                      </a:pPr>
                      <a:r>
                        <a:t/>
                      </a:r>
                      <a:endParaRPr sz="600" u="none" cap="none" strike="noStrike">
                        <a:latin typeface="Libre Franklin Medium"/>
                        <a:ea typeface="Libre Franklin Medium"/>
                        <a:cs typeface="Libre Franklin Medium"/>
                        <a:sym typeface="Libre Franklin Medium"/>
                      </a:endParaRPr>
                    </a:p>
                    <a:p>
                      <a:pPr indent="0" lvl="0" marL="0" marR="0" rtl="0" algn="r">
                        <a:lnSpc>
                          <a:spcPct val="100000"/>
                        </a:lnSpc>
                        <a:spcBef>
                          <a:spcPts val="0"/>
                        </a:spcBef>
                        <a:spcAft>
                          <a:spcPts val="0"/>
                        </a:spcAft>
                        <a:buClr>
                          <a:srgbClr val="000000"/>
                        </a:buClr>
                        <a:buSzPts val="1600"/>
                        <a:buFont typeface="Arial"/>
                        <a:buNone/>
                      </a:pPr>
                      <a:r>
                        <a:t/>
                      </a:r>
                      <a:endParaRPr sz="1600" u="none" cap="none" strike="noStrike">
                        <a:latin typeface="Libre Franklin Medium"/>
                        <a:ea typeface="Libre Franklin Medium"/>
                        <a:cs typeface="Libre Franklin Medium"/>
                        <a:sym typeface="Libre Franklin Medium"/>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90075">
                <a:tc>
                  <a:txBody>
                    <a:bodyPr/>
                    <a:lstStyle/>
                    <a:p>
                      <a:pPr indent="0" lvl="0" marL="0" marR="0" rtl="0" algn="l">
                        <a:lnSpc>
                          <a:spcPct val="100000"/>
                        </a:lnSpc>
                        <a:spcBef>
                          <a:spcPts val="0"/>
                        </a:spcBef>
                        <a:spcAft>
                          <a:spcPts val="0"/>
                        </a:spcAft>
                        <a:buClr>
                          <a:schemeClr val="dk1"/>
                        </a:buClr>
                        <a:buSzPts val="1100"/>
                        <a:buFont typeface="Arial"/>
                        <a:buNone/>
                      </a:pPr>
                      <a:r>
                        <a:rPr b="0" i="0" lang="fr-CA" sz="1600" u="none" cap="none" strike="noStrike">
                          <a:solidFill>
                            <a:srgbClr val="97CA35"/>
                          </a:solidFill>
                          <a:latin typeface="Libre Franklin Medium"/>
                          <a:ea typeface="Libre Franklin Medium"/>
                          <a:cs typeface="Libre Franklin Medium"/>
                          <a:sym typeface="Libre Franklin Medium"/>
                        </a:rPr>
                        <a:t>B. </a:t>
                      </a:r>
                      <a:r>
                        <a:rPr b="0" i="0" lang="fr-CA" sz="1600" u="none" cap="none" strike="noStrike">
                          <a:solidFill>
                            <a:srgbClr val="000000"/>
                          </a:solidFill>
                          <a:latin typeface="Libre Franklin Medium"/>
                          <a:ea typeface="Libre Franklin Medium"/>
                          <a:cs typeface="Libre Franklin Medium"/>
                          <a:sym typeface="Libre Franklin Medium"/>
                        </a:rPr>
                        <a:t>Les principaux publics cibles</a:t>
                      </a:r>
                      <a:endParaRPr sz="600" u="none" cap="none" strike="noStrike">
                        <a:latin typeface="Libre Franklin Medium"/>
                        <a:ea typeface="Libre Franklin Medium"/>
                        <a:cs typeface="Libre Franklin Medium"/>
                        <a:sym typeface="Libre Franklin Medium"/>
                      </a:endParaRPr>
                    </a:p>
                  </a:txBody>
                  <a:tcPr marT="64000" marB="822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600"/>
                        <a:buFont typeface="Arial"/>
                        <a:buNone/>
                      </a:pPr>
                      <a:r>
                        <a:t/>
                      </a:r>
                      <a:endParaRPr sz="600" u="none" cap="none" strike="noStrike">
                        <a:latin typeface="Libre Franklin Medium"/>
                        <a:ea typeface="Libre Franklin Medium"/>
                        <a:cs typeface="Libre Franklin Medium"/>
                        <a:sym typeface="Libre Franklin Medium"/>
                      </a:endParaRPr>
                    </a:p>
                  </a:txBody>
                  <a:tcPr marT="64000" marB="82275"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90075">
                <a:tc>
                  <a:txBody>
                    <a:bodyPr/>
                    <a:lstStyle/>
                    <a:p>
                      <a:pPr indent="0" lvl="0" marL="0" marR="0" rtl="0" algn="l">
                        <a:lnSpc>
                          <a:spcPct val="100000"/>
                        </a:lnSpc>
                        <a:spcBef>
                          <a:spcPts val="0"/>
                        </a:spcBef>
                        <a:spcAft>
                          <a:spcPts val="0"/>
                        </a:spcAft>
                        <a:buClr>
                          <a:srgbClr val="000000"/>
                        </a:buClr>
                        <a:buSzPts val="1100"/>
                        <a:buFont typeface="Arial"/>
                        <a:buNone/>
                      </a:pPr>
                      <a:r>
                        <a:rPr b="0" i="0" lang="fr-CA" sz="1600" u="none" cap="none" strike="noStrike">
                          <a:solidFill>
                            <a:srgbClr val="97CA35"/>
                          </a:solidFill>
                          <a:latin typeface="Libre Franklin Medium"/>
                          <a:ea typeface="Libre Franklin Medium"/>
                          <a:cs typeface="Libre Franklin Medium"/>
                          <a:sym typeface="Libre Franklin Medium"/>
                        </a:rPr>
                        <a:t>C. </a:t>
                      </a:r>
                      <a:r>
                        <a:rPr b="0" i="0" lang="fr-CA" sz="1600" u="none" cap="none" strike="noStrike">
                          <a:latin typeface="Libre Franklin Medium"/>
                          <a:ea typeface="Libre Franklin Medium"/>
                          <a:cs typeface="Libre Franklin Medium"/>
                          <a:sym typeface="Libre Franklin Medium"/>
                        </a:rPr>
                        <a:t>Les principaux messages</a:t>
                      </a:r>
                      <a:endParaRPr sz="1600" u="none" cap="none" strike="noStrike">
                        <a:latin typeface="Libre Franklin Medium"/>
                        <a:ea typeface="Libre Franklin Medium"/>
                        <a:cs typeface="Libre Franklin Medium"/>
                        <a:sym typeface="Libre Franklin Medium"/>
                      </a:endParaRPr>
                    </a:p>
                  </a:txBody>
                  <a:tcPr marT="64000" marB="822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100"/>
                        <a:buFont typeface="Arial"/>
                        <a:buNone/>
                      </a:pPr>
                      <a:r>
                        <a:t/>
                      </a:r>
                      <a:endParaRPr sz="600" u="none" cap="none" strike="noStrike">
                        <a:solidFill>
                          <a:srgbClr val="000000"/>
                        </a:solidFill>
                        <a:latin typeface="Libre Franklin Medium"/>
                        <a:ea typeface="Libre Franklin Medium"/>
                        <a:cs typeface="Libre Franklin Medium"/>
                        <a:sym typeface="Libre Franklin Medium"/>
                      </a:endParaRPr>
                    </a:p>
                    <a:p>
                      <a:pPr indent="0" lvl="0" marL="0" marR="0" rtl="0" algn="ctr">
                        <a:lnSpc>
                          <a:spcPct val="100000"/>
                        </a:lnSpc>
                        <a:spcBef>
                          <a:spcPts val="0"/>
                        </a:spcBef>
                        <a:spcAft>
                          <a:spcPts val="0"/>
                        </a:spcAft>
                        <a:buClr>
                          <a:schemeClr val="dk1"/>
                        </a:buClr>
                        <a:buSzPts val="1100"/>
                        <a:buFont typeface="Arial"/>
                        <a:buNone/>
                      </a:pPr>
                      <a:r>
                        <a:t/>
                      </a:r>
                      <a:endParaRPr sz="600" u="none" cap="none" strike="noStrike">
                        <a:latin typeface="Libre Franklin Medium"/>
                        <a:ea typeface="Libre Franklin Medium"/>
                        <a:cs typeface="Libre Franklin Medium"/>
                        <a:sym typeface="Libre Franklin Medium"/>
                      </a:endParaRPr>
                    </a:p>
                  </a:txBody>
                  <a:tcPr marT="64000" marB="822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90075">
                <a:tc>
                  <a:txBody>
                    <a:bodyPr/>
                    <a:lstStyle/>
                    <a:p>
                      <a:pPr indent="0" lvl="0" marL="0" marR="0" rtl="0" algn="l">
                        <a:lnSpc>
                          <a:spcPct val="100000"/>
                        </a:lnSpc>
                        <a:spcBef>
                          <a:spcPts val="0"/>
                        </a:spcBef>
                        <a:spcAft>
                          <a:spcPts val="0"/>
                        </a:spcAft>
                        <a:buClr>
                          <a:schemeClr val="dk1"/>
                        </a:buClr>
                        <a:buSzPts val="1100"/>
                        <a:buFont typeface="Arial"/>
                        <a:buNone/>
                      </a:pPr>
                      <a:r>
                        <a:t/>
                      </a:r>
                      <a:endParaRPr sz="300" u="none" cap="none" strike="noStrike">
                        <a:solidFill>
                          <a:schemeClr val="dk1"/>
                        </a:solidFill>
                        <a:latin typeface="Libre Franklin Medium"/>
                        <a:ea typeface="Libre Franklin Medium"/>
                        <a:cs typeface="Libre Franklin Medium"/>
                        <a:sym typeface="Libre Franklin Medium"/>
                      </a:endParaRPr>
                    </a:p>
                    <a:p>
                      <a:pPr indent="0" lvl="0" marL="0" marR="0" rtl="0" algn="l">
                        <a:lnSpc>
                          <a:spcPct val="85000"/>
                        </a:lnSpc>
                        <a:spcBef>
                          <a:spcPts val="0"/>
                        </a:spcBef>
                        <a:spcAft>
                          <a:spcPts val="0"/>
                        </a:spcAft>
                        <a:buClr>
                          <a:schemeClr val="dk1"/>
                        </a:buClr>
                        <a:buSzPts val="1100"/>
                        <a:buFont typeface="Arial"/>
                        <a:buNone/>
                      </a:pPr>
                      <a:r>
                        <a:rPr b="0" i="0" lang="fr-CA" sz="1600" u="none" cap="none" strike="noStrike">
                          <a:solidFill>
                            <a:srgbClr val="97CA35"/>
                          </a:solidFill>
                          <a:latin typeface="Libre Franklin Medium"/>
                          <a:ea typeface="Libre Franklin Medium"/>
                          <a:cs typeface="Libre Franklin Medium"/>
                          <a:sym typeface="Libre Franklin Medium"/>
                        </a:rPr>
                        <a:t>D. </a:t>
                      </a:r>
                      <a:r>
                        <a:rPr b="0" i="0" lang="fr-CA" sz="1600" u="none" cap="none" strike="noStrike">
                          <a:solidFill>
                            <a:srgbClr val="000000"/>
                          </a:solidFill>
                          <a:latin typeface="Libre Franklin Medium"/>
                          <a:ea typeface="Libre Franklin Medium"/>
                          <a:cs typeface="Libre Franklin Medium"/>
                          <a:sym typeface="Libre Franklin Medium"/>
                        </a:rPr>
                        <a:t>Le</a:t>
                      </a:r>
                      <a:r>
                        <a:rPr lang="fr-CA" sz="1600">
                          <a:latin typeface="Libre Franklin Medium"/>
                          <a:ea typeface="Libre Franklin Medium"/>
                          <a:cs typeface="Libre Franklin Medium"/>
                          <a:sym typeface="Libre Franklin Medium"/>
                        </a:rPr>
                        <a:t>s ressources </a:t>
                      </a:r>
                      <a:r>
                        <a:rPr b="0" i="0" lang="fr-CA" sz="1600" u="none" cap="none" strike="noStrike">
                          <a:solidFill>
                            <a:srgbClr val="000000"/>
                          </a:solidFill>
                          <a:latin typeface="Libre Franklin Medium"/>
                          <a:ea typeface="Libre Franklin Medium"/>
                          <a:cs typeface="Libre Franklin Medium"/>
                          <a:sym typeface="Libre Franklin Medium"/>
                        </a:rPr>
                        <a:t>du discours touristique</a:t>
                      </a:r>
                      <a:endParaRPr sz="600" u="none" cap="none" strike="noStrike">
                        <a:latin typeface="Libre Franklin Medium"/>
                        <a:ea typeface="Libre Franklin Medium"/>
                        <a:cs typeface="Libre Franklin Medium"/>
                        <a:sym typeface="Libre Franklin Medium"/>
                      </a:endParaRPr>
                    </a:p>
                  </a:txBody>
                  <a:tcPr marT="64000" marB="822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600"/>
                        <a:buFont typeface="Arial"/>
                        <a:buNone/>
                      </a:pPr>
                      <a:r>
                        <a:t/>
                      </a:r>
                      <a:endParaRPr sz="600" u="none" cap="none" strike="noStrike">
                        <a:solidFill>
                          <a:srgbClr val="000000"/>
                        </a:solidFill>
                        <a:latin typeface="Libre Franklin Medium"/>
                        <a:ea typeface="Libre Franklin Medium"/>
                        <a:cs typeface="Libre Franklin Medium"/>
                        <a:sym typeface="Libre Franklin Medium"/>
                      </a:endParaRPr>
                    </a:p>
                  </a:txBody>
                  <a:tcPr marT="64000" marB="822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5" name="Shape 275"/>
        <p:cNvGrpSpPr/>
        <p:nvPr/>
      </p:nvGrpSpPr>
      <p:grpSpPr>
        <a:xfrm>
          <a:off x="0" y="0"/>
          <a:ext cx="0" cy="0"/>
          <a:chOff x="0" y="0"/>
          <a:chExt cx="0" cy="0"/>
        </a:xfrm>
      </p:grpSpPr>
      <p:pic>
        <p:nvPicPr>
          <p:cNvPr id="276" name="Google Shape;276;p20" title="DestinationCanadaBC_EDIT-1.jpg"/>
          <p:cNvPicPr preferRelativeResize="0"/>
          <p:nvPr/>
        </p:nvPicPr>
        <p:blipFill rotWithShape="1">
          <a:blip r:embed="rId3">
            <a:alphaModFix/>
          </a:blip>
          <a:srcRect b="0" l="37482" r="10297" t="0"/>
          <a:stretch/>
        </p:blipFill>
        <p:spPr>
          <a:xfrm>
            <a:off x="6458431" y="-6300"/>
            <a:ext cx="2692500" cy="5156100"/>
          </a:xfrm>
          <a:prstGeom prst="roundRect">
            <a:avLst>
              <a:gd fmla="val 0" name="adj"/>
            </a:avLst>
          </a:prstGeom>
          <a:noFill/>
          <a:ln>
            <a:noFill/>
          </a:ln>
        </p:spPr>
      </p:pic>
      <p:pic>
        <p:nvPicPr>
          <p:cNvPr id="277" name="Google Shape;277;p20" title="green-accent.png"/>
          <p:cNvPicPr preferRelativeResize="0"/>
          <p:nvPr/>
        </p:nvPicPr>
        <p:blipFill rotWithShape="1">
          <a:blip r:embed="rId4">
            <a:alphaModFix/>
          </a:blip>
          <a:srcRect b="0" l="5922" r="4743" t="0"/>
          <a:stretch/>
        </p:blipFill>
        <p:spPr>
          <a:xfrm rot="5400000">
            <a:off x="4030526" y="1649549"/>
            <a:ext cx="5156199" cy="1857100"/>
          </a:xfrm>
          <a:prstGeom prst="rect">
            <a:avLst/>
          </a:prstGeom>
          <a:noFill/>
          <a:ln>
            <a:noFill/>
          </a:ln>
        </p:spPr>
      </p:pic>
      <p:graphicFrame>
        <p:nvGraphicFramePr>
          <p:cNvPr id="278" name="Google Shape;278;p20"/>
          <p:cNvGraphicFramePr/>
          <p:nvPr/>
        </p:nvGraphicFramePr>
        <p:xfrm>
          <a:off x="282575" y="1916125"/>
          <a:ext cx="3000000" cy="3000000"/>
        </p:xfrm>
        <a:graphic>
          <a:graphicData uri="http://schemas.openxmlformats.org/drawingml/2006/table">
            <a:tbl>
              <a:tblPr>
                <a:noFill/>
                <a:tableStyleId>{0E21B338-1327-45C0-92CC-B2B9EA53AE43}</a:tableStyleId>
              </a:tblPr>
              <a:tblGrid>
                <a:gridCol w="1403000"/>
                <a:gridCol w="4653125"/>
              </a:tblGrid>
              <a:tr h="524775">
                <a:tc>
                  <a:txBody>
                    <a:bodyPr/>
                    <a:lstStyle/>
                    <a:p>
                      <a:pPr indent="0" lvl="0" marL="0" marR="0" rtl="0" algn="l">
                        <a:lnSpc>
                          <a:spcPct val="100000"/>
                        </a:lnSpc>
                        <a:spcBef>
                          <a:spcPts val="0"/>
                        </a:spcBef>
                        <a:spcAft>
                          <a:spcPts val="0"/>
                        </a:spcAft>
                        <a:buClr>
                          <a:srgbClr val="000000"/>
                        </a:buClr>
                        <a:buSzPts val="800"/>
                        <a:buFont typeface="Arial"/>
                        <a:buNone/>
                      </a:pPr>
                      <a:r>
                        <a:rPr b="0" i="0" lang="fr-CA" sz="800" u="none" cap="none" strike="noStrike">
                          <a:solidFill>
                            <a:srgbClr val="2B3441"/>
                          </a:solidFill>
                          <a:latin typeface="Libre Franklin SemiBold"/>
                          <a:ea typeface="Libre Franklin SemiBold"/>
                          <a:cs typeface="Libre Franklin SemiBold"/>
                          <a:sym typeface="Libre Franklin SemiBold"/>
                        </a:rPr>
                        <a:t>RÔLE DANS LE SUCCÈS DU TOURISME</a:t>
                      </a:r>
                      <a:endParaRPr sz="800" u="none" cap="none" strike="noStrike">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0" i="0" lang="fr-CA" sz="1000" u="none" cap="none" strike="noStrike">
                          <a:solidFill>
                            <a:srgbClr val="2B3441"/>
                          </a:solidFill>
                          <a:latin typeface="Libre Franklin"/>
                          <a:ea typeface="Libre Franklin"/>
                          <a:cs typeface="Libre Franklin"/>
                          <a:sym typeface="Libre Franklin"/>
                        </a:rPr>
                        <a:t>Les PME représentent la majorité des entreprises touristiques au Canada et sont essentielles à l’emploi et à l’innovation du secteur.</a:t>
                      </a:r>
                      <a:endParaRPr sz="1000" u="none" cap="none" strike="noStrike">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r>
              <a:tr h="504625">
                <a:tc>
                  <a:txBody>
                    <a:bodyPr/>
                    <a:lstStyle/>
                    <a:p>
                      <a:pPr indent="0" lvl="0" marL="0" marR="0" rtl="0" algn="l">
                        <a:lnSpc>
                          <a:spcPct val="100000"/>
                        </a:lnSpc>
                        <a:spcBef>
                          <a:spcPts val="0"/>
                        </a:spcBef>
                        <a:spcAft>
                          <a:spcPts val="0"/>
                        </a:spcAft>
                        <a:buClr>
                          <a:srgbClr val="000000"/>
                        </a:buClr>
                        <a:buSzPts val="800"/>
                        <a:buFont typeface="Arial"/>
                        <a:buNone/>
                      </a:pPr>
                      <a:r>
                        <a:rPr b="0" i="0" lang="fr-CA" sz="800" u="none" cap="none" strike="noStrike">
                          <a:solidFill>
                            <a:srgbClr val="2B3441"/>
                          </a:solidFill>
                          <a:latin typeface="Libre Franklin SemiBold"/>
                          <a:ea typeface="Libre Franklin SemiBold"/>
                          <a:cs typeface="Libre Franklin SemiBold"/>
                          <a:sym typeface="Libre Franklin SemiBold"/>
                        </a:rPr>
                        <a:t>PERTINENCE</a:t>
                      </a:r>
                      <a:br>
                        <a:rPr b="0" i="0" lang="fr-CA" sz="800" u="none" cap="none" strike="noStrike">
                          <a:solidFill>
                            <a:srgbClr val="2B3441"/>
                          </a:solidFill>
                          <a:latin typeface="Libre Franklin SemiBold"/>
                          <a:ea typeface="Libre Franklin SemiBold"/>
                          <a:cs typeface="Libre Franklin SemiBold"/>
                          <a:sym typeface="Libre Franklin SemiBold"/>
                        </a:rPr>
                      </a:br>
                      <a:r>
                        <a:rPr b="0" i="0" lang="fr-CA" sz="800" u="none" cap="none" strike="noStrike">
                          <a:solidFill>
                            <a:srgbClr val="2B3441"/>
                          </a:solidFill>
                          <a:latin typeface="Libre Franklin SemiBold"/>
                          <a:ea typeface="Libre Franklin SemiBold"/>
                          <a:cs typeface="Libre Franklin SemiBold"/>
                          <a:sym typeface="Libre Franklin SemiBold"/>
                        </a:rPr>
                        <a:t>STRATÉGIQUE</a:t>
                      </a:r>
                      <a:endParaRPr sz="800" u="none" cap="none" strike="noStrike">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fr-CA" sz="1000" u="none" cap="none" strike="noStrike">
                          <a:solidFill>
                            <a:srgbClr val="2B3441"/>
                          </a:solidFill>
                          <a:latin typeface="Libre Franklin"/>
                          <a:ea typeface="Libre Franklin"/>
                          <a:cs typeface="Libre Franklin"/>
                          <a:sym typeface="Libre Franklin"/>
                        </a:rPr>
                        <a:t>Ils représentent le visage du tourisme canadien pour la plupart des visiteurs et sont les vecteurs naturels du discours à travers les interactions avec les clients.</a:t>
                      </a:r>
                      <a:endParaRPr sz="1000" u="none" cap="none" strike="noStrike">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504625">
                <a:tc>
                  <a:txBody>
                    <a:bodyPr/>
                    <a:lstStyle/>
                    <a:p>
                      <a:pPr indent="0" lvl="0" marL="0" marR="0" rtl="0" algn="l">
                        <a:lnSpc>
                          <a:spcPct val="100000"/>
                        </a:lnSpc>
                        <a:spcBef>
                          <a:spcPts val="0"/>
                        </a:spcBef>
                        <a:spcAft>
                          <a:spcPts val="0"/>
                        </a:spcAft>
                        <a:buClr>
                          <a:schemeClr val="dk1"/>
                        </a:buClr>
                        <a:buSzPts val="1100"/>
                        <a:buFont typeface="Arial"/>
                        <a:buNone/>
                      </a:pPr>
                      <a:r>
                        <a:rPr b="0" i="0" lang="fr-CA" sz="800" u="none" cap="none" strike="noStrike">
                          <a:solidFill>
                            <a:srgbClr val="2B3441"/>
                          </a:solidFill>
                          <a:latin typeface="Libre Franklin SemiBold"/>
                          <a:ea typeface="Libre Franklin SemiBold"/>
                          <a:cs typeface="Libre Franklin SemiBold"/>
                          <a:sym typeface="Libre Franklin SemiBold"/>
                        </a:rPr>
                        <a:t>PRINCIPAUX RÉSULTATS</a:t>
                      </a:r>
                      <a:endParaRPr sz="800" u="none" cap="none" strike="noStrike">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0" i="0" lang="fr-CA" sz="1000" u="none" cap="none" strike="noStrike">
                          <a:solidFill>
                            <a:srgbClr val="2B3441"/>
                          </a:solidFill>
                          <a:latin typeface="Libre Franklin"/>
                          <a:ea typeface="Libre Franklin"/>
                          <a:cs typeface="Libre Franklin"/>
                          <a:sym typeface="Libre Franklin"/>
                        </a:rPr>
                        <a:t>Ces entreprises sont souvent plus sensibles aux changements de politique et aux crises, mais sont également les principales bénéficiaires de messages ciblés, de soutien et de reconnaissance.</a:t>
                      </a:r>
                      <a:endParaRPr sz="1000" u="none" cap="none" strike="noStrike">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r>
              <a:tr h="504625">
                <a:tc>
                  <a:txBody>
                    <a:bodyPr/>
                    <a:lstStyle/>
                    <a:p>
                      <a:pPr indent="0" lvl="0" marL="0" marR="0" rtl="0" algn="l">
                        <a:lnSpc>
                          <a:spcPct val="100000"/>
                        </a:lnSpc>
                        <a:spcBef>
                          <a:spcPts val="0"/>
                        </a:spcBef>
                        <a:spcAft>
                          <a:spcPts val="0"/>
                        </a:spcAft>
                        <a:buClr>
                          <a:schemeClr val="dk1"/>
                        </a:buClr>
                        <a:buSzPts val="1100"/>
                        <a:buFont typeface="Arial"/>
                        <a:buNone/>
                      </a:pPr>
                      <a:r>
                        <a:rPr b="0" i="0" lang="fr-CA" sz="800" u="none" cap="none" strike="noStrike">
                          <a:solidFill>
                            <a:srgbClr val="2B3441"/>
                          </a:solidFill>
                          <a:latin typeface="Libre Franklin SemiBold"/>
                          <a:ea typeface="Libre Franklin SemiBold"/>
                          <a:cs typeface="Libre Franklin SemiBold"/>
                          <a:sym typeface="Libre Franklin SemiBold"/>
                        </a:rPr>
                        <a:t>INFLUENCE SUR LA PERCEPTION</a:t>
                      </a:r>
                      <a:endParaRPr sz="800" u="none" cap="none" strike="noStrike">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fr-CA" sz="1000" u="none" cap="none" strike="noStrike">
                          <a:solidFill>
                            <a:srgbClr val="2B3441"/>
                          </a:solidFill>
                          <a:latin typeface="Libre Franklin"/>
                          <a:ea typeface="Libre Franklin"/>
                          <a:cs typeface="Libre Franklin"/>
                          <a:sym typeface="Libre Franklin"/>
                        </a:rPr>
                        <a:t>S’ils sont équipés d’outils discursifs solides et uniformes, ils peuvent contribuer à communiquer de manière rigoureuse la valeur du tourisme aux résidents et aux décideurs politiques.</a:t>
                      </a:r>
                      <a:endParaRPr sz="1000" u="none" cap="none" strike="noStrike">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279" name="Google Shape;279;p20"/>
          <p:cNvSpPr txBox="1"/>
          <p:nvPr/>
        </p:nvSpPr>
        <p:spPr>
          <a:xfrm>
            <a:off x="282575" y="533367"/>
            <a:ext cx="4233900" cy="61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lang="fr-CA" sz="2400">
                <a:solidFill>
                  <a:srgbClr val="2B3441"/>
                </a:solidFill>
                <a:latin typeface="Libre Franklin SemiBold"/>
                <a:ea typeface="Libre Franklin SemiBold"/>
                <a:cs typeface="Libre Franklin SemiBold"/>
                <a:sym typeface="Libre Franklin SemiBold"/>
              </a:rPr>
              <a:t>Les </a:t>
            </a:r>
            <a:r>
              <a:rPr b="0" i="0" lang="fr-CA" sz="2400" u="none" cap="none" strike="noStrike">
                <a:solidFill>
                  <a:srgbClr val="2B3441"/>
                </a:solidFill>
                <a:latin typeface="Libre Franklin SemiBold"/>
                <a:ea typeface="Libre Franklin SemiBold"/>
                <a:cs typeface="Libre Franklin SemiBold"/>
                <a:sym typeface="Libre Franklin SemiBold"/>
              </a:rPr>
              <a:t>PME touristiques</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p:txBody>
      </p:sp>
      <p:sp>
        <p:nvSpPr>
          <p:cNvPr id="280" name="Google Shape;280;p20"/>
          <p:cNvSpPr txBox="1"/>
          <p:nvPr/>
        </p:nvSpPr>
        <p:spPr>
          <a:xfrm>
            <a:off x="282575" y="1371596"/>
            <a:ext cx="2587500" cy="353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fr-CA" sz="1400" u="none" cap="none" strike="noStrike">
                <a:solidFill>
                  <a:srgbClr val="97CA35"/>
                </a:solidFill>
                <a:latin typeface="Libre Franklin SemiBold"/>
                <a:ea typeface="Libre Franklin SemiBold"/>
                <a:cs typeface="Libre Franklin SemiBold"/>
                <a:sym typeface="Libre Franklin SemiBold"/>
              </a:rPr>
              <a:t>Pourquoi sont-ils importants?</a:t>
            </a:r>
            <a:endParaRPr b="0" i="0" sz="1400" u="none" cap="none" strike="noStrike">
              <a:solidFill>
                <a:srgbClr val="97CA35"/>
              </a:solidFill>
              <a:latin typeface="Libre Franklin SemiBold"/>
              <a:ea typeface="Libre Franklin SemiBold"/>
              <a:cs typeface="Libre Franklin SemiBold"/>
              <a:sym typeface="Libre Franklin SemiBold"/>
            </a:endParaRPr>
          </a:p>
        </p:txBody>
      </p:sp>
      <p:sp>
        <p:nvSpPr>
          <p:cNvPr id="281" name="Google Shape;281;p20"/>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i="0" lang="fr-CA" sz="800" u="none" cap="none" strike="noStrike">
                <a:solidFill>
                  <a:srgbClr val="697889"/>
                </a:solidFill>
                <a:latin typeface="Libre Franklin"/>
                <a:ea typeface="Libre Franklin"/>
                <a:cs typeface="Libre Franklin"/>
                <a:sym typeface="Libre Franklin"/>
              </a:rPr>
              <a:t>LES PUBLICS CIBLES</a:t>
            </a:r>
            <a:endParaRPr b="1" i="0" sz="800" u="none" cap="none" strike="noStrike">
              <a:solidFill>
                <a:srgbClr val="697889"/>
              </a:solidFill>
              <a:latin typeface="Libre Franklin"/>
              <a:ea typeface="Libre Franklin"/>
              <a:cs typeface="Libre Franklin"/>
              <a:sym typeface="Libre Franklin"/>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1"/>
          <p:cNvSpPr/>
          <p:nvPr/>
        </p:nvSpPr>
        <p:spPr>
          <a:xfrm>
            <a:off x="2456908" y="1371600"/>
            <a:ext cx="20484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02</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1F1F20"/>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rPr b="0" i="0" lang="fr-CA" sz="1500" u="none" cap="none" strike="noStrike">
                <a:solidFill>
                  <a:srgbClr val="2B3441"/>
                </a:solidFill>
                <a:latin typeface="Libre Franklin SemiBold"/>
                <a:ea typeface="Libre Franklin SemiBold"/>
                <a:cs typeface="Libre Franklin SemiBold"/>
                <a:sym typeface="Libre Franklin SemiBold"/>
              </a:rPr>
              <a:t>Appel à l’action</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114300" lvl="0" marL="171450" marR="0" rtl="0" algn="l">
              <a:lnSpc>
                <a:spcPct val="100000"/>
              </a:lnSpc>
              <a:spcBef>
                <a:spcPts val="0"/>
              </a:spcBef>
              <a:spcAft>
                <a:spcPts val="0"/>
              </a:spcAft>
              <a:buClr>
                <a:srgbClr val="2B3441"/>
              </a:buClr>
              <a:buSzPts val="900"/>
              <a:buFont typeface="Libre Franklin"/>
              <a:buChar char="→"/>
            </a:pPr>
            <a:r>
              <a:rPr b="0" i="0" lang="fr-CA" sz="900" u="none" cap="none" strike="noStrike">
                <a:solidFill>
                  <a:srgbClr val="2B3441"/>
                </a:solidFill>
                <a:latin typeface="Libre Franklin"/>
                <a:ea typeface="Libre Franklin"/>
                <a:cs typeface="Libre Franklin"/>
                <a:sym typeface="Libre Franklin"/>
              </a:rPr>
              <a:t>Utiliser la messagerie pour défendre et promouvoir leur valeur</a:t>
            </a:r>
            <a:endParaRPr b="0" i="0" sz="900" u="none" cap="none" strike="noStrike">
              <a:solidFill>
                <a:srgbClr val="2B3441"/>
              </a:solidFill>
              <a:latin typeface="Libre Franklin"/>
              <a:ea typeface="Libre Franklin"/>
              <a:cs typeface="Libre Franklin"/>
              <a:sym typeface="Libre Franklin"/>
            </a:endParaRPr>
          </a:p>
          <a:p>
            <a:pPr indent="-114300" lvl="0" marL="171450" marR="0" rtl="0" algn="l">
              <a:lnSpc>
                <a:spcPct val="100000"/>
              </a:lnSpc>
              <a:spcBef>
                <a:spcPts val="1000"/>
              </a:spcBef>
              <a:spcAft>
                <a:spcPts val="0"/>
              </a:spcAft>
              <a:buClr>
                <a:srgbClr val="2B3441"/>
              </a:buClr>
              <a:buSzPts val="900"/>
              <a:buFont typeface="Libre Franklin"/>
              <a:buChar char="→"/>
            </a:pPr>
            <a:r>
              <a:rPr b="0" i="0" lang="fr-CA" sz="900" u="none" cap="none" strike="noStrike">
                <a:solidFill>
                  <a:srgbClr val="2B3441"/>
                </a:solidFill>
                <a:latin typeface="Libre Franklin"/>
                <a:ea typeface="Libre Franklin"/>
                <a:cs typeface="Libre Franklin"/>
                <a:sym typeface="Libre Franklin"/>
              </a:rPr>
              <a:t>Participer à des associations et à l’engagement communautaire</a:t>
            </a:r>
            <a:endParaRPr b="0" i="0" sz="900" u="none" cap="none" strike="noStrike">
              <a:solidFill>
                <a:srgbClr val="2B3441"/>
              </a:solidFill>
              <a:latin typeface="Libre Franklin"/>
              <a:ea typeface="Libre Franklin"/>
              <a:cs typeface="Libre Franklin"/>
              <a:sym typeface="Libre Franklin"/>
            </a:endParaRPr>
          </a:p>
          <a:p>
            <a:pPr indent="-114300" lvl="0" marL="171450" marR="0" rtl="0" algn="l">
              <a:lnSpc>
                <a:spcPct val="100000"/>
              </a:lnSpc>
              <a:spcBef>
                <a:spcPts val="1000"/>
              </a:spcBef>
              <a:spcAft>
                <a:spcPts val="0"/>
              </a:spcAft>
              <a:buClr>
                <a:srgbClr val="2B3441"/>
              </a:buClr>
              <a:buSzPts val="900"/>
              <a:buFont typeface="Libre Franklin"/>
              <a:buChar char="→"/>
            </a:pPr>
            <a:r>
              <a:rPr b="0" i="0" lang="fr-CA" sz="900" u="none" cap="none" strike="noStrike">
                <a:solidFill>
                  <a:srgbClr val="2B3441"/>
                </a:solidFill>
                <a:latin typeface="Libre Franklin"/>
                <a:ea typeface="Libre Franklin"/>
                <a:cs typeface="Libre Franklin"/>
                <a:sym typeface="Libre Franklin"/>
              </a:rPr>
              <a:t>Collaborer à la narration régionale de récits</a:t>
            </a:r>
            <a:endParaRPr b="0" i="0" sz="900" u="none" cap="none" strike="noStrike">
              <a:solidFill>
                <a:srgbClr val="2B3441"/>
              </a:solidFill>
              <a:latin typeface="Libre Franklin"/>
              <a:ea typeface="Libre Franklin"/>
              <a:cs typeface="Libre Franklin"/>
              <a:sym typeface="Libre Franklin"/>
            </a:endParaRPr>
          </a:p>
          <a:p>
            <a:pPr indent="-114300" lvl="0" marL="171450" marR="0" rtl="0" algn="l">
              <a:lnSpc>
                <a:spcPct val="100000"/>
              </a:lnSpc>
              <a:spcBef>
                <a:spcPts val="1000"/>
              </a:spcBef>
              <a:spcAft>
                <a:spcPts val="0"/>
              </a:spcAft>
              <a:buClr>
                <a:srgbClr val="2B3441"/>
              </a:buClr>
              <a:buSzPts val="900"/>
              <a:buFont typeface="Libre Franklin"/>
              <a:buChar char="→"/>
            </a:pPr>
            <a:r>
              <a:rPr b="0" i="0" lang="fr-CA" sz="900" u="none" cap="none" strike="noStrike">
                <a:solidFill>
                  <a:srgbClr val="2B3441"/>
                </a:solidFill>
                <a:latin typeface="Libre Franklin"/>
                <a:ea typeface="Libre Franklin"/>
                <a:cs typeface="Libre Franklin"/>
                <a:sym typeface="Libre Franklin"/>
              </a:rPr>
              <a:t>Établir des partenariats avec des </a:t>
            </a:r>
            <a:r>
              <a:rPr lang="fr-CA" sz="900">
                <a:solidFill>
                  <a:srgbClr val="2B3441"/>
                </a:solidFill>
                <a:latin typeface="Libre Franklin"/>
                <a:ea typeface="Libre Franklin"/>
                <a:cs typeface="Libre Franklin"/>
                <a:sym typeface="Libre Franklin"/>
              </a:rPr>
              <a:t>opérateurs</a:t>
            </a:r>
            <a:r>
              <a:rPr b="0" i="0" lang="fr-CA" sz="900" u="none" cap="none" strike="noStrike">
                <a:solidFill>
                  <a:srgbClr val="2B3441"/>
                </a:solidFill>
                <a:latin typeface="Libre Franklin"/>
                <a:ea typeface="Libre Franklin"/>
                <a:cs typeface="Libre Franklin"/>
                <a:sym typeface="Libre Franklin"/>
              </a:rPr>
              <a:t> autochtones; valoriser les connaissances culturelles</a:t>
            </a:r>
            <a:endParaRPr b="0" i="0" sz="9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237"/>
              <a:buFont typeface="Arial"/>
              <a:buNone/>
            </a:pPr>
            <a:r>
              <a:t/>
            </a:r>
            <a:endParaRPr b="0" i="0" sz="1237"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1237"/>
              <a:buFont typeface="Arial"/>
              <a:buNone/>
            </a:pPr>
            <a:r>
              <a:t/>
            </a:r>
            <a:endParaRPr b="0" i="0" sz="1237" u="none" cap="none" strike="noStrike">
              <a:solidFill>
                <a:srgbClr val="2B3441"/>
              </a:solidFill>
              <a:latin typeface="Libre Franklin"/>
              <a:ea typeface="Libre Franklin"/>
              <a:cs typeface="Libre Franklin"/>
              <a:sym typeface="Libre Franklin"/>
            </a:endParaRPr>
          </a:p>
        </p:txBody>
      </p:sp>
      <p:sp>
        <p:nvSpPr>
          <p:cNvPr id="287" name="Google Shape;287;p21"/>
          <p:cNvSpPr/>
          <p:nvPr/>
        </p:nvSpPr>
        <p:spPr>
          <a:xfrm>
            <a:off x="6813026" y="1371600"/>
            <a:ext cx="20484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04</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rPr b="0" i="0" lang="fr-CA" sz="1500" u="none" cap="none" strike="noStrike">
                <a:solidFill>
                  <a:srgbClr val="2B3441"/>
                </a:solidFill>
                <a:latin typeface="Libre Franklin SemiBold"/>
                <a:ea typeface="Libre Franklin SemiBold"/>
                <a:cs typeface="Libre Franklin SemiBold"/>
                <a:sym typeface="Libre Franklin SemiBold"/>
              </a:rPr>
              <a:t>Indicateurs clés de performance (ICP)</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marR="0" rtl="0" algn="l">
              <a:lnSpc>
                <a:spcPct val="100000"/>
              </a:lnSpc>
              <a:spcBef>
                <a:spcPts val="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Engagement accru des PME dans les actions de défense des intérêts ou les associations</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Utilisation des outils de messagerie</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85000"/>
              </a:lnSpc>
              <a:spcBef>
                <a:spcPts val="1000"/>
              </a:spcBef>
              <a:spcAft>
                <a:spcPts val="0"/>
              </a:spcAft>
              <a:buClr>
                <a:srgbClr val="000000"/>
              </a:buClr>
              <a:buSzPts val="1200"/>
              <a:buFont typeface="Arial"/>
              <a:buNone/>
            </a:pPr>
            <a:r>
              <a:t/>
            </a:r>
            <a:endParaRPr b="0" i="0" sz="1200" u="none" cap="none" strike="noStrike">
              <a:solidFill>
                <a:srgbClr val="2B3441"/>
              </a:solidFill>
              <a:latin typeface="Manrope"/>
              <a:ea typeface="Manrope"/>
              <a:cs typeface="Manrope"/>
              <a:sym typeface="Manrope"/>
            </a:endParaRPr>
          </a:p>
          <a:p>
            <a:pPr indent="0" lvl="0" marL="0" marR="0" rtl="0" algn="l">
              <a:lnSpc>
                <a:spcPct val="115000"/>
              </a:lnSpc>
              <a:spcBef>
                <a:spcPts val="0"/>
              </a:spcBef>
              <a:spcAft>
                <a:spcPts val="0"/>
              </a:spcAft>
              <a:buClr>
                <a:srgbClr val="000000"/>
              </a:buClr>
              <a:buSzPts val="1125"/>
              <a:buFont typeface="Arial"/>
              <a:buNone/>
            </a:pPr>
            <a:r>
              <a:t/>
            </a:r>
            <a:endParaRPr b="0" i="0" sz="1125"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1237"/>
              <a:buFont typeface="Arial"/>
              <a:buNone/>
            </a:pPr>
            <a:r>
              <a:t/>
            </a:r>
            <a:endParaRPr b="0" i="0" sz="1237"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1237"/>
              <a:buFont typeface="Arial"/>
              <a:buNone/>
            </a:pPr>
            <a:r>
              <a:t/>
            </a:r>
            <a:endParaRPr b="0" i="0" sz="1237" u="none" cap="none" strike="noStrike">
              <a:solidFill>
                <a:srgbClr val="2B3441"/>
              </a:solidFill>
              <a:latin typeface="Libre Franklin"/>
              <a:ea typeface="Libre Franklin"/>
              <a:cs typeface="Libre Franklin"/>
              <a:sym typeface="Libre Franklin"/>
            </a:endParaRPr>
          </a:p>
        </p:txBody>
      </p:sp>
      <p:sp>
        <p:nvSpPr>
          <p:cNvPr id="288" name="Google Shape;288;p21"/>
          <p:cNvSpPr/>
          <p:nvPr/>
        </p:nvSpPr>
        <p:spPr>
          <a:xfrm>
            <a:off x="4634966" y="1371600"/>
            <a:ext cx="20484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03</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rPr b="0" i="0" lang="fr-CA" sz="1500" u="none" cap="none" strike="noStrike">
                <a:solidFill>
                  <a:srgbClr val="2B3441"/>
                </a:solidFill>
                <a:latin typeface="Libre Franklin SemiBold"/>
                <a:ea typeface="Libre Franklin SemiBold"/>
                <a:cs typeface="Libre Franklin SemiBold"/>
                <a:sym typeface="Libre Franklin SemiBold"/>
              </a:rPr>
              <a:t>Principaux canaux</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marR="0" rtl="0" algn="l">
              <a:lnSpc>
                <a:spcPct val="100000"/>
              </a:lnSpc>
              <a:spcBef>
                <a:spcPts val="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Infolettres par courriel</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Événements de la Chambre de commerce</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Salons professionnels et webinaires</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237"/>
              <a:buFont typeface="Arial"/>
              <a:buNone/>
            </a:pPr>
            <a:r>
              <a:t/>
            </a:r>
            <a:endParaRPr b="0" i="0" sz="1237"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1237"/>
              <a:buFont typeface="Arial"/>
              <a:buNone/>
            </a:pPr>
            <a:r>
              <a:t/>
            </a:r>
            <a:endParaRPr b="0" i="0" sz="1237"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1237"/>
              <a:buFont typeface="Arial"/>
              <a:buNone/>
            </a:pPr>
            <a:r>
              <a:t/>
            </a:r>
            <a:endParaRPr b="0" i="0" sz="1237" u="none" cap="none" strike="noStrike">
              <a:solidFill>
                <a:srgbClr val="2B3441"/>
              </a:solidFill>
              <a:latin typeface="Libre Franklin"/>
              <a:ea typeface="Libre Franklin"/>
              <a:cs typeface="Libre Franklin"/>
              <a:sym typeface="Libre Franklin"/>
            </a:endParaRPr>
          </a:p>
        </p:txBody>
      </p:sp>
      <p:sp>
        <p:nvSpPr>
          <p:cNvPr id="289" name="Google Shape;289;p21"/>
          <p:cNvSpPr/>
          <p:nvPr/>
        </p:nvSpPr>
        <p:spPr>
          <a:xfrm>
            <a:off x="278850" y="1371600"/>
            <a:ext cx="20484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01</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rPr b="0" i="0" lang="fr-CA" sz="1500" u="none" cap="none" strike="noStrike">
                <a:solidFill>
                  <a:srgbClr val="2B3441"/>
                </a:solidFill>
                <a:latin typeface="Libre Franklin SemiBold"/>
                <a:ea typeface="Libre Franklin SemiBold"/>
                <a:cs typeface="Libre Franklin SemiBold"/>
                <a:sym typeface="Libre Franklin SemiBold"/>
              </a:rPr>
              <a:t>Principales motivations</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marR="0" rtl="0" algn="l">
              <a:lnSpc>
                <a:spcPct val="100000"/>
              </a:lnSpc>
              <a:spcBef>
                <a:spcPts val="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Rentabilité, visibilité et facilité de faire des affaires</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Soutien réglementaire et accès au marché</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Reprise et croissance</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85000"/>
              </a:lnSpc>
              <a:spcBef>
                <a:spcPts val="1000"/>
              </a:spcBef>
              <a:spcAft>
                <a:spcPts val="0"/>
              </a:spcAft>
              <a:buClr>
                <a:srgbClr val="000000"/>
              </a:buClr>
              <a:buSzPts val="1200"/>
              <a:buFont typeface="Arial"/>
              <a:buNone/>
            </a:pPr>
            <a:r>
              <a:t/>
            </a:r>
            <a:endParaRPr b="0" i="0" sz="1200" u="none" cap="none" strike="noStrike">
              <a:solidFill>
                <a:srgbClr val="2B3441"/>
              </a:solidFill>
              <a:latin typeface="Manrope"/>
              <a:ea typeface="Manrope"/>
              <a:cs typeface="Manrope"/>
              <a:sym typeface="Manrope"/>
            </a:endParaRPr>
          </a:p>
          <a:p>
            <a:pPr indent="0" lvl="0" marL="0" marR="0" rtl="0" algn="l">
              <a:lnSpc>
                <a:spcPct val="85000"/>
              </a:lnSpc>
              <a:spcBef>
                <a:spcPts val="0"/>
              </a:spcBef>
              <a:spcAft>
                <a:spcPts val="0"/>
              </a:spcAft>
              <a:buClr>
                <a:srgbClr val="000000"/>
              </a:buClr>
              <a:buSzPts val="800"/>
              <a:buFont typeface="Arial"/>
              <a:buNone/>
            </a:pPr>
            <a:r>
              <a:t/>
            </a:r>
            <a:endParaRPr b="0" i="0" sz="800" u="none" cap="none" strike="noStrike">
              <a:solidFill>
                <a:srgbClr val="2B3441"/>
              </a:solidFill>
              <a:latin typeface="Manrope"/>
              <a:ea typeface="Manrope"/>
              <a:cs typeface="Manrope"/>
              <a:sym typeface="Manrope"/>
            </a:endParaRPr>
          </a:p>
          <a:p>
            <a:pPr indent="0" lvl="0" marL="0" marR="0" rtl="0" algn="l">
              <a:lnSpc>
                <a:spcPct val="115000"/>
              </a:lnSpc>
              <a:spcBef>
                <a:spcPts val="0"/>
              </a:spcBef>
              <a:spcAft>
                <a:spcPts val="0"/>
              </a:spcAft>
              <a:buClr>
                <a:srgbClr val="000000"/>
              </a:buClr>
              <a:buSzPts val="1125"/>
              <a:buFont typeface="Arial"/>
              <a:buNone/>
            </a:pPr>
            <a:r>
              <a:t/>
            </a:r>
            <a:endParaRPr b="0" i="0" sz="1125"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1237"/>
              <a:buFont typeface="Arial"/>
              <a:buNone/>
            </a:pPr>
            <a:r>
              <a:t/>
            </a:r>
            <a:endParaRPr b="0" i="0" sz="1237" u="none" cap="none" strike="noStrike">
              <a:solidFill>
                <a:srgbClr val="2B3441"/>
              </a:solidFill>
              <a:latin typeface="Libre Franklin"/>
              <a:ea typeface="Libre Franklin"/>
              <a:cs typeface="Libre Franklin"/>
              <a:sym typeface="Libre Franklin"/>
            </a:endParaRPr>
          </a:p>
        </p:txBody>
      </p:sp>
      <p:sp>
        <p:nvSpPr>
          <p:cNvPr id="290" name="Google Shape;290;p21"/>
          <p:cNvSpPr txBox="1"/>
          <p:nvPr/>
        </p:nvSpPr>
        <p:spPr>
          <a:xfrm>
            <a:off x="282575" y="533367"/>
            <a:ext cx="4233900" cy="61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lang="fr-CA" sz="2400">
                <a:solidFill>
                  <a:srgbClr val="2B3441"/>
                </a:solidFill>
                <a:latin typeface="Libre Franklin SemiBold"/>
                <a:ea typeface="Libre Franklin SemiBold"/>
                <a:cs typeface="Libre Franklin SemiBold"/>
                <a:sym typeface="Libre Franklin SemiBold"/>
              </a:rPr>
              <a:t>Les </a:t>
            </a:r>
            <a:r>
              <a:rPr b="0" i="0" lang="fr-CA" sz="2400" u="none" cap="none" strike="noStrike">
                <a:solidFill>
                  <a:srgbClr val="2B3441"/>
                </a:solidFill>
                <a:latin typeface="Libre Franklin SemiBold"/>
                <a:ea typeface="Libre Franklin SemiBold"/>
                <a:cs typeface="Libre Franklin SemiBold"/>
                <a:sym typeface="Libre Franklin SemiBold"/>
              </a:rPr>
              <a:t>PME touristiques</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p:txBody>
      </p:sp>
      <p:sp>
        <p:nvSpPr>
          <p:cNvPr id="291" name="Google Shape;291;p21"/>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i="0" lang="fr-CA" sz="800" u="none" cap="none" strike="noStrike">
                <a:solidFill>
                  <a:srgbClr val="697889"/>
                </a:solidFill>
                <a:latin typeface="Libre Franklin"/>
                <a:ea typeface="Libre Franklin"/>
                <a:cs typeface="Libre Franklin"/>
                <a:sym typeface="Libre Franklin"/>
              </a:rPr>
              <a:t>LES PUBLICS CIBLES</a:t>
            </a:r>
            <a:endParaRPr b="1" i="0" sz="800" u="none" cap="none" strike="noStrike">
              <a:solidFill>
                <a:srgbClr val="697889"/>
              </a:solidFill>
              <a:latin typeface="Libre Franklin"/>
              <a:ea typeface="Libre Franklin"/>
              <a:cs typeface="Libre Franklin"/>
              <a:sym typeface="Libre Franklin"/>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5" name="Shape 295"/>
        <p:cNvGrpSpPr/>
        <p:nvPr/>
      </p:nvGrpSpPr>
      <p:grpSpPr>
        <a:xfrm>
          <a:off x="0" y="0"/>
          <a:ext cx="0" cy="0"/>
          <a:chOff x="0" y="0"/>
          <a:chExt cx="0" cy="0"/>
        </a:xfrm>
      </p:grpSpPr>
      <p:pic>
        <p:nvPicPr>
          <p:cNvPr id="296" name="Google Shape;296;p22" title="AdobeStock_463162253.jpeg"/>
          <p:cNvPicPr preferRelativeResize="0"/>
          <p:nvPr/>
        </p:nvPicPr>
        <p:blipFill rotWithShape="1">
          <a:blip r:embed="rId3">
            <a:alphaModFix/>
          </a:blip>
          <a:srcRect b="0" l="27718" r="45497" t="0"/>
          <a:stretch/>
        </p:blipFill>
        <p:spPr>
          <a:xfrm>
            <a:off x="6012649" y="0"/>
            <a:ext cx="3131351" cy="5143500"/>
          </a:xfrm>
          <a:prstGeom prst="rect">
            <a:avLst/>
          </a:prstGeom>
          <a:noFill/>
          <a:ln>
            <a:noFill/>
          </a:ln>
        </p:spPr>
      </p:pic>
      <p:pic>
        <p:nvPicPr>
          <p:cNvPr id="297" name="Google Shape;297;p22"/>
          <p:cNvPicPr preferRelativeResize="0"/>
          <p:nvPr/>
        </p:nvPicPr>
        <p:blipFill rotWithShape="1">
          <a:blip r:embed="rId4">
            <a:alphaModFix/>
          </a:blip>
          <a:srcRect b="0" l="-27270" r="27270" t="0"/>
          <a:stretch/>
        </p:blipFill>
        <p:spPr>
          <a:xfrm>
            <a:off x="5719775" y="0"/>
            <a:ext cx="3429000" cy="5143500"/>
          </a:xfrm>
          <a:prstGeom prst="rect">
            <a:avLst/>
          </a:prstGeom>
          <a:noFill/>
          <a:ln>
            <a:noFill/>
          </a:ln>
        </p:spPr>
      </p:pic>
      <p:pic>
        <p:nvPicPr>
          <p:cNvPr id="298" name="Google Shape;298;p22" title="green-accent.png"/>
          <p:cNvPicPr preferRelativeResize="0"/>
          <p:nvPr/>
        </p:nvPicPr>
        <p:blipFill rotWithShape="1">
          <a:blip r:embed="rId5">
            <a:alphaModFix/>
          </a:blip>
          <a:srcRect b="0" l="5922" r="4743" t="0"/>
          <a:stretch/>
        </p:blipFill>
        <p:spPr>
          <a:xfrm rot="5400000">
            <a:off x="4030526" y="1649549"/>
            <a:ext cx="5156199" cy="1857100"/>
          </a:xfrm>
          <a:prstGeom prst="rect">
            <a:avLst/>
          </a:prstGeom>
          <a:noFill/>
          <a:ln>
            <a:noFill/>
          </a:ln>
        </p:spPr>
      </p:pic>
      <p:graphicFrame>
        <p:nvGraphicFramePr>
          <p:cNvPr id="299" name="Google Shape;299;p22"/>
          <p:cNvGraphicFramePr/>
          <p:nvPr/>
        </p:nvGraphicFramePr>
        <p:xfrm>
          <a:off x="282575" y="1916125"/>
          <a:ext cx="3000000" cy="3000000"/>
        </p:xfrm>
        <a:graphic>
          <a:graphicData uri="http://schemas.openxmlformats.org/drawingml/2006/table">
            <a:tbl>
              <a:tblPr>
                <a:noFill/>
                <a:tableStyleId>{0E21B338-1327-45C0-92CC-B2B9EA53AE43}</a:tableStyleId>
              </a:tblPr>
              <a:tblGrid>
                <a:gridCol w="1403000"/>
                <a:gridCol w="4653125"/>
              </a:tblGrid>
              <a:tr h="671875">
                <a:tc>
                  <a:txBody>
                    <a:bodyPr/>
                    <a:lstStyle/>
                    <a:p>
                      <a:pPr indent="0" lvl="0" marL="0" marR="0" rtl="0" algn="l">
                        <a:lnSpc>
                          <a:spcPct val="100000"/>
                        </a:lnSpc>
                        <a:spcBef>
                          <a:spcPts val="0"/>
                        </a:spcBef>
                        <a:spcAft>
                          <a:spcPts val="0"/>
                        </a:spcAft>
                        <a:buClr>
                          <a:srgbClr val="000000"/>
                        </a:buClr>
                        <a:buSzPts val="800"/>
                        <a:buFont typeface="Arial"/>
                        <a:buNone/>
                      </a:pPr>
                      <a:r>
                        <a:rPr b="0" i="0" lang="fr-CA" sz="800" u="none" cap="none" strike="noStrike">
                          <a:solidFill>
                            <a:srgbClr val="2B3441"/>
                          </a:solidFill>
                          <a:latin typeface="Libre Franklin SemiBold"/>
                          <a:ea typeface="Libre Franklin SemiBold"/>
                          <a:cs typeface="Libre Franklin SemiBold"/>
                          <a:sym typeface="Libre Franklin SemiBold"/>
                        </a:rPr>
                        <a:t>RÔLE DANS LE SUCCÈS DU TOURISME</a:t>
                      </a:r>
                      <a:endParaRPr sz="800" u="none" cap="none" strike="noStrike">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0" i="0" lang="fr-CA" sz="1000" u="none" cap="none" strike="noStrike">
                          <a:solidFill>
                            <a:srgbClr val="2B3441"/>
                          </a:solidFill>
                          <a:latin typeface="Libre Franklin"/>
                          <a:ea typeface="Libre Franklin"/>
                          <a:cs typeface="Libre Franklin"/>
                          <a:sym typeface="Libre Franklin"/>
                        </a:rPr>
                        <a:t>Les grandes entreprises touristiques ancrent l’économie touristique du Canada, générant des milliards de dollars de PIB, investissant massivement dans les infrastructures et établissant des normes ESG et technologiques.</a:t>
                      </a:r>
                      <a:endParaRPr sz="1000" u="none" cap="none" strike="noStrike">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r>
              <a:tr h="529725">
                <a:tc>
                  <a:txBody>
                    <a:bodyPr/>
                    <a:lstStyle/>
                    <a:p>
                      <a:pPr indent="0" lvl="0" marL="0" marR="0" rtl="0" algn="l">
                        <a:lnSpc>
                          <a:spcPct val="100000"/>
                        </a:lnSpc>
                        <a:spcBef>
                          <a:spcPts val="0"/>
                        </a:spcBef>
                        <a:spcAft>
                          <a:spcPts val="0"/>
                        </a:spcAft>
                        <a:buClr>
                          <a:srgbClr val="000000"/>
                        </a:buClr>
                        <a:buSzPts val="800"/>
                        <a:buFont typeface="Arial"/>
                        <a:buNone/>
                      </a:pPr>
                      <a:r>
                        <a:rPr b="0" i="0" lang="fr-CA" sz="800" u="none" cap="none" strike="noStrike">
                          <a:solidFill>
                            <a:srgbClr val="2B3441"/>
                          </a:solidFill>
                          <a:latin typeface="Libre Franklin SemiBold"/>
                          <a:ea typeface="Libre Franklin SemiBold"/>
                          <a:cs typeface="Libre Franklin SemiBold"/>
                          <a:sym typeface="Libre Franklin SemiBold"/>
                        </a:rPr>
                        <a:t>PERTINENCE</a:t>
                      </a:r>
                      <a:br>
                        <a:rPr b="0" i="0" lang="fr-CA" sz="800" u="none" cap="none" strike="noStrike">
                          <a:solidFill>
                            <a:srgbClr val="2B3441"/>
                          </a:solidFill>
                          <a:latin typeface="Libre Franklin SemiBold"/>
                          <a:ea typeface="Libre Franklin SemiBold"/>
                          <a:cs typeface="Libre Franklin SemiBold"/>
                          <a:sym typeface="Libre Franklin SemiBold"/>
                        </a:rPr>
                      </a:br>
                      <a:r>
                        <a:rPr b="0" i="0" lang="fr-CA" sz="800" u="none" cap="none" strike="noStrike">
                          <a:solidFill>
                            <a:srgbClr val="2B3441"/>
                          </a:solidFill>
                          <a:latin typeface="Libre Franklin SemiBold"/>
                          <a:ea typeface="Libre Franklin SemiBold"/>
                          <a:cs typeface="Libre Franklin SemiBold"/>
                          <a:sym typeface="Libre Franklin SemiBold"/>
                        </a:rPr>
                        <a:t>STRATÉGIQUE</a:t>
                      </a:r>
                      <a:endParaRPr sz="800" u="none" cap="none" strike="noStrike">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fr-CA" sz="1000" u="none" cap="none" strike="noStrike">
                          <a:solidFill>
                            <a:srgbClr val="2B3441"/>
                          </a:solidFill>
                          <a:latin typeface="Libre Franklin"/>
                          <a:ea typeface="Libre Franklin"/>
                          <a:cs typeface="Libre Franklin"/>
                          <a:sym typeface="Libre Franklin"/>
                        </a:rPr>
                        <a:t>Leurs marques mondiales stimulent la demande internationale, offrent des carrières stables et façonnent les pratiques de l’industrie grâce à l’investissement, à la défense de intérêts et à l’innovation.</a:t>
                      </a:r>
                      <a:endParaRPr sz="1000" u="none" cap="none" strike="noStrike">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529725">
                <a:tc>
                  <a:txBody>
                    <a:bodyPr/>
                    <a:lstStyle/>
                    <a:p>
                      <a:pPr indent="0" lvl="0" marL="0" marR="0" rtl="0" algn="l">
                        <a:lnSpc>
                          <a:spcPct val="100000"/>
                        </a:lnSpc>
                        <a:spcBef>
                          <a:spcPts val="0"/>
                        </a:spcBef>
                        <a:spcAft>
                          <a:spcPts val="0"/>
                        </a:spcAft>
                        <a:buClr>
                          <a:schemeClr val="dk1"/>
                        </a:buClr>
                        <a:buSzPts val="1100"/>
                        <a:buFont typeface="Arial"/>
                        <a:buNone/>
                      </a:pPr>
                      <a:r>
                        <a:rPr b="0" i="0" lang="fr-CA" sz="800" u="none" cap="none" strike="noStrike">
                          <a:solidFill>
                            <a:srgbClr val="2B3441"/>
                          </a:solidFill>
                          <a:latin typeface="Libre Franklin SemiBold"/>
                          <a:ea typeface="Libre Franklin SemiBold"/>
                          <a:cs typeface="Libre Franklin SemiBold"/>
                          <a:sym typeface="Libre Franklin SemiBold"/>
                        </a:rPr>
                        <a:t>PRINCIPAUX RÉSULTATS</a:t>
                      </a:r>
                      <a:endParaRPr sz="800" u="none" cap="none" strike="noStrike">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0" i="0" lang="fr-CA" sz="1000" u="none" cap="none" strike="noStrike">
                          <a:solidFill>
                            <a:srgbClr val="2B3441"/>
                          </a:solidFill>
                          <a:latin typeface="Libre Franklin"/>
                          <a:ea typeface="Libre Franklin"/>
                          <a:cs typeface="Libre Franklin"/>
                          <a:sym typeface="Libre Franklin"/>
                        </a:rPr>
                        <a:t>En établissant des références en matière de main-d’œuvre, de durabilité et de connectivité, ils créent des retombées bénéfiques pour plus de 268 000 PME à l’échelle nationale.</a:t>
                      </a:r>
                      <a:endParaRPr sz="1000" u="none" cap="none" strike="noStrike">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r>
              <a:tr h="529725">
                <a:tc>
                  <a:txBody>
                    <a:bodyPr/>
                    <a:lstStyle/>
                    <a:p>
                      <a:pPr indent="0" lvl="0" marL="0" marR="0" rtl="0" algn="l">
                        <a:lnSpc>
                          <a:spcPct val="100000"/>
                        </a:lnSpc>
                        <a:spcBef>
                          <a:spcPts val="0"/>
                        </a:spcBef>
                        <a:spcAft>
                          <a:spcPts val="0"/>
                        </a:spcAft>
                        <a:buClr>
                          <a:schemeClr val="dk1"/>
                        </a:buClr>
                        <a:buSzPts val="1100"/>
                        <a:buFont typeface="Arial"/>
                        <a:buNone/>
                      </a:pPr>
                      <a:r>
                        <a:rPr b="0" i="0" lang="fr-CA" sz="800" u="none" cap="none" strike="noStrike">
                          <a:solidFill>
                            <a:srgbClr val="2B3441"/>
                          </a:solidFill>
                          <a:latin typeface="Libre Franklin SemiBold"/>
                          <a:ea typeface="Libre Franklin SemiBold"/>
                          <a:cs typeface="Libre Franklin SemiBold"/>
                          <a:sym typeface="Libre Franklin SemiBold"/>
                        </a:rPr>
                        <a:t>INFLUENCE SUR LA PERCEPTION</a:t>
                      </a:r>
                      <a:endParaRPr sz="800" u="none" cap="none" strike="noStrike">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fr-CA" sz="1000" u="none" cap="none" strike="noStrike">
                          <a:solidFill>
                            <a:srgbClr val="2B3441"/>
                          </a:solidFill>
                          <a:latin typeface="Libre Franklin"/>
                          <a:ea typeface="Libre Franklin"/>
                          <a:cs typeface="Libre Franklin"/>
                          <a:sym typeface="Libre Franklin"/>
                        </a:rPr>
                        <a:t>Leur visibilité et leur influence politique renforcent l’image de marque du Canada à l’étranger, tout en ouvrant la voie à l’obtention de visas, à la connectivité et à des réformes qui améliorent la compétitivité.</a:t>
                      </a:r>
                      <a:endParaRPr sz="1000" u="none" cap="none" strike="noStrike">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300" name="Google Shape;300;p22"/>
          <p:cNvSpPr txBox="1"/>
          <p:nvPr/>
        </p:nvSpPr>
        <p:spPr>
          <a:xfrm>
            <a:off x="282575" y="533367"/>
            <a:ext cx="4233900" cy="61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lang="fr-CA" sz="2400">
                <a:solidFill>
                  <a:srgbClr val="2B3441"/>
                </a:solidFill>
                <a:latin typeface="Libre Franklin SemiBold"/>
                <a:ea typeface="Libre Franklin SemiBold"/>
                <a:cs typeface="Libre Franklin SemiBold"/>
                <a:sym typeface="Libre Franklin SemiBold"/>
              </a:rPr>
              <a:t>Les g</a:t>
            </a:r>
            <a:r>
              <a:rPr b="0" i="0" lang="fr-CA" sz="2400" u="none" cap="none" strike="noStrike">
                <a:solidFill>
                  <a:srgbClr val="2B3441"/>
                </a:solidFill>
                <a:latin typeface="Libre Franklin SemiBold"/>
                <a:ea typeface="Libre Franklin SemiBold"/>
                <a:cs typeface="Libre Franklin SemiBold"/>
                <a:sym typeface="Libre Franklin SemiBold"/>
              </a:rPr>
              <a:t>randes entreprises touristiques</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p:txBody>
      </p:sp>
      <p:sp>
        <p:nvSpPr>
          <p:cNvPr id="301" name="Google Shape;301;p22"/>
          <p:cNvSpPr txBox="1"/>
          <p:nvPr/>
        </p:nvSpPr>
        <p:spPr>
          <a:xfrm>
            <a:off x="282575" y="1371596"/>
            <a:ext cx="2587500" cy="353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fr-CA" sz="1400" u="none" cap="none" strike="noStrike">
                <a:solidFill>
                  <a:srgbClr val="97CA35"/>
                </a:solidFill>
                <a:latin typeface="Libre Franklin SemiBold"/>
                <a:ea typeface="Libre Franklin SemiBold"/>
                <a:cs typeface="Libre Franklin SemiBold"/>
                <a:sym typeface="Libre Franklin SemiBold"/>
              </a:rPr>
              <a:t>Pourquoi sont-ils importants?</a:t>
            </a:r>
            <a:endParaRPr b="0" i="0" sz="1400" u="none" cap="none" strike="noStrike">
              <a:solidFill>
                <a:srgbClr val="97CA35"/>
              </a:solidFill>
              <a:latin typeface="Libre Franklin SemiBold"/>
              <a:ea typeface="Libre Franklin SemiBold"/>
              <a:cs typeface="Libre Franklin SemiBold"/>
              <a:sym typeface="Libre Franklin SemiBold"/>
            </a:endParaRPr>
          </a:p>
        </p:txBody>
      </p:sp>
      <p:sp>
        <p:nvSpPr>
          <p:cNvPr id="302" name="Google Shape;302;p22"/>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i="0" lang="fr-CA" sz="800" u="none" cap="none" strike="noStrike">
                <a:solidFill>
                  <a:srgbClr val="697889"/>
                </a:solidFill>
                <a:latin typeface="Libre Franklin"/>
                <a:ea typeface="Libre Franklin"/>
                <a:cs typeface="Libre Franklin"/>
                <a:sym typeface="Libre Franklin"/>
              </a:rPr>
              <a:t>LES PUBLICS CIBLES</a:t>
            </a:r>
            <a:endParaRPr b="1" i="0" sz="800" u="none" cap="none" strike="noStrike">
              <a:solidFill>
                <a:srgbClr val="697889"/>
              </a:solidFill>
              <a:latin typeface="Libre Franklin"/>
              <a:ea typeface="Libre Franklin"/>
              <a:cs typeface="Libre Franklin"/>
              <a:sym typeface="Libre Franklin"/>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6" name="Shape 306"/>
        <p:cNvGrpSpPr/>
        <p:nvPr/>
      </p:nvGrpSpPr>
      <p:grpSpPr>
        <a:xfrm>
          <a:off x="0" y="0"/>
          <a:ext cx="0" cy="0"/>
          <a:chOff x="0" y="0"/>
          <a:chExt cx="0" cy="0"/>
        </a:xfrm>
      </p:grpSpPr>
      <p:sp>
        <p:nvSpPr>
          <p:cNvPr id="307" name="Google Shape;307;p23"/>
          <p:cNvSpPr/>
          <p:nvPr/>
        </p:nvSpPr>
        <p:spPr>
          <a:xfrm>
            <a:off x="2456908" y="1371600"/>
            <a:ext cx="20484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02</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1F1F20"/>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rPr b="0" i="0" lang="fr-CA" sz="1500" u="none" cap="none" strike="noStrike">
                <a:solidFill>
                  <a:srgbClr val="2B3441"/>
                </a:solidFill>
                <a:latin typeface="Libre Franklin SemiBold"/>
                <a:ea typeface="Libre Franklin SemiBold"/>
                <a:cs typeface="Libre Franklin SemiBold"/>
                <a:sym typeface="Libre Franklin SemiBold"/>
              </a:rPr>
              <a:t>Appel à l’action</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marR="0" rtl="0" algn="l">
              <a:lnSpc>
                <a:spcPct val="100000"/>
              </a:lnSpc>
              <a:spcBef>
                <a:spcPts val="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Défendre le discours auprès du gouvernement et des médias</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Coordonner des messages uniformes sur l’écosystème</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237"/>
              <a:buFont typeface="Arial"/>
              <a:buNone/>
            </a:pPr>
            <a:r>
              <a:t/>
            </a:r>
            <a:endParaRPr b="0" i="0" sz="1237"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1237"/>
              <a:buFont typeface="Arial"/>
              <a:buNone/>
            </a:pPr>
            <a:r>
              <a:t/>
            </a:r>
            <a:endParaRPr b="0" i="0" sz="1237" u="none" cap="none" strike="noStrike">
              <a:solidFill>
                <a:srgbClr val="2B3441"/>
              </a:solidFill>
              <a:latin typeface="Libre Franklin"/>
              <a:ea typeface="Libre Franklin"/>
              <a:cs typeface="Libre Franklin"/>
              <a:sym typeface="Libre Franklin"/>
            </a:endParaRPr>
          </a:p>
        </p:txBody>
      </p:sp>
      <p:sp>
        <p:nvSpPr>
          <p:cNvPr id="308" name="Google Shape;308;p23"/>
          <p:cNvSpPr/>
          <p:nvPr/>
        </p:nvSpPr>
        <p:spPr>
          <a:xfrm>
            <a:off x="6813025" y="1371600"/>
            <a:ext cx="20484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04</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rPr b="0" i="0" lang="fr-CA" sz="1500" u="none" cap="none" strike="noStrike">
                <a:solidFill>
                  <a:srgbClr val="2B3441"/>
                </a:solidFill>
                <a:latin typeface="Libre Franklin SemiBold"/>
                <a:ea typeface="Libre Franklin SemiBold"/>
                <a:cs typeface="Libre Franklin SemiBold"/>
                <a:sym typeface="Libre Franklin SemiBold"/>
              </a:rPr>
              <a:t>Indicateurs clés de performance (ICP)</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marR="0" rtl="0" algn="l">
              <a:lnSpc>
                <a:spcPct val="100000"/>
              </a:lnSpc>
              <a:spcBef>
                <a:spcPts val="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Une augmentation des i</a:t>
            </a:r>
            <a:r>
              <a:rPr b="0" i="0" lang="fr-CA" sz="900" u="none" cap="none" strike="noStrike">
                <a:solidFill>
                  <a:srgbClr val="2B3441"/>
                </a:solidFill>
                <a:latin typeface="Libre Franklin"/>
                <a:ea typeface="Libre Franklin"/>
                <a:cs typeface="Libre Franklin"/>
                <a:sym typeface="Libre Franklin"/>
              </a:rPr>
              <a:t>nvestissements en capital privé</a:t>
            </a:r>
            <a:endParaRPr b="0" i="0" sz="900" u="none" cap="none" strike="noStrike">
              <a:solidFill>
                <a:srgbClr val="2B3441"/>
              </a:solidFill>
              <a:latin typeface="Libre Franklin"/>
              <a:ea typeface="Libre Franklin"/>
              <a:cs typeface="Libre Franklin"/>
              <a:sym typeface="Libre Franklin"/>
            </a:endParaRPr>
          </a:p>
          <a:p>
            <a:pPr indent="-114300" lvl="0" marL="171450" marR="0" rtl="0" algn="l">
              <a:lnSpc>
                <a:spcPct val="100000"/>
              </a:lnSpc>
              <a:spcBef>
                <a:spcPts val="1000"/>
              </a:spcBef>
              <a:spcAft>
                <a:spcPts val="0"/>
              </a:spcAft>
              <a:buClr>
                <a:srgbClr val="2B3441"/>
              </a:buClr>
              <a:buSzPts val="900"/>
              <a:buFont typeface="Libre Franklin"/>
              <a:buChar char="→"/>
            </a:pPr>
            <a:r>
              <a:rPr b="0" i="0" lang="fr-CA" sz="900" u="none" cap="none" strike="noStrike">
                <a:solidFill>
                  <a:srgbClr val="2B3441"/>
                </a:solidFill>
                <a:latin typeface="Libre Franklin"/>
                <a:ea typeface="Libre Franklin"/>
                <a:cs typeface="Libre Franklin"/>
                <a:sym typeface="Libre Franklin"/>
              </a:rPr>
              <a:t>Un sentiment positif des investisseurs</a:t>
            </a:r>
            <a:endParaRPr b="0" i="0" sz="900" u="none" cap="none" strike="noStrike">
              <a:solidFill>
                <a:srgbClr val="2B3441"/>
              </a:solidFill>
              <a:latin typeface="Libre Franklin"/>
              <a:ea typeface="Libre Franklin"/>
              <a:cs typeface="Libre Franklin"/>
              <a:sym typeface="Libre Franklin"/>
            </a:endParaRPr>
          </a:p>
          <a:p>
            <a:pPr indent="-114300" lvl="0" marL="171450" marR="0" rtl="0" algn="l">
              <a:lnSpc>
                <a:spcPct val="100000"/>
              </a:lnSpc>
              <a:spcBef>
                <a:spcPts val="1000"/>
              </a:spcBef>
              <a:spcAft>
                <a:spcPts val="0"/>
              </a:spcAft>
              <a:buClr>
                <a:srgbClr val="2B3441"/>
              </a:buClr>
              <a:buSzPts val="900"/>
              <a:buFont typeface="Libre Franklin"/>
              <a:buChar char="→"/>
            </a:pPr>
            <a:r>
              <a:rPr b="0" i="0" lang="fr-CA" sz="900" u="none" cap="none" strike="noStrike">
                <a:solidFill>
                  <a:srgbClr val="2B3441"/>
                </a:solidFill>
                <a:latin typeface="Libre Franklin"/>
                <a:ea typeface="Libre Franklin"/>
                <a:cs typeface="Libre Franklin"/>
                <a:sym typeface="Libre Franklin"/>
              </a:rPr>
              <a:t>La reprise du discours par les organisations membres</a:t>
            </a:r>
            <a:endParaRPr b="0" i="0" sz="900" u="none" cap="none" strike="noStrike">
              <a:solidFill>
                <a:srgbClr val="2B3441"/>
              </a:solidFill>
              <a:latin typeface="Libre Franklin"/>
              <a:ea typeface="Libre Franklin"/>
              <a:cs typeface="Libre Franklin"/>
              <a:sym typeface="Libre Franklin"/>
            </a:endParaRPr>
          </a:p>
          <a:p>
            <a:pPr indent="-114300" lvl="0" marL="171450" marR="0" rtl="0" algn="l">
              <a:lnSpc>
                <a:spcPct val="100000"/>
              </a:lnSpc>
              <a:spcBef>
                <a:spcPts val="1000"/>
              </a:spcBef>
              <a:spcAft>
                <a:spcPts val="0"/>
              </a:spcAft>
              <a:buClr>
                <a:srgbClr val="2B3441"/>
              </a:buClr>
              <a:buSzPts val="900"/>
              <a:buFont typeface="Libre Franklin"/>
              <a:buChar char="→"/>
            </a:pPr>
            <a:r>
              <a:rPr b="0" i="0" lang="fr-CA" sz="900" u="none" cap="none" strike="noStrike">
                <a:solidFill>
                  <a:srgbClr val="2B3441"/>
                </a:solidFill>
                <a:latin typeface="Libre Franklin"/>
                <a:ea typeface="Libre Franklin"/>
                <a:cs typeface="Libre Franklin"/>
                <a:sym typeface="Libre Franklin"/>
              </a:rPr>
              <a:t>L’inclusion de matériel de défense des intérêts</a:t>
            </a:r>
            <a:endParaRPr b="0" i="0" sz="900" u="none" cap="none" strike="noStrike">
              <a:solidFill>
                <a:srgbClr val="2B3441"/>
              </a:solidFill>
              <a:latin typeface="Libre Franklin"/>
              <a:ea typeface="Libre Franklin"/>
              <a:cs typeface="Libre Franklin"/>
              <a:sym typeface="Libre Franklin"/>
            </a:endParaRPr>
          </a:p>
          <a:p>
            <a:pPr indent="-114300" lvl="0" marL="171450" marR="0" rtl="0" algn="l">
              <a:lnSpc>
                <a:spcPct val="100000"/>
              </a:lnSpc>
              <a:spcBef>
                <a:spcPts val="1000"/>
              </a:spcBef>
              <a:spcAft>
                <a:spcPts val="0"/>
              </a:spcAft>
              <a:buClr>
                <a:srgbClr val="2B3441"/>
              </a:buClr>
              <a:buSzPts val="900"/>
              <a:buFont typeface="Libre Franklin"/>
              <a:buChar char="→"/>
            </a:pPr>
            <a:r>
              <a:rPr b="0" i="0" lang="fr-CA" sz="900" u="none" cap="none" strike="noStrike">
                <a:solidFill>
                  <a:srgbClr val="2B3441"/>
                </a:solidFill>
                <a:latin typeface="Libre Franklin"/>
                <a:ea typeface="Libre Franklin"/>
                <a:cs typeface="Libre Franklin"/>
                <a:sym typeface="Libre Franklin"/>
              </a:rPr>
              <a:t>Le développement de partenariats intersectoriels</a:t>
            </a:r>
            <a:endParaRPr b="0" i="0" sz="9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85000"/>
              </a:lnSpc>
              <a:spcBef>
                <a:spcPts val="1000"/>
              </a:spcBef>
              <a:spcAft>
                <a:spcPts val="0"/>
              </a:spcAft>
              <a:buClr>
                <a:srgbClr val="000000"/>
              </a:buClr>
              <a:buSzPts val="1200"/>
              <a:buFont typeface="Arial"/>
              <a:buNone/>
            </a:pPr>
            <a:r>
              <a:t/>
            </a:r>
            <a:endParaRPr b="0" i="0" sz="1200" u="none" cap="none" strike="noStrike">
              <a:solidFill>
                <a:srgbClr val="2B3441"/>
              </a:solidFill>
              <a:latin typeface="Manrope"/>
              <a:ea typeface="Manrope"/>
              <a:cs typeface="Manrope"/>
              <a:sym typeface="Manrope"/>
            </a:endParaRPr>
          </a:p>
          <a:p>
            <a:pPr indent="0" lvl="0" marL="0" marR="0" rtl="0" algn="l">
              <a:lnSpc>
                <a:spcPct val="115000"/>
              </a:lnSpc>
              <a:spcBef>
                <a:spcPts val="0"/>
              </a:spcBef>
              <a:spcAft>
                <a:spcPts val="0"/>
              </a:spcAft>
              <a:buClr>
                <a:srgbClr val="000000"/>
              </a:buClr>
              <a:buSzPts val="1125"/>
              <a:buFont typeface="Arial"/>
              <a:buNone/>
            </a:pPr>
            <a:r>
              <a:t/>
            </a:r>
            <a:endParaRPr b="0" i="0" sz="1125"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1237"/>
              <a:buFont typeface="Arial"/>
              <a:buNone/>
            </a:pPr>
            <a:r>
              <a:t/>
            </a:r>
            <a:endParaRPr b="0" i="0" sz="1237"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1237"/>
              <a:buFont typeface="Arial"/>
              <a:buNone/>
            </a:pPr>
            <a:r>
              <a:t/>
            </a:r>
            <a:endParaRPr b="0" i="0" sz="1237" u="none" cap="none" strike="noStrike">
              <a:solidFill>
                <a:srgbClr val="2B3441"/>
              </a:solidFill>
              <a:latin typeface="Libre Franklin"/>
              <a:ea typeface="Libre Franklin"/>
              <a:cs typeface="Libre Franklin"/>
              <a:sym typeface="Libre Franklin"/>
            </a:endParaRPr>
          </a:p>
        </p:txBody>
      </p:sp>
      <p:sp>
        <p:nvSpPr>
          <p:cNvPr id="309" name="Google Shape;309;p23"/>
          <p:cNvSpPr/>
          <p:nvPr/>
        </p:nvSpPr>
        <p:spPr>
          <a:xfrm>
            <a:off x="4634967" y="1371600"/>
            <a:ext cx="20484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03</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rPr b="0" i="0" lang="fr-CA" sz="1500" u="none" cap="none" strike="noStrike">
                <a:solidFill>
                  <a:srgbClr val="2B3441"/>
                </a:solidFill>
                <a:latin typeface="Libre Franklin SemiBold"/>
                <a:ea typeface="Libre Franklin SemiBold"/>
                <a:cs typeface="Libre Franklin SemiBold"/>
                <a:sym typeface="Libre Franklin SemiBold"/>
              </a:rPr>
              <a:t>Principaux canaux</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marR="0" rtl="0" algn="l">
              <a:lnSpc>
                <a:spcPct val="100000"/>
              </a:lnSpc>
              <a:spcBef>
                <a:spcPts val="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Fiches d’investissement et sommets sectoriels</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Salons immobiliers et tables rondes d’investisseurs privés</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Conférences sectorielles et sommets nationaux du tourisme</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Portails des membres et publications commerciales</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237"/>
              <a:buFont typeface="Arial"/>
              <a:buNone/>
            </a:pPr>
            <a:r>
              <a:t/>
            </a:r>
            <a:endParaRPr b="0" i="0" sz="1237"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1237"/>
              <a:buFont typeface="Arial"/>
              <a:buNone/>
            </a:pPr>
            <a:r>
              <a:t/>
            </a:r>
            <a:endParaRPr b="0" i="0" sz="1237"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1237"/>
              <a:buFont typeface="Arial"/>
              <a:buNone/>
            </a:pPr>
            <a:r>
              <a:t/>
            </a:r>
            <a:endParaRPr b="0" i="0" sz="1237" u="none" cap="none" strike="noStrike">
              <a:solidFill>
                <a:srgbClr val="2B3441"/>
              </a:solidFill>
              <a:latin typeface="Libre Franklin"/>
              <a:ea typeface="Libre Franklin"/>
              <a:cs typeface="Libre Franklin"/>
              <a:sym typeface="Libre Franklin"/>
            </a:endParaRPr>
          </a:p>
        </p:txBody>
      </p:sp>
      <p:sp>
        <p:nvSpPr>
          <p:cNvPr id="310" name="Google Shape;310;p23"/>
          <p:cNvSpPr/>
          <p:nvPr/>
        </p:nvSpPr>
        <p:spPr>
          <a:xfrm>
            <a:off x="278850" y="1371600"/>
            <a:ext cx="20484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01</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rPr b="0" i="0" lang="fr-CA" sz="1500" u="none" cap="none" strike="noStrike">
                <a:solidFill>
                  <a:srgbClr val="2B3441"/>
                </a:solidFill>
                <a:latin typeface="Libre Franklin SemiBold"/>
                <a:ea typeface="Libre Franklin SemiBold"/>
                <a:cs typeface="Libre Franklin SemiBold"/>
                <a:sym typeface="Libre Franklin SemiBold"/>
              </a:rPr>
              <a:t>Principales motivations</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marR="0" rtl="0" algn="l">
              <a:lnSpc>
                <a:spcPct val="100000"/>
              </a:lnSpc>
              <a:spcBef>
                <a:spcPts val="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Rendements prévisibles, entreprises évolutives et atténuation des risques</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Intelligence du marché, unité sectorielle et influence</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Outils de soutien aux membres et de leadership en matière d’innovation</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85000"/>
              </a:lnSpc>
              <a:spcBef>
                <a:spcPts val="1000"/>
              </a:spcBef>
              <a:spcAft>
                <a:spcPts val="0"/>
              </a:spcAft>
              <a:buClr>
                <a:srgbClr val="000000"/>
              </a:buClr>
              <a:buSzPts val="1200"/>
              <a:buFont typeface="Arial"/>
              <a:buNone/>
            </a:pPr>
            <a:r>
              <a:t/>
            </a:r>
            <a:endParaRPr b="0" i="0" sz="1200" u="none" cap="none" strike="noStrike">
              <a:solidFill>
                <a:srgbClr val="2B3441"/>
              </a:solidFill>
              <a:latin typeface="Manrope"/>
              <a:ea typeface="Manrope"/>
              <a:cs typeface="Manrope"/>
              <a:sym typeface="Manrope"/>
            </a:endParaRPr>
          </a:p>
          <a:p>
            <a:pPr indent="0" lvl="0" marL="0" marR="0" rtl="0" algn="l">
              <a:lnSpc>
                <a:spcPct val="85000"/>
              </a:lnSpc>
              <a:spcBef>
                <a:spcPts val="0"/>
              </a:spcBef>
              <a:spcAft>
                <a:spcPts val="0"/>
              </a:spcAft>
              <a:buClr>
                <a:srgbClr val="000000"/>
              </a:buClr>
              <a:buSzPts val="800"/>
              <a:buFont typeface="Arial"/>
              <a:buNone/>
            </a:pPr>
            <a:r>
              <a:t/>
            </a:r>
            <a:endParaRPr b="0" i="0" sz="800" u="none" cap="none" strike="noStrike">
              <a:solidFill>
                <a:srgbClr val="2B3441"/>
              </a:solidFill>
              <a:latin typeface="Manrope"/>
              <a:ea typeface="Manrope"/>
              <a:cs typeface="Manrope"/>
              <a:sym typeface="Manrope"/>
            </a:endParaRPr>
          </a:p>
          <a:p>
            <a:pPr indent="0" lvl="0" marL="0" marR="0" rtl="0" algn="l">
              <a:lnSpc>
                <a:spcPct val="115000"/>
              </a:lnSpc>
              <a:spcBef>
                <a:spcPts val="0"/>
              </a:spcBef>
              <a:spcAft>
                <a:spcPts val="0"/>
              </a:spcAft>
              <a:buClr>
                <a:srgbClr val="000000"/>
              </a:buClr>
              <a:buSzPts val="1125"/>
              <a:buFont typeface="Arial"/>
              <a:buNone/>
            </a:pPr>
            <a:r>
              <a:t/>
            </a:r>
            <a:endParaRPr b="0" i="0" sz="1125"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1237"/>
              <a:buFont typeface="Arial"/>
              <a:buNone/>
            </a:pPr>
            <a:r>
              <a:t/>
            </a:r>
            <a:endParaRPr b="0" i="0" sz="1237" u="none" cap="none" strike="noStrike">
              <a:solidFill>
                <a:srgbClr val="2B3441"/>
              </a:solidFill>
              <a:latin typeface="Libre Franklin"/>
              <a:ea typeface="Libre Franklin"/>
              <a:cs typeface="Libre Franklin"/>
              <a:sym typeface="Libre Franklin"/>
            </a:endParaRPr>
          </a:p>
        </p:txBody>
      </p:sp>
      <p:sp>
        <p:nvSpPr>
          <p:cNvPr id="311" name="Google Shape;311;p23"/>
          <p:cNvSpPr txBox="1"/>
          <p:nvPr/>
        </p:nvSpPr>
        <p:spPr>
          <a:xfrm>
            <a:off x="282575" y="533367"/>
            <a:ext cx="4233900" cy="61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lang="fr-CA" sz="2400">
                <a:solidFill>
                  <a:srgbClr val="2B3441"/>
                </a:solidFill>
                <a:latin typeface="Libre Franklin SemiBold"/>
                <a:ea typeface="Libre Franklin SemiBold"/>
                <a:cs typeface="Libre Franklin SemiBold"/>
                <a:sym typeface="Libre Franklin SemiBold"/>
              </a:rPr>
              <a:t>Les g</a:t>
            </a:r>
            <a:r>
              <a:rPr b="0" i="0" lang="fr-CA" sz="2400" u="none" cap="none" strike="noStrike">
                <a:solidFill>
                  <a:srgbClr val="2B3441"/>
                </a:solidFill>
                <a:latin typeface="Libre Franklin SemiBold"/>
                <a:ea typeface="Libre Franklin SemiBold"/>
                <a:cs typeface="Libre Franklin SemiBold"/>
                <a:sym typeface="Libre Franklin SemiBold"/>
              </a:rPr>
              <a:t>randes entreprises touristiques</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p:txBody>
      </p:sp>
      <p:sp>
        <p:nvSpPr>
          <p:cNvPr id="312" name="Google Shape;312;p23"/>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i="0" lang="fr-CA" sz="800" u="none" cap="none" strike="noStrike">
                <a:solidFill>
                  <a:srgbClr val="697889"/>
                </a:solidFill>
                <a:latin typeface="Libre Franklin"/>
                <a:ea typeface="Libre Franklin"/>
                <a:cs typeface="Libre Franklin"/>
                <a:sym typeface="Libre Franklin"/>
              </a:rPr>
              <a:t>LES PUBLICS CIBLES</a:t>
            </a:r>
            <a:endParaRPr b="1" i="0" sz="800" u="none" cap="none" strike="noStrike">
              <a:solidFill>
                <a:srgbClr val="697889"/>
              </a:solidFill>
              <a:latin typeface="Libre Franklin"/>
              <a:ea typeface="Libre Franklin"/>
              <a:cs typeface="Libre Franklin"/>
              <a:sym typeface="Libre Franklin"/>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6" name="Shape 316"/>
        <p:cNvGrpSpPr/>
        <p:nvPr/>
      </p:nvGrpSpPr>
      <p:grpSpPr>
        <a:xfrm>
          <a:off x="0" y="0"/>
          <a:ext cx="0" cy="0"/>
          <a:chOff x="0" y="0"/>
          <a:chExt cx="0" cy="0"/>
        </a:xfrm>
      </p:grpSpPr>
      <p:pic>
        <p:nvPicPr>
          <p:cNvPr id="317" name="Google Shape;317;p24" title="AdobeStock_844712208.jpeg"/>
          <p:cNvPicPr preferRelativeResize="0"/>
          <p:nvPr/>
        </p:nvPicPr>
        <p:blipFill rotWithShape="1">
          <a:blip r:embed="rId3">
            <a:alphaModFix/>
          </a:blip>
          <a:srcRect b="0" l="14342" r="53177" t="0"/>
          <a:stretch/>
        </p:blipFill>
        <p:spPr>
          <a:xfrm>
            <a:off x="6650050" y="0"/>
            <a:ext cx="2508900" cy="5156100"/>
          </a:xfrm>
          <a:prstGeom prst="roundRect">
            <a:avLst>
              <a:gd fmla="val 0" name="adj"/>
            </a:avLst>
          </a:prstGeom>
          <a:noFill/>
          <a:ln>
            <a:noFill/>
          </a:ln>
        </p:spPr>
      </p:pic>
      <p:pic>
        <p:nvPicPr>
          <p:cNvPr id="318" name="Google Shape;318;p24" title="green-accent.png"/>
          <p:cNvPicPr preferRelativeResize="0"/>
          <p:nvPr/>
        </p:nvPicPr>
        <p:blipFill rotWithShape="1">
          <a:blip r:embed="rId4">
            <a:alphaModFix/>
          </a:blip>
          <a:srcRect b="0" l="5922" r="4743" t="0"/>
          <a:stretch/>
        </p:blipFill>
        <p:spPr>
          <a:xfrm rot="5400000">
            <a:off x="4030526" y="1649549"/>
            <a:ext cx="5156199" cy="1857100"/>
          </a:xfrm>
          <a:prstGeom prst="rect">
            <a:avLst/>
          </a:prstGeom>
          <a:noFill/>
          <a:ln>
            <a:noFill/>
          </a:ln>
        </p:spPr>
      </p:pic>
      <p:graphicFrame>
        <p:nvGraphicFramePr>
          <p:cNvPr id="319" name="Google Shape;319;p24"/>
          <p:cNvGraphicFramePr/>
          <p:nvPr/>
        </p:nvGraphicFramePr>
        <p:xfrm>
          <a:off x="282575" y="1916125"/>
          <a:ext cx="3000000" cy="3000000"/>
        </p:xfrm>
        <a:graphic>
          <a:graphicData uri="http://schemas.openxmlformats.org/drawingml/2006/table">
            <a:tbl>
              <a:tblPr>
                <a:noFill/>
                <a:tableStyleId>{0E21B338-1327-45C0-92CC-B2B9EA53AE43}</a:tableStyleId>
              </a:tblPr>
              <a:tblGrid>
                <a:gridCol w="1403000"/>
                <a:gridCol w="4653125"/>
              </a:tblGrid>
              <a:tr h="524775">
                <a:tc>
                  <a:txBody>
                    <a:bodyPr/>
                    <a:lstStyle/>
                    <a:p>
                      <a:pPr indent="0" lvl="0" marL="0" marR="0" rtl="0" algn="l">
                        <a:lnSpc>
                          <a:spcPct val="100000"/>
                        </a:lnSpc>
                        <a:spcBef>
                          <a:spcPts val="0"/>
                        </a:spcBef>
                        <a:spcAft>
                          <a:spcPts val="0"/>
                        </a:spcAft>
                        <a:buClr>
                          <a:srgbClr val="000000"/>
                        </a:buClr>
                        <a:buSzPts val="800"/>
                        <a:buFont typeface="Arial"/>
                        <a:buNone/>
                      </a:pPr>
                      <a:r>
                        <a:rPr b="0" i="0" lang="fr-CA" sz="800" u="none" cap="none" strike="noStrike">
                          <a:solidFill>
                            <a:srgbClr val="2B3441"/>
                          </a:solidFill>
                          <a:latin typeface="Libre Franklin SemiBold"/>
                          <a:ea typeface="Libre Franklin SemiBold"/>
                          <a:cs typeface="Libre Franklin SemiBold"/>
                          <a:sym typeface="Libre Franklin SemiBold"/>
                        </a:rPr>
                        <a:t>RÔLE DANS LE SUCCÈS DU TOURISME</a:t>
                      </a:r>
                      <a:endParaRPr sz="800" u="none" cap="none" strike="noStrike">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0" i="0" lang="fr-CA" sz="1000" u="none" cap="none" strike="noStrike">
                          <a:solidFill>
                            <a:srgbClr val="2B3441"/>
                          </a:solidFill>
                          <a:latin typeface="Libre Franklin"/>
                          <a:ea typeface="Libre Franklin"/>
                          <a:cs typeface="Libre Franklin"/>
                          <a:sym typeface="Libre Franklin"/>
                        </a:rPr>
                        <a:t>Leur capital alimente le développement des infrastructures touristiques, des stations balnéaires et des attractions aux transports et aux entreprises basées sur l’expérience.</a:t>
                      </a:r>
                      <a:endParaRPr sz="1000" u="none" cap="none" strike="noStrike">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r>
              <a:tr h="504625">
                <a:tc>
                  <a:txBody>
                    <a:bodyPr/>
                    <a:lstStyle/>
                    <a:p>
                      <a:pPr indent="0" lvl="0" marL="0" marR="0" rtl="0" algn="l">
                        <a:lnSpc>
                          <a:spcPct val="100000"/>
                        </a:lnSpc>
                        <a:spcBef>
                          <a:spcPts val="0"/>
                        </a:spcBef>
                        <a:spcAft>
                          <a:spcPts val="0"/>
                        </a:spcAft>
                        <a:buClr>
                          <a:srgbClr val="000000"/>
                        </a:buClr>
                        <a:buSzPts val="800"/>
                        <a:buFont typeface="Arial"/>
                        <a:buNone/>
                      </a:pPr>
                      <a:r>
                        <a:rPr b="0" i="0" lang="fr-CA" sz="800" u="none" cap="none" strike="noStrike">
                          <a:solidFill>
                            <a:srgbClr val="2B3441"/>
                          </a:solidFill>
                          <a:latin typeface="Libre Franklin SemiBold"/>
                          <a:ea typeface="Libre Franklin SemiBold"/>
                          <a:cs typeface="Libre Franklin SemiBold"/>
                          <a:sym typeface="Libre Franklin SemiBold"/>
                        </a:rPr>
                        <a:t>PERTINENCE</a:t>
                      </a:r>
                      <a:br>
                        <a:rPr b="0" i="0" lang="fr-CA" sz="800" u="none" cap="none" strike="noStrike">
                          <a:solidFill>
                            <a:srgbClr val="2B3441"/>
                          </a:solidFill>
                          <a:latin typeface="Libre Franklin SemiBold"/>
                          <a:ea typeface="Libre Franklin SemiBold"/>
                          <a:cs typeface="Libre Franklin SemiBold"/>
                          <a:sym typeface="Libre Franklin SemiBold"/>
                        </a:rPr>
                      </a:br>
                      <a:r>
                        <a:rPr b="0" i="0" lang="fr-CA" sz="800" u="none" cap="none" strike="noStrike">
                          <a:solidFill>
                            <a:srgbClr val="2B3441"/>
                          </a:solidFill>
                          <a:latin typeface="Libre Franklin SemiBold"/>
                          <a:ea typeface="Libre Franklin SemiBold"/>
                          <a:cs typeface="Libre Franklin SemiBold"/>
                          <a:sym typeface="Libre Franklin SemiBold"/>
                        </a:rPr>
                        <a:t>STRATÉGIQUE</a:t>
                      </a:r>
                      <a:endParaRPr sz="800" u="none" cap="none" strike="noStrike">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fr-CA" sz="1000" u="none" cap="none" strike="noStrike">
                          <a:solidFill>
                            <a:srgbClr val="2B3441"/>
                          </a:solidFill>
                          <a:latin typeface="Libre Franklin"/>
                          <a:ea typeface="Libre Franklin"/>
                          <a:cs typeface="Libre Franklin"/>
                          <a:sym typeface="Libre Franklin"/>
                        </a:rPr>
                        <a:t>Leur implication est essentielle pour atteindre les objectifs touristiques nationaux et régionaux, en particulier dans les zones touristiques sous-développées ou émergentes.</a:t>
                      </a:r>
                      <a:endParaRPr sz="1000" u="none" cap="none" strike="noStrike">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504625">
                <a:tc>
                  <a:txBody>
                    <a:bodyPr/>
                    <a:lstStyle/>
                    <a:p>
                      <a:pPr indent="0" lvl="0" marL="0" marR="0" rtl="0" algn="l">
                        <a:lnSpc>
                          <a:spcPct val="100000"/>
                        </a:lnSpc>
                        <a:spcBef>
                          <a:spcPts val="0"/>
                        </a:spcBef>
                        <a:spcAft>
                          <a:spcPts val="0"/>
                        </a:spcAft>
                        <a:buClr>
                          <a:schemeClr val="dk1"/>
                        </a:buClr>
                        <a:buSzPts val="1100"/>
                        <a:buFont typeface="Arial"/>
                        <a:buNone/>
                      </a:pPr>
                      <a:r>
                        <a:rPr b="0" i="0" lang="fr-CA" sz="800" u="none" cap="none" strike="noStrike">
                          <a:solidFill>
                            <a:srgbClr val="2B3441"/>
                          </a:solidFill>
                          <a:latin typeface="Libre Franklin SemiBold"/>
                          <a:ea typeface="Libre Franklin SemiBold"/>
                          <a:cs typeface="Libre Franklin SemiBold"/>
                          <a:sym typeface="Libre Franklin SemiBold"/>
                        </a:rPr>
                        <a:t>PRINCIPAUX RÉSULTATS</a:t>
                      </a:r>
                      <a:endParaRPr sz="800" u="none" cap="none" strike="noStrike">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0" i="0" lang="fr-CA" sz="1000" u="none" cap="none" strike="noStrike">
                          <a:solidFill>
                            <a:srgbClr val="2B3441"/>
                          </a:solidFill>
                          <a:latin typeface="Libre Franklin"/>
                          <a:ea typeface="Libre Franklin"/>
                          <a:cs typeface="Libre Franklin"/>
                          <a:sym typeface="Libre Franklin"/>
                        </a:rPr>
                        <a:t>Le capital peut faire évoluer les entreprises touristiques et les projets dirigés par des autochtones.</a:t>
                      </a:r>
                      <a:endParaRPr sz="1000" u="none" cap="none" strike="noStrike">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r>
              <a:tr h="504625">
                <a:tc>
                  <a:txBody>
                    <a:bodyPr/>
                    <a:lstStyle/>
                    <a:p>
                      <a:pPr indent="0" lvl="0" marL="0" marR="0" rtl="0" algn="l">
                        <a:lnSpc>
                          <a:spcPct val="100000"/>
                        </a:lnSpc>
                        <a:spcBef>
                          <a:spcPts val="0"/>
                        </a:spcBef>
                        <a:spcAft>
                          <a:spcPts val="0"/>
                        </a:spcAft>
                        <a:buClr>
                          <a:srgbClr val="000000"/>
                        </a:buClr>
                        <a:buSzPts val="800"/>
                        <a:buFont typeface="Arial"/>
                        <a:buNone/>
                      </a:pPr>
                      <a:r>
                        <a:rPr b="0" i="0" lang="fr-CA" sz="800" u="none" cap="none" strike="noStrike">
                          <a:solidFill>
                            <a:srgbClr val="2B3441"/>
                          </a:solidFill>
                          <a:latin typeface="Libre Franklin SemiBold"/>
                          <a:ea typeface="Libre Franklin SemiBold"/>
                          <a:cs typeface="Libre Franklin SemiBold"/>
                          <a:sym typeface="Libre Franklin SemiBold"/>
                        </a:rPr>
                        <a:t>INFLUENCE SUR LA PERCEPTION</a:t>
                      </a:r>
                      <a:endParaRPr sz="800" u="none" cap="none" strike="noStrike">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100"/>
                        <a:buFont typeface="Arial"/>
                        <a:buNone/>
                      </a:pPr>
                      <a:r>
                        <a:rPr b="0" i="0" lang="fr-CA" sz="1000" u="none" cap="none" strike="noStrike">
                          <a:solidFill>
                            <a:srgbClr val="2B3441"/>
                          </a:solidFill>
                          <a:latin typeface="Libre Franklin"/>
                          <a:ea typeface="Libre Franklin"/>
                          <a:cs typeface="Libre Franklin"/>
                          <a:sym typeface="Libre Franklin"/>
                        </a:rPr>
                        <a:t>Les investissements de grande envergure façonnent souvent le discours public et l’attention du gouvernement, notamment en veillant à ce que le discours parle le langage de la possibilité, du risque et du rendement.</a:t>
                      </a:r>
                      <a:endParaRPr sz="1000" u="none" cap="none" strike="noStrike">
                        <a:solidFill>
                          <a:srgbClr val="2B3441"/>
                        </a:solidFill>
                        <a:highlight>
                          <a:schemeClr val="accent6"/>
                        </a:highlight>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r>
            </a:tbl>
          </a:graphicData>
        </a:graphic>
      </p:graphicFrame>
      <p:sp>
        <p:nvSpPr>
          <p:cNvPr id="320" name="Google Shape;320;p24"/>
          <p:cNvSpPr txBox="1"/>
          <p:nvPr/>
        </p:nvSpPr>
        <p:spPr>
          <a:xfrm>
            <a:off x="282575" y="533375"/>
            <a:ext cx="6277800" cy="61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lang="fr-CA" sz="2400">
                <a:solidFill>
                  <a:srgbClr val="2B3441"/>
                </a:solidFill>
                <a:latin typeface="Libre Franklin SemiBold"/>
                <a:ea typeface="Libre Franklin SemiBold"/>
                <a:cs typeface="Libre Franklin SemiBold"/>
                <a:sym typeface="Libre Franklin SemiBold"/>
              </a:rPr>
              <a:t>Les i</a:t>
            </a:r>
            <a:r>
              <a:rPr b="0" i="0" lang="fr-CA" sz="2400" u="none" cap="none" strike="noStrike">
                <a:solidFill>
                  <a:srgbClr val="2B3441"/>
                </a:solidFill>
                <a:latin typeface="Libre Franklin SemiBold"/>
                <a:ea typeface="Libre Franklin SemiBold"/>
                <a:cs typeface="Libre Franklin SemiBold"/>
                <a:sym typeface="Libre Franklin SemiBold"/>
              </a:rPr>
              <a:t>nvestisseurs privés</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p:txBody>
      </p:sp>
      <p:sp>
        <p:nvSpPr>
          <p:cNvPr id="321" name="Google Shape;321;p24"/>
          <p:cNvSpPr txBox="1"/>
          <p:nvPr/>
        </p:nvSpPr>
        <p:spPr>
          <a:xfrm>
            <a:off x="282575" y="1371596"/>
            <a:ext cx="2587500" cy="353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fr-CA" sz="1400" u="none" cap="none" strike="noStrike">
                <a:solidFill>
                  <a:srgbClr val="97CA35"/>
                </a:solidFill>
                <a:latin typeface="Libre Franklin SemiBold"/>
                <a:ea typeface="Libre Franklin SemiBold"/>
                <a:cs typeface="Libre Franklin SemiBold"/>
                <a:sym typeface="Libre Franklin SemiBold"/>
              </a:rPr>
              <a:t>Pourquoi sont-ils importants?</a:t>
            </a:r>
            <a:endParaRPr b="0" i="0" sz="1400" u="none" cap="none" strike="noStrike">
              <a:solidFill>
                <a:srgbClr val="97CA35"/>
              </a:solidFill>
              <a:latin typeface="Libre Franklin SemiBold"/>
              <a:ea typeface="Libre Franklin SemiBold"/>
              <a:cs typeface="Libre Franklin SemiBold"/>
              <a:sym typeface="Libre Franklin SemiBold"/>
            </a:endParaRPr>
          </a:p>
        </p:txBody>
      </p:sp>
      <p:sp>
        <p:nvSpPr>
          <p:cNvPr id="322" name="Google Shape;322;p24"/>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i="0" lang="fr-CA" sz="800" u="none" cap="none" strike="noStrike">
                <a:solidFill>
                  <a:srgbClr val="697889"/>
                </a:solidFill>
                <a:latin typeface="Libre Franklin"/>
                <a:ea typeface="Libre Franklin"/>
                <a:cs typeface="Libre Franklin"/>
                <a:sym typeface="Libre Franklin"/>
              </a:rPr>
              <a:t>LES PUBLICS CIBLES</a:t>
            </a:r>
            <a:endParaRPr b="1" i="0" sz="800" u="none" cap="none" strike="noStrike">
              <a:solidFill>
                <a:srgbClr val="697889"/>
              </a:solidFill>
              <a:latin typeface="Libre Franklin"/>
              <a:ea typeface="Libre Franklin"/>
              <a:cs typeface="Libre Franklin"/>
              <a:sym typeface="Libre Franklin"/>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6" name="Shape 326"/>
        <p:cNvGrpSpPr/>
        <p:nvPr/>
      </p:nvGrpSpPr>
      <p:grpSpPr>
        <a:xfrm>
          <a:off x="0" y="0"/>
          <a:ext cx="0" cy="0"/>
          <a:chOff x="0" y="0"/>
          <a:chExt cx="0" cy="0"/>
        </a:xfrm>
      </p:grpSpPr>
      <p:sp>
        <p:nvSpPr>
          <p:cNvPr id="327" name="Google Shape;327;p25"/>
          <p:cNvSpPr/>
          <p:nvPr/>
        </p:nvSpPr>
        <p:spPr>
          <a:xfrm>
            <a:off x="6813025" y="1371600"/>
            <a:ext cx="20484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04</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rPr b="0" i="0" lang="fr-CA" sz="1500" u="none" cap="none" strike="noStrike">
                <a:solidFill>
                  <a:srgbClr val="2B3441"/>
                </a:solidFill>
                <a:latin typeface="Libre Franklin SemiBold"/>
                <a:ea typeface="Libre Franklin SemiBold"/>
                <a:cs typeface="Libre Franklin SemiBold"/>
                <a:sym typeface="Libre Franklin SemiBold"/>
              </a:rPr>
              <a:t>Indicateurs clés de performance (ICP)</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marR="0" rtl="0" algn="l">
              <a:lnSpc>
                <a:spcPct val="100000"/>
              </a:lnSpc>
              <a:spcBef>
                <a:spcPts val="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Augmentation des capitaux privés investis dans les actifs touristiques</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Sentiment positif des investisseurs à l’égard du secteur touristique canadien</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100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p:txBody>
      </p:sp>
      <p:sp>
        <p:nvSpPr>
          <p:cNvPr id="328" name="Google Shape;328;p25"/>
          <p:cNvSpPr/>
          <p:nvPr/>
        </p:nvSpPr>
        <p:spPr>
          <a:xfrm>
            <a:off x="278850" y="1371600"/>
            <a:ext cx="20484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01</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rPr b="0" i="0" lang="fr-CA" sz="1500" u="none" cap="none" strike="noStrike">
                <a:solidFill>
                  <a:srgbClr val="2B3441"/>
                </a:solidFill>
                <a:latin typeface="Libre Franklin SemiBold"/>
                <a:ea typeface="Libre Franklin SemiBold"/>
                <a:cs typeface="Libre Franklin SemiBold"/>
                <a:sym typeface="Libre Franklin SemiBold"/>
              </a:rPr>
              <a:t>Principales motivations</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marR="0" rtl="0" algn="l">
              <a:lnSpc>
                <a:spcPct val="100000"/>
              </a:lnSpc>
              <a:spcBef>
                <a:spcPts val="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Des rendements prévisibles et des entreprises évolutives</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L’atténuation des risques et l’intelligence du marché</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100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p:txBody>
      </p:sp>
      <p:sp>
        <p:nvSpPr>
          <p:cNvPr id="329" name="Google Shape;329;p25"/>
          <p:cNvSpPr/>
          <p:nvPr/>
        </p:nvSpPr>
        <p:spPr>
          <a:xfrm>
            <a:off x="2456908" y="1371600"/>
            <a:ext cx="20484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02</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1F1F20"/>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rPr b="0" i="0" lang="fr-CA" sz="1500" u="none" cap="none" strike="noStrike">
                <a:solidFill>
                  <a:srgbClr val="2B3441"/>
                </a:solidFill>
                <a:latin typeface="Libre Franklin SemiBold"/>
                <a:ea typeface="Libre Franklin SemiBold"/>
                <a:cs typeface="Libre Franklin SemiBold"/>
                <a:sym typeface="Libre Franklin SemiBold"/>
              </a:rPr>
              <a:t>Appel à l’action</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marR="0" rtl="0" algn="l">
              <a:lnSpc>
                <a:spcPct val="100000"/>
              </a:lnSpc>
              <a:spcBef>
                <a:spcPts val="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Explorer les opportunités d’investissement dans les zones touristiques</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Collaborer avec les OGD, les gouvernements et les gouvernements et communautés autochtones sur les projets de pipeline</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100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p:txBody>
      </p:sp>
      <p:sp>
        <p:nvSpPr>
          <p:cNvPr id="330" name="Google Shape;330;p25"/>
          <p:cNvSpPr/>
          <p:nvPr/>
        </p:nvSpPr>
        <p:spPr>
          <a:xfrm>
            <a:off x="4634967" y="1371600"/>
            <a:ext cx="20484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03</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rPr b="0" i="0" lang="fr-CA" sz="1500" u="none" cap="none" strike="noStrike">
                <a:solidFill>
                  <a:srgbClr val="2B3441"/>
                </a:solidFill>
                <a:latin typeface="Libre Franklin SemiBold"/>
                <a:ea typeface="Libre Franklin SemiBold"/>
                <a:cs typeface="Libre Franklin SemiBold"/>
                <a:sym typeface="Libre Franklin SemiBold"/>
              </a:rPr>
              <a:t>Principaux canaux</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00"/>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marR="0" rtl="0" algn="l">
              <a:lnSpc>
                <a:spcPct val="100000"/>
              </a:lnSpc>
              <a:spcBef>
                <a:spcPts val="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Dossiers d’investissement et présentations</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Sommets de l’industrie et salons immobiliers</a:t>
            </a:r>
            <a:endParaRPr b="0" i="0" sz="1000" u="none" cap="none" strike="noStrike">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b="0" i="0" lang="fr-CA" sz="1000" u="none" cap="none" strike="noStrike">
                <a:solidFill>
                  <a:srgbClr val="2B3441"/>
                </a:solidFill>
                <a:latin typeface="Libre Franklin"/>
                <a:ea typeface="Libre Franklin"/>
                <a:cs typeface="Libre Franklin"/>
                <a:sym typeface="Libre Franklin"/>
              </a:rPr>
              <a:t>Tables rondes d’investisseurs privés</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237"/>
              <a:buFont typeface="Arial"/>
              <a:buNone/>
            </a:pPr>
            <a:r>
              <a:t/>
            </a:r>
            <a:endParaRPr b="0" i="0" sz="1237"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1237"/>
              <a:buFont typeface="Arial"/>
              <a:buNone/>
            </a:pPr>
            <a:r>
              <a:t/>
            </a:r>
            <a:endParaRPr b="0" i="0" sz="1237"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1237"/>
              <a:buFont typeface="Arial"/>
              <a:buNone/>
            </a:pPr>
            <a:r>
              <a:t/>
            </a:r>
            <a:endParaRPr b="0" i="0" sz="1237" u="none" cap="none" strike="noStrike">
              <a:solidFill>
                <a:srgbClr val="2B3441"/>
              </a:solidFill>
              <a:latin typeface="Libre Franklin"/>
              <a:ea typeface="Libre Franklin"/>
              <a:cs typeface="Libre Franklin"/>
              <a:sym typeface="Libre Franklin"/>
            </a:endParaRPr>
          </a:p>
        </p:txBody>
      </p:sp>
      <p:sp>
        <p:nvSpPr>
          <p:cNvPr id="331" name="Google Shape;331;p25"/>
          <p:cNvSpPr txBox="1"/>
          <p:nvPr/>
        </p:nvSpPr>
        <p:spPr>
          <a:xfrm>
            <a:off x="282575" y="533375"/>
            <a:ext cx="6277800" cy="61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lang="fr-CA" sz="2400">
                <a:solidFill>
                  <a:srgbClr val="2B3441"/>
                </a:solidFill>
                <a:latin typeface="Libre Franklin SemiBold"/>
                <a:ea typeface="Libre Franklin SemiBold"/>
                <a:cs typeface="Libre Franklin SemiBold"/>
                <a:sym typeface="Libre Franklin SemiBold"/>
              </a:rPr>
              <a:t>Les i</a:t>
            </a:r>
            <a:r>
              <a:rPr b="0" i="0" lang="fr-CA" sz="2400" u="none" cap="none" strike="noStrike">
                <a:solidFill>
                  <a:srgbClr val="2B3441"/>
                </a:solidFill>
                <a:latin typeface="Libre Franklin SemiBold"/>
                <a:ea typeface="Libre Franklin SemiBold"/>
                <a:cs typeface="Libre Franklin SemiBold"/>
                <a:sym typeface="Libre Franklin SemiBold"/>
              </a:rPr>
              <a:t>nvestisseurs privés</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p:txBody>
      </p:sp>
      <p:sp>
        <p:nvSpPr>
          <p:cNvPr id="332" name="Google Shape;332;p25"/>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i="0" lang="fr-CA" sz="800" u="none" cap="none" strike="noStrike">
                <a:solidFill>
                  <a:srgbClr val="697889"/>
                </a:solidFill>
                <a:latin typeface="Libre Franklin"/>
                <a:ea typeface="Libre Franklin"/>
                <a:cs typeface="Libre Franklin"/>
                <a:sym typeface="Libre Franklin"/>
              </a:rPr>
              <a:t>LES PUBLICS CIBLES</a:t>
            </a:r>
            <a:endParaRPr b="1" i="0" sz="800" u="none" cap="none" strike="noStrike">
              <a:solidFill>
                <a:srgbClr val="697889"/>
              </a:solidFill>
              <a:latin typeface="Libre Franklin"/>
              <a:ea typeface="Libre Franklin"/>
              <a:cs typeface="Libre Franklin"/>
              <a:sym typeface="Libre Franklin"/>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E38"/>
        </a:solidFill>
      </p:bgPr>
    </p:bg>
    <p:spTree>
      <p:nvGrpSpPr>
        <p:cNvPr id="336" name="Shape 336"/>
        <p:cNvGrpSpPr/>
        <p:nvPr/>
      </p:nvGrpSpPr>
      <p:grpSpPr>
        <a:xfrm>
          <a:off x="0" y="0"/>
          <a:ext cx="0" cy="0"/>
          <a:chOff x="0" y="0"/>
          <a:chExt cx="0" cy="0"/>
        </a:xfrm>
      </p:grpSpPr>
      <p:pic>
        <p:nvPicPr>
          <p:cNvPr id="337" name="Google Shape;337;p26" title="AdobeStock_1189913800.jpeg"/>
          <p:cNvPicPr preferRelativeResize="0"/>
          <p:nvPr/>
        </p:nvPicPr>
        <p:blipFill rotWithShape="1">
          <a:blip r:embed="rId3">
            <a:alphaModFix/>
          </a:blip>
          <a:srcRect b="0" l="-3703" r="22488" t="0"/>
          <a:stretch/>
        </p:blipFill>
        <p:spPr>
          <a:xfrm>
            <a:off x="2876550" y="0"/>
            <a:ext cx="6267448" cy="5143501"/>
          </a:xfrm>
          <a:prstGeom prst="rect">
            <a:avLst/>
          </a:prstGeom>
          <a:noFill/>
          <a:ln>
            <a:noFill/>
          </a:ln>
        </p:spPr>
      </p:pic>
      <p:pic>
        <p:nvPicPr>
          <p:cNvPr id="338" name="Google Shape;338;p26" title="green-accent.png"/>
          <p:cNvPicPr preferRelativeResize="0"/>
          <p:nvPr/>
        </p:nvPicPr>
        <p:blipFill rotWithShape="1">
          <a:blip r:embed="rId4">
            <a:alphaModFix/>
          </a:blip>
          <a:srcRect b="0" l="5922" r="4743" t="0"/>
          <a:stretch/>
        </p:blipFill>
        <p:spPr>
          <a:xfrm rot="5400000">
            <a:off x="561713" y="1643212"/>
            <a:ext cx="5166574" cy="1857100"/>
          </a:xfrm>
          <a:prstGeom prst="rect">
            <a:avLst/>
          </a:prstGeom>
          <a:noFill/>
          <a:ln>
            <a:noFill/>
          </a:ln>
        </p:spPr>
      </p:pic>
      <p:sp>
        <p:nvSpPr>
          <p:cNvPr id="339" name="Google Shape;339;p26"/>
          <p:cNvSpPr/>
          <p:nvPr/>
        </p:nvSpPr>
        <p:spPr>
          <a:xfrm>
            <a:off x="0" y="-20150"/>
            <a:ext cx="2487000" cy="5166600"/>
          </a:xfrm>
          <a:prstGeom prst="rect">
            <a:avLst/>
          </a:prstGeom>
          <a:solidFill>
            <a:srgbClr val="97CA3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26"/>
          <p:cNvSpPr txBox="1"/>
          <p:nvPr/>
        </p:nvSpPr>
        <p:spPr>
          <a:xfrm>
            <a:off x="282275" y="758271"/>
            <a:ext cx="4935900" cy="21840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3400"/>
              <a:buFont typeface="Arial"/>
              <a:buNone/>
            </a:pPr>
            <a:r>
              <a:rPr b="0" i="0" lang="fr-CA" sz="3400" u="none" cap="none" strike="noStrike">
                <a:solidFill>
                  <a:srgbClr val="2B3441"/>
                </a:solidFill>
                <a:latin typeface="Libre Franklin"/>
                <a:ea typeface="Libre Franklin"/>
                <a:cs typeface="Libre Franklin"/>
                <a:sym typeface="Libre Franklin"/>
              </a:rPr>
              <a:t>Principaux</a:t>
            </a:r>
            <a:endParaRPr b="0" i="0" sz="3400" u="none" cap="none" strike="noStrike">
              <a:solidFill>
                <a:srgbClr val="2B3441"/>
              </a:solidFill>
              <a:latin typeface="Libre Franklin"/>
              <a:ea typeface="Libre Franklin"/>
              <a:cs typeface="Libre Franklin"/>
              <a:sym typeface="Libre Franklin"/>
            </a:endParaRPr>
          </a:p>
          <a:p>
            <a:pPr indent="0" lvl="0" marL="0" marR="0" rtl="0" algn="l">
              <a:lnSpc>
                <a:spcPct val="90000"/>
              </a:lnSpc>
              <a:spcBef>
                <a:spcPts val="0"/>
              </a:spcBef>
              <a:spcAft>
                <a:spcPts val="0"/>
              </a:spcAft>
              <a:buClr>
                <a:srgbClr val="000000"/>
              </a:buClr>
              <a:buSzPts val="3400"/>
              <a:buFont typeface="Arial"/>
              <a:buNone/>
            </a:pPr>
            <a:r>
              <a:rPr b="0" i="0" lang="fr-CA" sz="3400" u="none" cap="none" strike="noStrike">
                <a:solidFill>
                  <a:srgbClr val="2B3441"/>
                </a:solidFill>
                <a:latin typeface="Libre Franklin"/>
                <a:ea typeface="Libre Franklin"/>
                <a:cs typeface="Libre Franklin"/>
                <a:sym typeface="Libre Franklin"/>
              </a:rPr>
              <a:t>Messages</a:t>
            </a:r>
            <a:endParaRPr b="0" i="0" sz="3400" u="none" cap="none" strike="noStrike">
              <a:solidFill>
                <a:srgbClr val="2B3441"/>
              </a:solidFill>
              <a:latin typeface="Libre Franklin"/>
              <a:ea typeface="Libre Franklin"/>
              <a:cs typeface="Libre Franklin"/>
              <a:sym typeface="Libre Franklin"/>
            </a:endParaRPr>
          </a:p>
        </p:txBody>
      </p:sp>
      <p:sp>
        <p:nvSpPr>
          <p:cNvPr id="341" name="Google Shape;341;p26"/>
          <p:cNvSpPr txBox="1"/>
          <p:nvPr/>
        </p:nvSpPr>
        <p:spPr>
          <a:xfrm>
            <a:off x="278850" y="282575"/>
            <a:ext cx="21819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i="0" lang="fr-CA" sz="1200" u="none" cap="none" strike="noStrike">
                <a:solidFill>
                  <a:srgbClr val="FFFFFF"/>
                </a:solidFill>
                <a:latin typeface="Libre Franklin"/>
                <a:ea typeface="Libre Franklin"/>
                <a:cs typeface="Libre Franklin"/>
                <a:sym typeface="Libre Franklin"/>
              </a:rPr>
              <a:t>PARTIE C</a:t>
            </a:r>
            <a:endParaRPr b="1" i="0" sz="1200" u="none" cap="none" strike="noStrike">
              <a:solidFill>
                <a:schemeClr val="lt1"/>
              </a:solidFill>
              <a:latin typeface="Libre Franklin"/>
              <a:ea typeface="Libre Franklin"/>
              <a:cs typeface="Libre Franklin"/>
              <a:sym typeface="Libre Franklin"/>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5" name="Shape 345"/>
        <p:cNvGrpSpPr/>
        <p:nvPr/>
      </p:nvGrpSpPr>
      <p:grpSpPr>
        <a:xfrm>
          <a:off x="0" y="0"/>
          <a:ext cx="0" cy="0"/>
          <a:chOff x="0" y="0"/>
          <a:chExt cx="0" cy="0"/>
        </a:xfrm>
      </p:grpSpPr>
      <p:pic>
        <p:nvPicPr>
          <p:cNvPr id="346" name="Google Shape;346;p27" title="pexels-damla-selen-demir-429137893-30818114.jpg"/>
          <p:cNvPicPr preferRelativeResize="0"/>
          <p:nvPr/>
        </p:nvPicPr>
        <p:blipFill rotWithShape="1">
          <a:blip r:embed="rId3">
            <a:alphaModFix/>
          </a:blip>
          <a:srcRect b="1627" l="7750" r="16110" t="1434"/>
          <a:stretch/>
        </p:blipFill>
        <p:spPr>
          <a:xfrm>
            <a:off x="6464300" y="0"/>
            <a:ext cx="2692575" cy="5143501"/>
          </a:xfrm>
          <a:prstGeom prst="rect">
            <a:avLst/>
          </a:prstGeom>
          <a:noFill/>
          <a:ln>
            <a:noFill/>
          </a:ln>
        </p:spPr>
      </p:pic>
      <p:pic>
        <p:nvPicPr>
          <p:cNvPr id="347" name="Google Shape;347;p27" title="green-accent.png"/>
          <p:cNvPicPr preferRelativeResize="0"/>
          <p:nvPr/>
        </p:nvPicPr>
        <p:blipFill rotWithShape="1">
          <a:blip r:embed="rId4">
            <a:alphaModFix/>
          </a:blip>
          <a:srcRect b="0" l="5922" r="4743" t="0"/>
          <a:stretch/>
        </p:blipFill>
        <p:spPr>
          <a:xfrm rot="5400000">
            <a:off x="4030526" y="1649549"/>
            <a:ext cx="5156199" cy="1857100"/>
          </a:xfrm>
          <a:prstGeom prst="rect">
            <a:avLst/>
          </a:prstGeom>
          <a:noFill/>
          <a:ln>
            <a:noFill/>
          </a:ln>
        </p:spPr>
      </p:pic>
      <p:sp>
        <p:nvSpPr>
          <p:cNvPr id="348" name="Google Shape;348;p27"/>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i="0" lang="fr-CA" sz="800" u="none" cap="none" strike="noStrike">
                <a:solidFill>
                  <a:srgbClr val="697889"/>
                </a:solidFill>
                <a:latin typeface="Libre Franklin"/>
                <a:ea typeface="Libre Franklin"/>
                <a:cs typeface="Libre Franklin"/>
                <a:sym typeface="Libre Franklin"/>
              </a:rPr>
              <a:t>MESSAGES</a:t>
            </a:r>
            <a:endParaRPr b="1" i="0" sz="800" u="none" cap="none" strike="noStrike">
              <a:solidFill>
                <a:srgbClr val="697889"/>
              </a:solidFill>
              <a:latin typeface="Libre Franklin"/>
              <a:ea typeface="Libre Franklin"/>
              <a:cs typeface="Libre Franklin"/>
              <a:sym typeface="Libre Franklin"/>
            </a:endParaRPr>
          </a:p>
        </p:txBody>
      </p:sp>
      <p:sp>
        <p:nvSpPr>
          <p:cNvPr id="349" name="Google Shape;349;p27"/>
          <p:cNvSpPr txBox="1"/>
          <p:nvPr/>
        </p:nvSpPr>
        <p:spPr>
          <a:xfrm>
            <a:off x="282575" y="533367"/>
            <a:ext cx="4233900" cy="61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0" i="0" lang="fr-CA" sz="2400" u="none" cap="none" strike="noStrike">
                <a:solidFill>
                  <a:srgbClr val="2B3441"/>
                </a:solidFill>
                <a:latin typeface="Libre Franklin SemiBold"/>
                <a:ea typeface="Libre Franklin SemiBold"/>
                <a:cs typeface="Libre Franklin SemiBold"/>
                <a:sym typeface="Libre Franklin SemiBold"/>
              </a:rPr>
              <a:t>Les canadiens de moins de 40 ans </a:t>
            </a:r>
            <a:endParaRPr b="0" i="0" sz="2400" u="none" cap="none" strike="noStrike">
              <a:solidFill>
                <a:srgbClr val="2B3441"/>
              </a:solidFill>
              <a:latin typeface="Libre Franklin SemiBold"/>
              <a:ea typeface="Libre Franklin SemiBold"/>
              <a:cs typeface="Libre Franklin SemiBold"/>
              <a:sym typeface="Libre Franklin SemiBold"/>
            </a:endParaRPr>
          </a:p>
        </p:txBody>
      </p:sp>
      <p:sp>
        <p:nvSpPr>
          <p:cNvPr id="350" name="Google Shape;350;p27"/>
          <p:cNvSpPr/>
          <p:nvPr/>
        </p:nvSpPr>
        <p:spPr>
          <a:xfrm>
            <a:off x="278850" y="1371600"/>
            <a:ext cx="28137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01</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400"/>
              <a:buFont typeface="Arial"/>
              <a:buNone/>
            </a:pPr>
            <a:r>
              <a:rPr b="0" i="0" lang="fr-CA" sz="1400" u="none" cap="none" strike="noStrike">
                <a:solidFill>
                  <a:srgbClr val="2B3441"/>
                </a:solidFill>
                <a:latin typeface="Libre Franklin SemiBold"/>
                <a:ea typeface="Libre Franklin SemiBold"/>
                <a:cs typeface="Libre Franklin SemiBold"/>
                <a:sym typeface="Libre Franklin SemiBold"/>
              </a:rPr>
              <a:t>Soyez maître de votre aventure. Co-écrivez notre histoire</a:t>
            </a:r>
            <a:endParaRPr b="0" i="0" sz="1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75"/>
              <a:buFont typeface="Arial"/>
              <a:buNone/>
            </a:pPr>
            <a:r>
              <a:t/>
            </a:r>
            <a:endParaRPr b="0" i="0" sz="1575"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15000"/>
              </a:lnSpc>
              <a:spcBef>
                <a:spcPts val="0"/>
              </a:spcBef>
              <a:spcAft>
                <a:spcPts val="0"/>
              </a:spcAft>
              <a:buClr>
                <a:srgbClr val="000000"/>
              </a:buClr>
              <a:buSzPts val="1000"/>
              <a:buFont typeface="Arial"/>
              <a:buNone/>
            </a:pPr>
            <a:r>
              <a:rPr b="0" i="0" lang="fr-CA" sz="900" u="none" cap="none" strike="noStrike">
                <a:solidFill>
                  <a:srgbClr val="2B3441"/>
                </a:solidFill>
                <a:latin typeface="Libre Franklin"/>
                <a:ea typeface="Libre Franklin"/>
                <a:cs typeface="Libre Franklin"/>
                <a:sym typeface="Libre Franklin"/>
              </a:rPr>
              <a:t>Voyagez au Canada avec une passion et une curiosité sans limites. Chaque voyage que vous entreprenez, chaque connexion que vous établissez, contribue à écrire le prochain chapitre passionnant et inclusif de notre pays, le rendant plus riche, compris plus profondément et indéniablement le vôtre. Vous pourrez ensuite le façonner et le partager à votre guise. Plus de 9 Canadiens sur 10 sont prêts à accueillir davantage de visiteurs; montrez l’exemple en montrant comment procéder.</a:t>
            </a:r>
            <a:endParaRPr b="0" i="0" sz="9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100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p:txBody>
      </p:sp>
      <p:sp>
        <p:nvSpPr>
          <p:cNvPr id="351" name="Google Shape;351;p27"/>
          <p:cNvSpPr/>
          <p:nvPr/>
        </p:nvSpPr>
        <p:spPr>
          <a:xfrm>
            <a:off x="3270523" y="1371600"/>
            <a:ext cx="28137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02</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1F1F20"/>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400"/>
              <a:buFont typeface="Arial"/>
              <a:buNone/>
            </a:pPr>
            <a:r>
              <a:rPr lang="fr-CA">
                <a:solidFill>
                  <a:srgbClr val="2B3441"/>
                </a:solidFill>
                <a:latin typeface="Libre Franklin SemiBold"/>
                <a:ea typeface="Libre Franklin SemiBold"/>
                <a:cs typeface="Libre Franklin SemiBold"/>
                <a:sym typeface="Libre Franklin SemiBold"/>
              </a:rPr>
              <a:t>Connectez avec les autres et donnez-vous les moyens d'agir grâce à votre voix</a:t>
            </a:r>
            <a:endParaRPr b="0" i="0" sz="1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487"/>
              <a:buFont typeface="Arial"/>
              <a:buNone/>
            </a:pPr>
            <a:r>
              <a:t/>
            </a:r>
            <a:endParaRPr b="1" i="0" sz="1487"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0"/>
              </a:spcBef>
              <a:spcAft>
                <a:spcPts val="1000"/>
              </a:spcAft>
              <a:buClr>
                <a:srgbClr val="000000"/>
              </a:buClr>
              <a:buSzPts val="1000"/>
              <a:buFont typeface="Arial"/>
              <a:buNone/>
            </a:pPr>
            <a:r>
              <a:rPr b="0" i="0" lang="fr-CA" sz="900" u="none" cap="none" strike="noStrike">
                <a:solidFill>
                  <a:srgbClr val="2B3441"/>
                </a:solidFill>
                <a:latin typeface="Libre Franklin"/>
                <a:ea typeface="Libre Franklin"/>
                <a:cs typeface="Libre Franklin"/>
                <a:sym typeface="Libre Franklin"/>
              </a:rPr>
              <a:t>Utilisez vos connaissances numériques pour partager vos aventures véritablement canadiennes, découvrir des trésors cachés et apprendre sur le terrain avec des hôtes autochtones. Vos histoires et perspectives authentiques font plus que recueillir des « j’aime » : elles inspirent une véritable relation, redéfinissent notre discours national pour une nouvelle ère et encouragent un tourisme qui reflète véritablement les diverses valeurs de votre génération.</a:t>
            </a:r>
            <a:endParaRPr b="0" i="0" sz="900" u="none" cap="none" strike="noStrike">
              <a:solidFill>
                <a:srgbClr val="2B3441"/>
              </a:solidFill>
              <a:latin typeface="Libre Franklin"/>
              <a:ea typeface="Libre Franklin"/>
              <a:cs typeface="Libre Franklin"/>
              <a:sym typeface="Libre Franklin"/>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5" name="Shape 355"/>
        <p:cNvGrpSpPr/>
        <p:nvPr/>
      </p:nvGrpSpPr>
      <p:grpSpPr>
        <a:xfrm>
          <a:off x="0" y="0"/>
          <a:ext cx="0" cy="0"/>
          <a:chOff x="0" y="0"/>
          <a:chExt cx="0" cy="0"/>
        </a:xfrm>
      </p:grpSpPr>
      <p:pic>
        <p:nvPicPr>
          <p:cNvPr id="356" name="Google Shape;356;p28" title="AdobeStock_514423896.jpeg"/>
          <p:cNvPicPr preferRelativeResize="0"/>
          <p:nvPr/>
        </p:nvPicPr>
        <p:blipFill rotWithShape="1">
          <a:blip r:embed="rId3">
            <a:alphaModFix/>
          </a:blip>
          <a:srcRect b="0" l="37482" r="27601" t="0"/>
          <a:stretch/>
        </p:blipFill>
        <p:spPr>
          <a:xfrm>
            <a:off x="6464300" y="0"/>
            <a:ext cx="2692577" cy="5143502"/>
          </a:xfrm>
          <a:prstGeom prst="rect">
            <a:avLst/>
          </a:prstGeom>
          <a:noFill/>
          <a:ln>
            <a:noFill/>
          </a:ln>
        </p:spPr>
      </p:pic>
      <p:pic>
        <p:nvPicPr>
          <p:cNvPr id="357" name="Google Shape;357;p28" title="green-accent.png"/>
          <p:cNvPicPr preferRelativeResize="0"/>
          <p:nvPr/>
        </p:nvPicPr>
        <p:blipFill rotWithShape="1">
          <a:blip r:embed="rId4">
            <a:alphaModFix/>
          </a:blip>
          <a:srcRect b="0" l="5922" r="4743" t="0"/>
          <a:stretch/>
        </p:blipFill>
        <p:spPr>
          <a:xfrm rot="5400000">
            <a:off x="4030526" y="1649549"/>
            <a:ext cx="5156199" cy="1857100"/>
          </a:xfrm>
          <a:prstGeom prst="rect">
            <a:avLst/>
          </a:prstGeom>
          <a:noFill/>
          <a:ln>
            <a:noFill/>
          </a:ln>
        </p:spPr>
      </p:pic>
      <p:sp>
        <p:nvSpPr>
          <p:cNvPr id="358" name="Google Shape;358;p28"/>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i="0" lang="fr-CA" sz="800" u="none" cap="none" strike="noStrike">
                <a:solidFill>
                  <a:srgbClr val="697889"/>
                </a:solidFill>
                <a:latin typeface="Libre Franklin"/>
                <a:ea typeface="Libre Franklin"/>
                <a:cs typeface="Libre Franklin"/>
                <a:sym typeface="Libre Franklin"/>
              </a:rPr>
              <a:t>MESSAGES</a:t>
            </a:r>
            <a:endParaRPr b="1" i="0" sz="800" u="none" cap="none" strike="noStrike">
              <a:solidFill>
                <a:srgbClr val="697889"/>
              </a:solidFill>
              <a:latin typeface="Libre Franklin"/>
              <a:ea typeface="Libre Franklin"/>
              <a:cs typeface="Libre Franklin"/>
              <a:sym typeface="Libre Franklin"/>
            </a:endParaRPr>
          </a:p>
        </p:txBody>
      </p:sp>
      <p:sp>
        <p:nvSpPr>
          <p:cNvPr id="359" name="Google Shape;359;p28"/>
          <p:cNvSpPr txBox="1"/>
          <p:nvPr/>
        </p:nvSpPr>
        <p:spPr>
          <a:xfrm>
            <a:off x="282575" y="533367"/>
            <a:ext cx="4233900" cy="61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0" i="0" lang="fr-CA" sz="2400" u="none" cap="none" strike="noStrike">
                <a:solidFill>
                  <a:srgbClr val="2B3441"/>
                </a:solidFill>
                <a:latin typeface="Libre Franklin SemiBold"/>
                <a:ea typeface="Libre Franklin SemiBold"/>
                <a:cs typeface="Libre Franklin SemiBold"/>
                <a:sym typeface="Libre Franklin SemiBold"/>
              </a:rPr>
              <a:t>Les canadiens de plus de 40 ans</a:t>
            </a:r>
            <a:endParaRPr b="0" i="0" sz="2400" u="none" cap="none" strike="noStrike">
              <a:solidFill>
                <a:srgbClr val="2B3441"/>
              </a:solidFill>
              <a:latin typeface="Libre Franklin SemiBold"/>
              <a:ea typeface="Libre Franklin SemiBold"/>
              <a:cs typeface="Libre Franklin SemiBold"/>
              <a:sym typeface="Libre Franklin SemiBold"/>
            </a:endParaRPr>
          </a:p>
        </p:txBody>
      </p:sp>
      <p:sp>
        <p:nvSpPr>
          <p:cNvPr id="360" name="Google Shape;360;p28"/>
          <p:cNvSpPr/>
          <p:nvPr/>
        </p:nvSpPr>
        <p:spPr>
          <a:xfrm>
            <a:off x="278850" y="1371600"/>
            <a:ext cx="28137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01</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400"/>
              <a:buFont typeface="Arial"/>
              <a:buNone/>
            </a:pPr>
            <a:r>
              <a:rPr b="0" i="0" lang="fr-CA" sz="1400" u="none" cap="none" strike="noStrike">
                <a:solidFill>
                  <a:srgbClr val="2B3441"/>
                </a:solidFill>
                <a:latin typeface="Libre Franklin SemiBold"/>
                <a:ea typeface="Libre Franklin SemiBold"/>
                <a:cs typeface="Libre Franklin SemiBold"/>
                <a:sym typeface="Libre Franklin SemiBold"/>
              </a:rPr>
              <a:t>Créez des liens, contribuez et célébrez votre foyer</a:t>
            </a:r>
            <a:endParaRPr b="0" i="0" sz="1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75"/>
              <a:buFont typeface="Arial"/>
              <a:buNone/>
            </a:pPr>
            <a:r>
              <a:t/>
            </a:r>
            <a:endParaRPr b="0" i="0" sz="1575"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15000"/>
              </a:lnSpc>
              <a:spcBef>
                <a:spcPts val="0"/>
              </a:spcBef>
              <a:spcAft>
                <a:spcPts val="0"/>
              </a:spcAft>
              <a:buClr>
                <a:srgbClr val="000000"/>
              </a:buClr>
              <a:buSzPts val="1000"/>
              <a:buFont typeface="Arial"/>
              <a:buNone/>
            </a:pPr>
            <a:r>
              <a:rPr b="0" i="0" lang="fr-CA" sz="900" u="none" cap="none" strike="noStrike">
                <a:solidFill>
                  <a:srgbClr val="2B3441"/>
                </a:solidFill>
                <a:latin typeface="Libre Franklin"/>
                <a:ea typeface="Libre Franklin"/>
                <a:cs typeface="Libre Franklin"/>
                <a:sym typeface="Libre Franklin"/>
              </a:rPr>
              <a:t>Redécouvrez la beauté incomparable et la richesse de la diversité à l’intérieur des frontières du Canada. En créant des emplois stables pour vos voisins et en favorisant la communauté forte et la qualité de vie que nous chérissons tous et nous efforçons de protéger, vos voyages sont une bouée de sauvetage directe pour les économies locales.</a:t>
            </a:r>
            <a:endParaRPr b="0" i="0" sz="9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100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p:txBody>
      </p:sp>
      <p:sp>
        <p:nvSpPr>
          <p:cNvPr id="361" name="Google Shape;361;p28"/>
          <p:cNvSpPr/>
          <p:nvPr/>
        </p:nvSpPr>
        <p:spPr>
          <a:xfrm>
            <a:off x="3270523" y="1371600"/>
            <a:ext cx="28137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02</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1F1F20"/>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400"/>
              <a:buFont typeface="Arial"/>
              <a:buNone/>
            </a:pPr>
            <a:r>
              <a:rPr b="0" i="0" lang="fr-CA" sz="1400" u="none" cap="none" strike="noStrike">
                <a:solidFill>
                  <a:srgbClr val="2B3441"/>
                </a:solidFill>
                <a:latin typeface="Libre Franklin SemiBold"/>
                <a:ea typeface="Libre Franklin SemiBold"/>
                <a:cs typeface="Libre Franklin SemiBold"/>
                <a:sym typeface="Libre Franklin SemiBold"/>
              </a:rPr>
              <a:t>Une façon de préserver </a:t>
            </a:r>
            <a:br>
              <a:rPr b="0" i="0" lang="fr-CA" sz="1400" u="none" cap="none" strike="noStrike">
                <a:solidFill>
                  <a:srgbClr val="2B3441"/>
                </a:solidFill>
                <a:latin typeface="Libre Franklin SemiBold"/>
                <a:ea typeface="Libre Franklin SemiBold"/>
                <a:cs typeface="Libre Franklin SemiBold"/>
                <a:sym typeface="Libre Franklin SemiBold"/>
              </a:rPr>
            </a:br>
            <a:r>
              <a:rPr b="0" i="0" lang="fr-CA" sz="1400" u="none" cap="none" strike="noStrike">
                <a:solidFill>
                  <a:srgbClr val="2B3441"/>
                </a:solidFill>
                <a:latin typeface="Libre Franklin SemiBold"/>
                <a:ea typeface="Libre Franklin SemiBold"/>
                <a:cs typeface="Libre Franklin SemiBold"/>
                <a:sym typeface="Libre Franklin SemiBold"/>
              </a:rPr>
              <a:t>l’histoire de notre nation</a:t>
            </a:r>
            <a:endParaRPr b="0" i="0" sz="1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487"/>
              <a:buFont typeface="Arial"/>
              <a:buNone/>
            </a:pPr>
            <a:r>
              <a:t/>
            </a:r>
            <a:endParaRPr b="1" i="0" sz="1487"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0"/>
              </a:spcBef>
              <a:spcAft>
                <a:spcPts val="1000"/>
              </a:spcAft>
              <a:buClr>
                <a:srgbClr val="000000"/>
              </a:buClr>
              <a:buSzPts val="1000"/>
              <a:buFont typeface="Arial"/>
              <a:buNone/>
            </a:pPr>
            <a:r>
              <a:rPr b="0" i="0" lang="fr-CA" sz="900" u="none" cap="none" strike="noStrike">
                <a:solidFill>
                  <a:srgbClr val="2B3441"/>
                </a:solidFill>
                <a:latin typeface="Libre Franklin"/>
                <a:ea typeface="Libre Franklin"/>
                <a:cs typeface="Libre Franklin"/>
                <a:sym typeface="Libre Franklin"/>
              </a:rPr>
              <a:t>Assumez votre rôle essentiel dans la sauvegarde et la célébration de la diversité culturelle du Canada et de ses merveilles naturelles à couper le souffle. Votre exploration des musées locaux, des sites patrimoniaux et des parcs contribue à maintenir notre histoire collective vivante et garantit que nos paysages immaculés s’épanouissent à jamais. Recherchez des expériences autochtones : vos choix favorisent la réconciliation.</a:t>
            </a:r>
            <a:endParaRPr b="0" i="0" sz="900" u="none" cap="none" strike="noStrike">
              <a:solidFill>
                <a:srgbClr val="2B3441"/>
              </a:solidFill>
              <a:latin typeface="Libre Franklin"/>
              <a:ea typeface="Libre Franklin"/>
              <a:cs typeface="Libre Franklin"/>
              <a:sym typeface="Libre Franklin"/>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5" name="Shape 365"/>
        <p:cNvGrpSpPr/>
        <p:nvPr/>
      </p:nvGrpSpPr>
      <p:grpSpPr>
        <a:xfrm>
          <a:off x="0" y="0"/>
          <a:ext cx="0" cy="0"/>
          <a:chOff x="0" y="0"/>
          <a:chExt cx="0" cy="0"/>
        </a:xfrm>
      </p:grpSpPr>
      <p:pic>
        <p:nvPicPr>
          <p:cNvPr id="366" name="Google Shape;366;p29" title="AdobeStock_374676739.jpeg"/>
          <p:cNvPicPr preferRelativeResize="0"/>
          <p:nvPr/>
        </p:nvPicPr>
        <p:blipFill rotWithShape="1">
          <a:blip r:embed="rId3">
            <a:alphaModFix/>
          </a:blip>
          <a:srcRect b="0" l="31955" r="48680" t="0"/>
          <a:stretch/>
        </p:blipFill>
        <p:spPr>
          <a:xfrm>
            <a:off x="6650050" y="0"/>
            <a:ext cx="2508900" cy="5156100"/>
          </a:xfrm>
          <a:prstGeom prst="roundRect">
            <a:avLst>
              <a:gd fmla="val 0" name="adj"/>
            </a:avLst>
          </a:prstGeom>
          <a:noFill/>
          <a:ln>
            <a:noFill/>
          </a:ln>
        </p:spPr>
      </p:pic>
      <p:pic>
        <p:nvPicPr>
          <p:cNvPr id="367" name="Google Shape;367;p29" title="green-accent.png"/>
          <p:cNvPicPr preferRelativeResize="0"/>
          <p:nvPr/>
        </p:nvPicPr>
        <p:blipFill rotWithShape="1">
          <a:blip r:embed="rId4">
            <a:alphaModFix/>
          </a:blip>
          <a:srcRect b="0" l="5922" r="4743" t="0"/>
          <a:stretch/>
        </p:blipFill>
        <p:spPr>
          <a:xfrm rot="5400000">
            <a:off x="4030526" y="1649549"/>
            <a:ext cx="5156199" cy="1857100"/>
          </a:xfrm>
          <a:prstGeom prst="rect">
            <a:avLst/>
          </a:prstGeom>
          <a:noFill/>
          <a:ln>
            <a:noFill/>
          </a:ln>
        </p:spPr>
      </p:pic>
      <p:sp>
        <p:nvSpPr>
          <p:cNvPr id="368" name="Google Shape;368;p29"/>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i="0" lang="fr-CA" sz="800" u="none" cap="none" strike="noStrike">
                <a:solidFill>
                  <a:srgbClr val="697889"/>
                </a:solidFill>
                <a:latin typeface="Libre Franklin"/>
                <a:ea typeface="Libre Franklin"/>
                <a:cs typeface="Libre Franklin"/>
                <a:sym typeface="Libre Franklin"/>
              </a:rPr>
              <a:t>MESSAGES</a:t>
            </a:r>
            <a:endParaRPr b="1" i="0" sz="800" u="none" cap="none" strike="noStrike">
              <a:solidFill>
                <a:srgbClr val="697889"/>
              </a:solidFill>
              <a:latin typeface="Libre Franklin"/>
              <a:ea typeface="Libre Franklin"/>
              <a:cs typeface="Libre Franklin"/>
              <a:sym typeface="Libre Franklin"/>
            </a:endParaRPr>
          </a:p>
        </p:txBody>
      </p:sp>
      <p:sp>
        <p:nvSpPr>
          <p:cNvPr id="369" name="Google Shape;369;p29"/>
          <p:cNvSpPr txBox="1"/>
          <p:nvPr/>
        </p:nvSpPr>
        <p:spPr>
          <a:xfrm>
            <a:off x="282575" y="533367"/>
            <a:ext cx="4233900" cy="61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0" i="0" lang="fr-CA" sz="2400" u="none" cap="none" strike="noStrike">
                <a:solidFill>
                  <a:srgbClr val="2B3441"/>
                </a:solidFill>
                <a:latin typeface="Libre Franklin SemiBold"/>
                <a:ea typeface="Libre Franklin SemiBold"/>
                <a:cs typeface="Libre Franklin SemiBold"/>
                <a:sym typeface="Libre Franklin SemiBold"/>
              </a:rPr>
              <a:t>Le gouvernement fédéral</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chemeClr val="dk1"/>
              </a:buClr>
              <a:buSzPts val="11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p:txBody>
      </p:sp>
      <p:sp>
        <p:nvSpPr>
          <p:cNvPr id="370" name="Google Shape;370;p29"/>
          <p:cNvSpPr/>
          <p:nvPr/>
        </p:nvSpPr>
        <p:spPr>
          <a:xfrm>
            <a:off x="278850" y="1371600"/>
            <a:ext cx="28137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01</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400"/>
              <a:buFont typeface="Arial"/>
              <a:buNone/>
            </a:pPr>
            <a:r>
              <a:rPr b="0" i="0" lang="fr-CA" sz="1400" u="none" cap="none" strike="noStrike">
                <a:solidFill>
                  <a:srgbClr val="2B3441"/>
                </a:solidFill>
                <a:latin typeface="Libre Franklin SemiBold"/>
                <a:ea typeface="Libre Franklin SemiBold"/>
                <a:cs typeface="Libre Franklin SemiBold"/>
                <a:sym typeface="Libre Franklin SemiBold"/>
              </a:rPr>
              <a:t>Une exportation de grande valeur qui stimule la balance commerciale du Canada</a:t>
            </a:r>
            <a:endParaRPr b="0" i="0" sz="1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75"/>
              <a:buFont typeface="Arial"/>
              <a:buNone/>
            </a:pPr>
            <a:r>
              <a:t/>
            </a:r>
            <a:endParaRPr b="0" i="0" sz="1575"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15000"/>
              </a:lnSpc>
              <a:spcBef>
                <a:spcPts val="0"/>
              </a:spcBef>
              <a:spcAft>
                <a:spcPts val="0"/>
              </a:spcAft>
              <a:buClr>
                <a:schemeClr val="dk1"/>
              </a:buClr>
              <a:buSzPts val="1100"/>
              <a:buFont typeface="Arial"/>
              <a:buNone/>
            </a:pPr>
            <a:r>
              <a:rPr b="0" i="0" lang="fr-CA" sz="900" u="none" cap="none" strike="noStrike">
                <a:solidFill>
                  <a:srgbClr val="2B3441"/>
                </a:solidFill>
                <a:latin typeface="Libre Franklin"/>
                <a:ea typeface="Libre Franklin"/>
                <a:cs typeface="Libre Franklin"/>
                <a:sym typeface="Libre Franklin"/>
              </a:rPr>
              <a:t>Reconnaître que chaque dollar investi par un visiteur international est une nouvelle richesse injectée dans notre économie, renforçant considérablement les exportations de services du Canada et contribuant positivement à notre balance commerciale nationale et à notre solidité budgétaire. Les voyages sont un service essentiel pour les Canadiens.</a:t>
            </a:r>
            <a:endParaRPr b="0" i="0" sz="9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chemeClr val="dk1"/>
              </a:buClr>
              <a:buSzPts val="11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100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p:txBody>
      </p:sp>
      <p:sp>
        <p:nvSpPr>
          <p:cNvPr id="371" name="Google Shape;371;p29"/>
          <p:cNvSpPr/>
          <p:nvPr/>
        </p:nvSpPr>
        <p:spPr>
          <a:xfrm>
            <a:off x="3270523" y="1371600"/>
            <a:ext cx="28137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02</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1F1F20"/>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400"/>
              <a:buFont typeface="Arial"/>
              <a:buNone/>
            </a:pPr>
            <a:r>
              <a:rPr b="0" i="0" lang="fr-CA" sz="1400" u="none" cap="none" strike="noStrike">
                <a:solidFill>
                  <a:srgbClr val="2B3441"/>
                </a:solidFill>
                <a:latin typeface="Libre Franklin SemiBold"/>
                <a:ea typeface="Libre Franklin SemiBold"/>
                <a:cs typeface="Libre Franklin SemiBold"/>
                <a:sym typeface="Libre Franklin SemiBold"/>
              </a:rPr>
              <a:t>Unir les régions et </a:t>
            </a:r>
            <a:br>
              <a:rPr b="0" i="0" lang="fr-CA" sz="1400" u="none" cap="none" strike="noStrike">
                <a:solidFill>
                  <a:srgbClr val="2B3441"/>
                </a:solidFill>
                <a:latin typeface="Libre Franklin SemiBold"/>
                <a:ea typeface="Libre Franklin SemiBold"/>
                <a:cs typeface="Libre Franklin SemiBold"/>
                <a:sym typeface="Libre Franklin SemiBold"/>
              </a:rPr>
            </a:br>
            <a:r>
              <a:rPr b="0" i="0" lang="fr-CA" sz="1400" u="none" cap="none" strike="noStrike">
                <a:solidFill>
                  <a:srgbClr val="2B3441"/>
                </a:solidFill>
                <a:latin typeface="Libre Franklin SemiBold"/>
                <a:ea typeface="Libre Franklin SemiBold"/>
                <a:cs typeface="Libre Franklin SemiBold"/>
                <a:sym typeface="Libre Franklin SemiBold"/>
              </a:rPr>
              <a:t>renforcer la Confédération</a:t>
            </a:r>
            <a:endParaRPr b="0" i="0" sz="1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487"/>
              <a:buFont typeface="Arial"/>
              <a:buNone/>
            </a:pPr>
            <a:r>
              <a:t/>
            </a:r>
            <a:endParaRPr b="1" sz="1487">
              <a:solidFill>
                <a:srgbClr val="2B344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487"/>
              <a:buFont typeface="Arial"/>
              <a:buNone/>
            </a:pPr>
            <a:r>
              <a:t/>
            </a:r>
            <a:endParaRPr b="1" sz="1487">
              <a:solidFill>
                <a:srgbClr val="2B3441"/>
              </a:solidFill>
              <a:latin typeface="Libre Franklin"/>
              <a:ea typeface="Libre Franklin"/>
              <a:cs typeface="Libre Franklin"/>
              <a:sym typeface="Libre Franklin"/>
            </a:endParaRPr>
          </a:p>
          <a:p>
            <a:pPr indent="0" lvl="0" marL="0" marR="0" rtl="0" algn="l">
              <a:lnSpc>
                <a:spcPct val="115000"/>
              </a:lnSpc>
              <a:spcBef>
                <a:spcPts val="0"/>
              </a:spcBef>
              <a:spcAft>
                <a:spcPts val="1000"/>
              </a:spcAft>
              <a:buClr>
                <a:srgbClr val="000000"/>
              </a:buClr>
              <a:buSzPts val="1000"/>
              <a:buFont typeface="Arial"/>
              <a:buNone/>
            </a:pPr>
            <a:r>
              <a:rPr b="0" i="0" lang="fr-CA" sz="900" u="none" cap="none" strike="noStrike">
                <a:solidFill>
                  <a:srgbClr val="2B3441"/>
                </a:solidFill>
                <a:latin typeface="Libre Franklin"/>
                <a:ea typeface="Libre Franklin"/>
                <a:cs typeface="Libre Franklin"/>
                <a:sym typeface="Libre Franklin"/>
              </a:rPr>
              <a:t>Le tourisme est une force puissante et organique qui relie nos diverses régions, célèbre notre riche identité multiculturelle et renforce profondément la fierté et la cohésion nationales. Votre leadership visible et votre soutien vocal peuvent renforcer ce moteur économique et social particulièrement unificateur. Le tourisme opérationnalise la réconciliation, et investir dans les initiatives autochtones permet d’accroître les retombées.</a:t>
            </a:r>
            <a:endParaRPr b="0" i="0" sz="900" u="none" cap="none" strike="noStrike">
              <a:solidFill>
                <a:srgbClr val="2B3441"/>
              </a:solidFill>
              <a:latin typeface="Libre Franklin"/>
              <a:ea typeface="Libre Franklin"/>
              <a:cs typeface="Libre Franklin"/>
              <a:sym typeface="Libre Frankli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E38"/>
        </a:solidFill>
      </p:bgPr>
    </p:bg>
    <p:spTree>
      <p:nvGrpSpPr>
        <p:cNvPr id="67" name="Shape 67"/>
        <p:cNvGrpSpPr/>
        <p:nvPr/>
      </p:nvGrpSpPr>
      <p:grpSpPr>
        <a:xfrm>
          <a:off x="0" y="0"/>
          <a:ext cx="0" cy="0"/>
          <a:chOff x="0" y="0"/>
          <a:chExt cx="0" cy="0"/>
        </a:xfrm>
      </p:grpSpPr>
      <p:pic>
        <p:nvPicPr>
          <p:cNvPr id="68" name="Google Shape;68;p3" title="pexels-rdne-8798690.jpg"/>
          <p:cNvPicPr preferRelativeResize="0"/>
          <p:nvPr/>
        </p:nvPicPr>
        <p:blipFill rotWithShape="1">
          <a:blip r:embed="rId3">
            <a:alphaModFix/>
          </a:blip>
          <a:srcRect b="17133" l="0" r="0" t="26335"/>
          <a:stretch/>
        </p:blipFill>
        <p:spPr>
          <a:xfrm>
            <a:off x="3071817" y="-6300"/>
            <a:ext cx="6079200" cy="5156100"/>
          </a:xfrm>
          <a:prstGeom prst="roundRect">
            <a:avLst>
              <a:gd fmla="val 0" name="adj"/>
            </a:avLst>
          </a:prstGeom>
          <a:noFill/>
          <a:ln>
            <a:noFill/>
          </a:ln>
        </p:spPr>
      </p:pic>
      <p:pic>
        <p:nvPicPr>
          <p:cNvPr id="69" name="Google Shape;69;p3" title="green-accent.png"/>
          <p:cNvPicPr preferRelativeResize="0"/>
          <p:nvPr/>
        </p:nvPicPr>
        <p:blipFill rotWithShape="1">
          <a:blip r:embed="rId4">
            <a:alphaModFix/>
          </a:blip>
          <a:srcRect b="0" l="5922" r="4743" t="0"/>
          <a:stretch/>
        </p:blipFill>
        <p:spPr>
          <a:xfrm rot="5400000">
            <a:off x="561713" y="1643212"/>
            <a:ext cx="5166574" cy="1857100"/>
          </a:xfrm>
          <a:prstGeom prst="rect">
            <a:avLst/>
          </a:prstGeom>
          <a:noFill/>
          <a:ln>
            <a:noFill/>
          </a:ln>
        </p:spPr>
      </p:pic>
      <p:sp>
        <p:nvSpPr>
          <p:cNvPr id="70" name="Google Shape;70;p3"/>
          <p:cNvSpPr/>
          <p:nvPr/>
        </p:nvSpPr>
        <p:spPr>
          <a:xfrm>
            <a:off x="0" y="-20150"/>
            <a:ext cx="2487000" cy="5166600"/>
          </a:xfrm>
          <a:prstGeom prst="rect">
            <a:avLst/>
          </a:prstGeom>
          <a:solidFill>
            <a:srgbClr val="97CA3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3"/>
          <p:cNvSpPr txBox="1"/>
          <p:nvPr/>
        </p:nvSpPr>
        <p:spPr>
          <a:xfrm>
            <a:off x="282275" y="758271"/>
            <a:ext cx="4935900" cy="21840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3400"/>
              <a:buFont typeface="Arial"/>
              <a:buNone/>
            </a:pPr>
            <a:r>
              <a:rPr lang="fr-CA" sz="3400">
                <a:solidFill>
                  <a:srgbClr val="2B3441"/>
                </a:solidFill>
                <a:latin typeface="Libre Franklin"/>
                <a:ea typeface="Libre Franklin"/>
                <a:cs typeface="Libre Franklin"/>
                <a:sym typeface="Libre Franklin"/>
              </a:rPr>
              <a:t>Approche </a:t>
            </a:r>
            <a:endParaRPr sz="3400">
              <a:solidFill>
                <a:srgbClr val="2B3441"/>
              </a:solidFill>
              <a:latin typeface="Libre Franklin"/>
              <a:ea typeface="Libre Franklin"/>
              <a:cs typeface="Libre Franklin"/>
              <a:sym typeface="Libre Franklin"/>
            </a:endParaRPr>
          </a:p>
          <a:p>
            <a:pPr indent="0" lvl="0" marL="0" marR="0" rtl="0" algn="l">
              <a:lnSpc>
                <a:spcPct val="90000"/>
              </a:lnSpc>
              <a:spcBef>
                <a:spcPts val="0"/>
              </a:spcBef>
              <a:spcAft>
                <a:spcPts val="0"/>
              </a:spcAft>
              <a:buClr>
                <a:srgbClr val="000000"/>
              </a:buClr>
              <a:buSzPts val="3400"/>
              <a:buFont typeface="Arial"/>
              <a:buNone/>
            </a:pPr>
            <a:r>
              <a:rPr lang="fr-CA" sz="3400">
                <a:solidFill>
                  <a:srgbClr val="2B3441"/>
                </a:solidFill>
                <a:latin typeface="Libre Franklin"/>
                <a:ea typeface="Libre Franklin"/>
                <a:cs typeface="Libre Franklin"/>
                <a:sym typeface="Libre Franklin"/>
              </a:rPr>
              <a:t>du projet</a:t>
            </a:r>
            <a:endParaRPr sz="3400">
              <a:solidFill>
                <a:srgbClr val="2B3441"/>
              </a:solidFill>
              <a:latin typeface="Libre Franklin"/>
              <a:ea typeface="Libre Franklin"/>
              <a:cs typeface="Libre Franklin"/>
              <a:sym typeface="Libre Franklin"/>
            </a:endParaRPr>
          </a:p>
        </p:txBody>
      </p:sp>
      <p:sp>
        <p:nvSpPr>
          <p:cNvPr id="72" name="Google Shape;72;p3"/>
          <p:cNvSpPr txBox="1"/>
          <p:nvPr/>
        </p:nvSpPr>
        <p:spPr>
          <a:xfrm>
            <a:off x="278850" y="282575"/>
            <a:ext cx="21819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i="0" lang="fr-CA" sz="1200" u="none" cap="none" strike="noStrike">
                <a:solidFill>
                  <a:srgbClr val="FFFFFF"/>
                </a:solidFill>
                <a:latin typeface="Libre Franklin"/>
                <a:ea typeface="Libre Franklin"/>
                <a:cs typeface="Libre Franklin"/>
                <a:sym typeface="Libre Franklin"/>
              </a:rPr>
              <a:t>PARTIE A</a:t>
            </a:r>
            <a:endParaRPr b="1" i="0" sz="1200" u="none" cap="none" strike="noStrike">
              <a:solidFill>
                <a:schemeClr val="lt1"/>
              </a:solidFill>
              <a:latin typeface="Libre Franklin"/>
              <a:ea typeface="Libre Franklin"/>
              <a:cs typeface="Libre Franklin"/>
              <a:sym typeface="Libre Franklin"/>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5" name="Shape 375"/>
        <p:cNvGrpSpPr/>
        <p:nvPr/>
      </p:nvGrpSpPr>
      <p:grpSpPr>
        <a:xfrm>
          <a:off x="0" y="0"/>
          <a:ext cx="0" cy="0"/>
          <a:chOff x="0" y="0"/>
          <a:chExt cx="0" cy="0"/>
        </a:xfrm>
      </p:grpSpPr>
      <p:pic>
        <p:nvPicPr>
          <p:cNvPr id="376" name="Google Shape;376;p30" title="AdobeStock_1337975194.jpeg"/>
          <p:cNvPicPr preferRelativeResize="0"/>
          <p:nvPr/>
        </p:nvPicPr>
        <p:blipFill rotWithShape="1">
          <a:blip r:embed="rId3">
            <a:alphaModFix/>
          </a:blip>
          <a:srcRect b="0" l="38477" r="26632" t="0"/>
          <a:stretch/>
        </p:blipFill>
        <p:spPr>
          <a:xfrm>
            <a:off x="6464300" y="0"/>
            <a:ext cx="2692577" cy="5143501"/>
          </a:xfrm>
          <a:prstGeom prst="rect">
            <a:avLst/>
          </a:prstGeom>
          <a:noFill/>
          <a:ln>
            <a:noFill/>
          </a:ln>
        </p:spPr>
      </p:pic>
      <p:pic>
        <p:nvPicPr>
          <p:cNvPr id="377" name="Google Shape;377;p30" title="green-accent.png"/>
          <p:cNvPicPr preferRelativeResize="0"/>
          <p:nvPr/>
        </p:nvPicPr>
        <p:blipFill rotWithShape="1">
          <a:blip r:embed="rId4">
            <a:alphaModFix/>
          </a:blip>
          <a:srcRect b="0" l="5922" r="4743" t="0"/>
          <a:stretch/>
        </p:blipFill>
        <p:spPr>
          <a:xfrm rot="5400000">
            <a:off x="4030526" y="1649549"/>
            <a:ext cx="5156199" cy="1857100"/>
          </a:xfrm>
          <a:prstGeom prst="rect">
            <a:avLst/>
          </a:prstGeom>
          <a:noFill/>
          <a:ln>
            <a:noFill/>
          </a:ln>
        </p:spPr>
      </p:pic>
      <p:sp>
        <p:nvSpPr>
          <p:cNvPr id="378" name="Google Shape;378;p30"/>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i="0" lang="fr-CA" sz="800" u="none" cap="none" strike="noStrike">
                <a:solidFill>
                  <a:srgbClr val="697889"/>
                </a:solidFill>
                <a:latin typeface="Libre Franklin"/>
                <a:ea typeface="Libre Franklin"/>
                <a:cs typeface="Libre Franklin"/>
                <a:sym typeface="Libre Franklin"/>
              </a:rPr>
              <a:t>MESSAGES</a:t>
            </a:r>
            <a:endParaRPr b="1" i="0" sz="800" u="none" cap="none" strike="noStrike">
              <a:solidFill>
                <a:srgbClr val="697889"/>
              </a:solidFill>
              <a:latin typeface="Libre Franklin"/>
              <a:ea typeface="Libre Franklin"/>
              <a:cs typeface="Libre Franklin"/>
              <a:sym typeface="Libre Franklin"/>
            </a:endParaRPr>
          </a:p>
        </p:txBody>
      </p:sp>
      <p:sp>
        <p:nvSpPr>
          <p:cNvPr id="379" name="Google Shape;379;p30"/>
          <p:cNvSpPr txBox="1"/>
          <p:nvPr/>
        </p:nvSpPr>
        <p:spPr>
          <a:xfrm>
            <a:off x="282575" y="533367"/>
            <a:ext cx="4233900" cy="61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0" i="0" lang="fr-CA" sz="2400" u="none" cap="none" strike="noStrike">
                <a:solidFill>
                  <a:srgbClr val="2B3441"/>
                </a:solidFill>
                <a:latin typeface="Libre Franklin SemiBold"/>
                <a:ea typeface="Libre Franklin SemiBold"/>
                <a:cs typeface="Libre Franklin SemiBold"/>
                <a:sym typeface="Libre Franklin SemiBold"/>
              </a:rPr>
              <a:t>Le gouvernement local</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p:txBody>
      </p:sp>
      <p:sp>
        <p:nvSpPr>
          <p:cNvPr id="380" name="Google Shape;380;p30"/>
          <p:cNvSpPr/>
          <p:nvPr/>
        </p:nvSpPr>
        <p:spPr>
          <a:xfrm>
            <a:off x="278850" y="1371600"/>
            <a:ext cx="28137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01</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400"/>
              <a:buFont typeface="Arial"/>
              <a:buNone/>
            </a:pPr>
            <a:r>
              <a:rPr b="0" i="0" lang="fr-CA" sz="1400" u="none" cap="none" strike="noStrike">
                <a:solidFill>
                  <a:srgbClr val="2B3441"/>
                </a:solidFill>
                <a:latin typeface="Libre Franklin SemiBold"/>
                <a:ea typeface="Libre Franklin SemiBold"/>
                <a:cs typeface="Libre Franklin SemiBold"/>
                <a:sym typeface="Libre Franklin SemiBold"/>
              </a:rPr>
              <a:t>Investissez dans la qualité de vie de votre communauté</a:t>
            </a:r>
            <a:endParaRPr b="0" i="0" sz="1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75"/>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75"/>
              <a:buFont typeface="Arial"/>
              <a:buNone/>
            </a:pPr>
            <a:r>
              <a:t/>
            </a:r>
            <a:endParaRPr sz="1575">
              <a:solidFill>
                <a:srgbClr val="2B3441"/>
              </a:solidFill>
              <a:latin typeface="Libre Franklin SemiBold"/>
              <a:ea typeface="Libre Franklin SemiBold"/>
              <a:cs typeface="Libre Franklin SemiBold"/>
              <a:sym typeface="Libre Franklin SemiBold"/>
            </a:endParaRPr>
          </a:p>
          <a:p>
            <a:pPr indent="0" lvl="0" marL="0" marR="0" rtl="0" algn="l">
              <a:lnSpc>
                <a:spcPct val="115000"/>
              </a:lnSpc>
              <a:spcBef>
                <a:spcPts val="0"/>
              </a:spcBef>
              <a:spcAft>
                <a:spcPts val="0"/>
              </a:spcAft>
              <a:buClr>
                <a:schemeClr val="dk1"/>
              </a:buClr>
              <a:buSzPts val="1100"/>
              <a:buFont typeface="Arial"/>
              <a:buNone/>
            </a:pPr>
            <a:r>
              <a:rPr b="0" i="0" lang="fr-CA" sz="900" u="none" cap="none" strike="noStrike">
                <a:solidFill>
                  <a:srgbClr val="2B3441"/>
                </a:solidFill>
                <a:latin typeface="Libre Franklin"/>
                <a:ea typeface="Libre Franklin"/>
                <a:cs typeface="Libre Franklin"/>
                <a:sym typeface="Libre Franklin"/>
              </a:rPr>
              <a:t>Reconnaissez que les revenus du tourisme, avec 20 % des gouvernements locaux donnant la priorité à ces avantages fiscaux, soutiennent et améliorent directement les services et infrastructures essentiels, des parcs et loisirs à la sécurité publique, qui font de votre communauté un endroit agréable où vivre, travailler et investir. Soutenez des projets qui amplifient ce cycle positif.</a:t>
            </a:r>
            <a:endParaRPr b="0" i="0" sz="900" u="none" cap="none" strike="noStrike">
              <a:solidFill>
                <a:srgbClr val="2B3441"/>
              </a:solidFill>
              <a:highlight>
                <a:schemeClr val="accent6"/>
              </a:highlight>
              <a:latin typeface="Libre Franklin"/>
              <a:ea typeface="Libre Franklin"/>
              <a:cs typeface="Libre Franklin"/>
              <a:sym typeface="Libre Franklin"/>
            </a:endParaRPr>
          </a:p>
          <a:p>
            <a:pPr indent="0" lvl="0" marL="0" marR="0" rtl="0" algn="l">
              <a:lnSpc>
                <a:spcPct val="115000"/>
              </a:lnSpc>
              <a:spcBef>
                <a:spcPts val="1000"/>
              </a:spcBef>
              <a:spcAft>
                <a:spcPts val="0"/>
              </a:spcAft>
              <a:buClr>
                <a:schemeClr val="dk1"/>
              </a:buClr>
              <a:buSzPts val="11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100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p:txBody>
      </p:sp>
      <p:sp>
        <p:nvSpPr>
          <p:cNvPr id="381" name="Google Shape;381;p30"/>
          <p:cNvSpPr/>
          <p:nvPr/>
        </p:nvSpPr>
        <p:spPr>
          <a:xfrm>
            <a:off x="3270523" y="1371600"/>
            <a:ext cx="28137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02</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1F1F20"/>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400"/>
              <a:buFont typeface="Arial"/>
              <a:buNone/>
            </a:pPr>
            <a:r>
              <a:rPr b="0" i="0" lang="fr-CA" sz="1400" u="none" cap="none" strike="noStrike">
                <a:solidFill>
                  <a:srgbClr val="2B3441"/>
                </a:solidFill>
                <a:latin typeface="Libre Franklin SemiBold"/>
                <a:ea typeface="Libre Franklin SemiBold"/>
                <a:cs typeface="Libre Franklin SemiBold"/>
                <a:sym typeface="Libre Franklin SemiBold"/>
              </a:rPr>
              <a:t>Dynamisez votre </a:t>
            </a:r>
            <a:br>
              <a:rPr b="0" i="0" lang="fr-CA" sz="1400" u="none" cap="none" strike="noStrike">
                <a:solidFill>
                  <a:srgbClr val="2B3441"/>
                </a:solidFill>
                <a:latin typeface="Libre Franklin SemiBold"/>
                <a:ea typeface="Libre Franklin SemiBold"/>
                <a:cs typeface="Libre Franklin SemiBold"/>
                <a:sym typeface="Libre Franklin SemiBold"/>
              </a:rPr>
            </a:br>
            <a:r>
              <a:rPr b="0" i="0" lang="fr-CA" sz="1400" u="none" cap="none" strike="noStrike">
                <a:solidFill>
                  <a:srgbClr val="2B3441"/>
                </a:solidFill>
                <a:latin typeface="Libre Franklin SemiBold"/>
                <a:ea typeface="Libre Franklin SemiBold"/>
                <a:cs typeface="Libre Franklin SemiBold"/>
                <a:sym typeface="Libre Franklin SemiBold"/>
              </a:rPr>
              <a:t>économie locale, stimulez la croissance</a:t>
            </a:r>
            <a:endParaRPr b="0" i="0" sz="1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487"/>
              <a:buFont typeface="Arial"/>
              <a:buNone/>
            </a:pPr>
            <a:r>
              <a:t/>
            </a:r>
            <a:endParaRPr b="1" i="0" sz="1487"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chemeClr val="dk1"/>
              </a:buClr>
              <a:buSzPts val="1100"/>
              <a:buFont typeface="Arial"/>
              <a:buNone/>
            </a:pPr>
            <a:r>
              <a:rPr b="0" i="0" lang="fr-CA" sz="900" u="none" cap="none" strike="noStrike">
                <a:solidFill>
                  <a:srgbClr val="2B3441"/>
                </a:solidFill>
                <a:latin typeface="Libre Franklin"/>
                <a:ea typeface="Libre Franklin"/>
                <a:cs typeface="Libre Franklin"/>
                <a:sym typeface="Libre Franklin"/>
              </a:rPr>
              <a:t>Intégrez formellement le tourisme comme pierre angulaire de vos plans stratégiques locaux et régionaux. C’est un moteur puissant et durable pour la création d’emplois diversifiés, la croissance des petites entreprises et une prospérité durable qui résonne directement au sein de vos communautés, où le tourisme contribue à maintenir en vie les services locaux essentiels.</a:t>
            </a:r>
            <a:endParaRPr b="0" i="0" sz="900" u="none" cap="none" strike="noStrike">
              <a:solidFill>
                <a:srgbClr val="2B3441"/>
              </a:solidFill>
              <a:highlight>
                <a:schemeClr val="accent6"/>
              </a:highlight>
              <a:latin typeface="Libre Franklin"/>
              <a:ea typeface="Libre Franklin"/>
              <a:cs typeface="Libre Franklin"/>
              <a:sym typeface="Libre Franklin"/>
            </a:endParaRPr>
          </a:p>
          <a:p>
            <a:pPr indent="0" lvl="0" marL="0" marR="0" rtl="0" algn="l">
              <a:lnSpc>
                <a:spcPct val="115000"/>
              </a:lnSpc>
              <a:spcBef>
                <a:spcPts val="1000"/>
              </a:spcBef>
              <a:spcAft>
                <a:spcPts val="0"/>
              </a:spcAft>
              <a:buClr>
                <a:schemeClr val="dk1"/>
              </a:buClr>
              <a:buSzPts val="11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100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5" name="Shape 385"/>
        <p:cNvGrpSpPr/>
        <p:nvPr/>
      </p:nvGrpSpPr>
      <p:grpSpPr>
        <a:xfrm>
          <a:off x="0" y="0"/>
          <a:ext cx="0" cy="0"/>
          <a:chOff x="0" y="0"/>
          <a:chExt cx="0" cy="0"/>
        </a:xfrm>
      </p:grpSpPr>
      <p:pic>
        <p:nvPicPr>
          <p:cNvPr id="386" name="Google Shape;386;p31" title="pexels-jamies-x-co-13673718.jpg"/>
          <p:cNvPicPr preferRelativeResize="0"/>
          <p:nvPr/>
        </p:nvPicPr>
        <p:blipFill rotWithShape="1">
          <a:blip r:embed="rId3">
            <a:alphaModFix/>
          </a:blip>
          <a:srcRect b="0" l="21506" r="21505" t="0"/>
          <a:stretch/>
        </p:blipFill>
        <p:spPr>
          <a:xfrm>
            <a:off x="6807150" y="0"/>
            <a:ext cx="2350100" cy="5156204"/>
          </a:xfrm>
          <a:prstGeom prst="rect">
            <a:avLst/>
          </a:prstGeom>
          <a:noFill/>
          <a:ln>
            <a:noFill/>
          </a:ln>
        </p:spPr>
      </p:pic>
      <p:pic>
        <p:nvPicPr>
          <p:cNvPr id="387" name="Google Shape;387;p31" title="green-accent.png"/>
          <p:cNvPicPr preferRelativeResize="0"/>
          <p:nvPr/>
        </p:nvPicPr>
        <p:blipFill rotWithShape="1">
          <a:blip r:embed="rId4">
            <a:alphaModFix/>
          </a:blip>
          <a:srcRect b="0" l="5922" r="4743" t="0"/>
          <a:stretch/>
        </p:blipFill>
        <p:spPr>
          <a:xfrm rot="5400000">
            <a:off x="4518676" y="1649549"/>
            <a:ext cx="5156199" cy="1857100"/>
          </a:xfrm>
          <a:prstGeom prst="rect">
            <a:avLst/>
          </a:prstGeom>
          <a:noFill/>
          <a:ln>
            <a:noFill/>
          </a:ln>
        </p:spPr>
      </p:pic>
      <p:sp>
        <p:nvSpPr>
          <p:cNvPr id="388" name="Google Shape;388;p31"/>
          <p:cNvSpPr/>
          <p:nvPr/>
        </p:nvSpPr>
        <p:spPr>
          <a:xfrm>
            <a:off x="278850" y="1371600"/>
            <a:ext cx="20643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01</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300"/>
              <a:buFont typeface="Arial"/>
              <a:buNone/>
            </a:pPr>
            <a:r>
              <a:rPr b="0" i="0" lang="fr-CA" sz="1300" u="none" cap="none" strike="noStrike">
                <a:solidFill>
                  <a:srgbClr val="2B3441"/>
                </a:solidFill>
                <a:latin typeface="Libre Franklin SemiBold"/>
                <a:ea typeface="Libre Franklin SemiBold"/>
                <a:cs typeface="Libre Franklin SemiBold"/>
                <a:sym typeface="Libre Franklin SemiBold"/>
              </a:rPr>
              <a:t>Une collaboration approfondie génère une croissance sans précédent</a:t>
            </a:r>
            <a:endParaRPr b="0" i="0" sz="13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75"/>
              <a:buFont typeface="Arial"/>
              <a:buNone/>
            </a:pPr>
            <a:r>
              <a:t/>
            </a:r>
            <a:endParaRPr b="0" i="0" sz="1575"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15000"/>
              </a:lnSpc>
              <a:spcBef>
                <a:spcPts val="0"/>
              </a:spcBef>
              <a:spcAft>
                <a:spcPts val="1000"/>
              </a:spcAft>
              <a:buClr>
                <a:srgbClr val="000000"/>
              </a:buClr>
              <a:buSzPts val="900"/>
              <a:buFont typeface="Arial"/>
              <a:buNone/>
            </a:pPr>
            <a:r>
              <a:rPr b="0" i="0" lang="fr-CA" sz="800" u="none" cap="none" strike="noStrike">
                <a:solidFill>
                  <a:srgbClr val="2B3441"/>
                </a:solidFill>
                <a:latin typeface="Libre Franklin"/>
                <a:ea typeface="Libre Franklin"/>
                <a:cs typeface="Libre Franklin"/>
                <a:sym typeface="Libre Franklin"/>
              </a:rPr>
              <a:t>Encouragez activement des partenariats solides et des alliances stratégiques dans l’ensemble de l’écosystème touristique, des opérateurs locaux aux entreprises nationales. En travaillant comme une force véritablement intégrée et solidaire, nous ouvrons des possibilités d’innovation sans précédent et élevons la marque touristique mondiale du Canada vers de nouveaux sommets.</a:t>
            </a:r>
            <a:endParaRPr b="0" i="0" sz="800" u="none" cap="none" strike="noStrike">
              <a:solidFill>
                <a:srgbClr val="2B3441"/>
              </a:solidFill>
              <a:latin typeface="Libre Franklin"/>
              <a:ea typeface="Libre Franklin"/>
              <a:cs typeface="Libre Franklin"/>
              <a:sym typeface="Libre Franklin"/>
            </a:endParaRPr>
          </a:p>
        </p:txBody>
      </p:sp>
      <p:sp>
        <p:nvSpPr>
          <p:cNvPr id="389" name="Google Shape;389;p31"/>
          <p:cNvSpPr/>
          <p:nvPr/>
        </p:nvSpPr>
        <p:spPr>
          <a:xfrm>
            <a:off x="2460625" y="1371600"/>
            <a:ext cx="20559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02</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1F1F20"/>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300"/>
              <a:buFont typeface="Arial"/>
              <a:buNone/>
            </a:pPr>
            <a:r>
              <a:rPr lang="fr-CA" sz="1300">
                <a:solidFill>
                  <a:srgbClr val="2B3441"/>
                </a:solidFill>
                <a:latin typeface="Libre Franklin SemiBold"/>
                <a:ea typeface="Libre Franklin SemiBold"/>
                <a:cs typeface="Libre Franklin SemiBold"/>
                <a:sym typeface="Libre Franklin SemiBold"/>
              </a:rPr>
              <a:t>Mener des actions fondées sur des données probantes</a:t>
            </a:r>
            <a:endParaRPr sz="1300">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300"/>
              <a:buFont typeface="Arial"/>
              <a:buNone/>
            </a:pPr>
            <a:r>
              <a:t/>
            </a:r>
            <a:endParaRPr sz="1300">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300"/>
              <a:buFont typeface="Arial"/>
              <a:buNone/>
            </a:pPr>
            <a:r>
              <a:t/>
            </a:r>
            <a:endParaRPr sz="1300">
              <a:solidFill>
                <a:srgbClr val="2B3441"/>
              </a:solidFill>
              <a:latin typeface="Libre Franklin SemiBold"/>
              <a:ea typeface="Libre Franklin SemiBold"/>
              <a:cs typeface="Libre Franklin SemiBold"/>
              <a:sym typeface="Libre Franklin SemiBold"/>
            </a:endParaRPr>
          </a:p>
          <a:p>
            <a:pPr indent="0" lvl="0" marL="0" marR="0" rtl="0" algn="l">
              <a:lnSpc>
                <a:spcPct val="115000"/>
              </a:lnSpc>
              <a:spcBef>
                <a:spcPts val="0"/>
              </a:spcBef>
              <a:spcAft>
                <a:spcPts val="1000"/>
              </a:spcAft>
              <a:buClr>
                <a:srgbClr val="000000"/>
              </a:buClr>
              <a:buSzPts val="900"/>
              <a:buFont typeface="Arial"/>
              <a:buNone/>
            </a:pPr>
            <a:r>
              <a:rPr b="0" i="0" lang="fr-CA" sz="800" u="none" cap="none" strike="noStrike">
                <a:solidFill>
                  <a:srgbClr val="2B3441"/>
                </a:solidFill>
                <a:latin typeface="Libre Franklin"/>
                <a:ea typeface="Libre Franklin"/>
                <a:cs typeface="Libre Franklin"/>
                <a:sym typeface="Libre Franklin"/>
              </a:rPr>
              <a:t>Armés de données convaincantes et irréfutables et d’une histoire partagée et résonnante, nous </a:t>
            </a:r>
            <a:r>
              <a:rPr b="0" i="0" lang="fr-CA" sz="800" u="none" cap="none" strike="noStrike">
                <a:solidFill>
                  <a:srgbClr val="2B3441"/>
                </a:solidFill>
                <a:latin typeface="Libre Franklin"/>
                <a:ea typeface="Libre Franklin"/>
                <a:cs typeface="Libre Franklin"/>
                <a:sym typeface="Libre Franklin"/>
              </a:rPr>
              <a:t>influencerons</a:t>
            </a:r>
            <a:r>
              <a:rPr b="0" i="0" lang="fr-CA" sz="800" u="none" cap="none" strike="noStrike">
                <a:solidFill>
                  <a:srgbClr val="2B3441"/>
                </a:solidFill>
                <a:latin typeface="Libre Franklin"/>
                <a:ea typeface="Libre Franklin"/>
                <a:cs typeface="Libre Franklin"/>
                <a:sym typeface="Libre Franklin"/>
              </a:rPr>
              <a:t> efficacement les décisions gouvernementales, attirerons de nouveaux investissements importants et surmonterons de manière collaborative les défis systémiques tels que le développement de la main-d’œuvre, garantissant ainsi un avenir prospère et durable pour tous les segments de notre industrie.</a:t>
            </a:r>
            <a:endParaRPr b="0" i="0" sz="800" u="none" cap="none" strike="noStrike">
              <a:solidFill>
                <a:srgbClr val="2B3441"/>
              </a:solidFill>
              <a:latin typeface="Libre Franklin"/>
              <a:ea typeface="Libre Franklin"/>
              <a:cs typeface="Libre Franklin"/>
              <a:sym typeface="Libre Franklin"/>
            </a:endParaRPr>
          </a:p>
        </p:txBody>
      </p:sp>
      <p:sp>
        <p:nvSpPr>
          <p:cNvPr id="390" name="Google Shape;390;p31"/>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i="0" lang="fr-CA" sz="800" u="none" cap="none" strike="noStrike">
                <a:solidFill>
                  <a:srgbClr val="697889"/>
                </a:solidFill>
                <a:latin typeface="Libre Franklin"/>
                <a:ea typeface="Libre Franklin"/>
                <a:cs typeface="Libre Franklin"/>
                <a:sym typeface="Libre Franklin"/>
              </a:rPr>
              <a:t>MESSAGES</a:t>
            </a:r>
            <a:endParaRPr b="1" i="0" sz="800" u="none" cap="none" strike="noStrike">
              <a:solidFill>
                <a:srgbClr val="697889"/>
              </a:solidFill>
              <a:latin typeface="Libre Franklin"/>
              <a:ea typeface="Libre Franklin"/>
              <a:cs typeface="Libre Franklin"/>
              <a:sym typeface="Libre Franklin"/>
            </a:endParaRPr>
          </a:p>
        </p:txBody>
      </p:sp>
      <p:sp>
        <p:nvSpPr>
          <p:cNvPr id="391" name="Google Shape;391;p31"/>
          <p:cNvSpPr txBox="1"/>
          <p:nvPr/>
        </p:nvSpPr>
        <p:spPr>
          <a:xfrm>
            <a:off x="282575" y="533367"/>
            <a:ext cx="4233900" cy="61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0" i="0" lang="fr-CA" sz="2400" u="none" cap="none" strike="noStrike">
                <a:solidFill>
                  <a:srgbClr val="2B3441"/>
                </a:solidFill>
                <a:latin typeface="Libre Franklin SemiBold"/>
                <a:ea typeface="Libre Franklin SemiBold"/>
                <a:cs typeface="Libre Franklin SemiBold"/>
                <a:sym typeface="Libre Franklin SemiBold"/>
              </a:rPr>
              <a:t>Les associations touristiques</a:t>
            </a:r>
            <a:endParaRPr b="0" i="0" sz="2400" u="none" cap="none" strike="noStrike">
              <a:solidFill>
                <a:srgbClr val="2B3441"/>
              </a:solidFill>
              <a:latin typeface="Libre Franklin SemiBold"/>
              <a:ea typeface="Libre Franklin SemiBold"/>
              <a:cs typeface="Libre Franklin SemiBold"/>
              <a:sym typeface="Libre Franklin SemiBold"/>
            </a:endParaRPr>
          </a:p>
        </p:txBody>
      </p:sp>
      <p:sp>
        <p:nvSpPr>
          <p:cNvPr id="392" name="Google Shape;392;p31"/>
          <p:cNvSpPr/>
          <p:nvPr/>
        </p:nvSpPr>
        <p:spPr>
          <a:xfrm>
            <a:off x="4634000" y="1371600"/>
            <a:ext cx="20559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03</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1F1F20"/>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300"/>
              <a:buFont typeface="Arial"/>
              <a:buNone/>
            </a:pPr>
            <a:r>
              <a:rPr b="0" i="0" lang="fr-CA" sz="1300" u="none" cap="none" strike="noStrike">
                <a:solidFill>
                  <a:srgbClr val="2B3441"/>
                </a:solidFill>
                <a:latin typeface="Libre Franklin SemiBold"/>
                <a:ea typeface="Libre Franklin SemiBold"/>
                <a:cs typeface="Libre Franklin SemiBold"/>
                <a:sym typeface="Libre Franklin SemiBold"/>
              </a:rPr>
              <a:t>Donner du pouvoir à nos membres, élever l’ensemble de notre secteur</a:t>
            </a:r>
            <a:endParaRPr sz="1300">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300"/>
              <a:buFont typeface="Arial"/>
              <a:buNone/>
            </a:pPr>
            <a:r>
              <a:t/>
            </a:r>
            <a:endParaRPr sz="1300">
              <a:solidFill>
                <a:srgbClr val="2B3441"/>
              </a:solidFill>
              <a:latin typeface="Libre Franklin SemiBold"/>
              <a:ea typeface="Libre Franklin SemiBold"/>
              <a:cs typeface="Libre Franklin SemiBold"/>
              <a:sym typeface="Libre Franklin SemiBold"/>
            </a:endParaRPr>
          </a:p>
          <a:p>
            <a:pPr indent="0" lvl="0" marL="0" marR="0" rtl="0" algn="l">
              <a:lnSpc>
                <a:spcPct val="115000"/>
              </a:lnSpc>
              <a:spcBef>
                <a:spcPts val="0"/>
              </a:spcBef>
              <a:spcAft>
                <a:spcPts val="1000"/>
              </a:spcAft>
              <a:buClr>
                <a:srgbClr val="000000"/>
              </a:buClr>
              <a:buSzPts val="900"/>
              <a:buFont typeface="Arial"/>
              <a:buNone/>
            </a:pPr>
            <a:r>
              <a:rPr b="0" i="0" lang="fr-CA" sz="800" u="none" cap="none" strike="noStrike">
                <a:solidFill>
                  <a:srgbClr val="2B3441"/>
                </a:solidFill>
                <a:latin typeface="Libre Franklin"/>
                <a:ea typeface="Libre Franklin"/>
                <a:cs typeface="Libre Franklin"/>
                <a:sym typeface="Libre Franklin"/>
              </a:rPr>
              <a:t>Équipez stratégiquement vos membres de ce discours national puissant et riche en données. En parlant d’une seule voix, nous démontrons clairement la profonde valeur économique et sociale du tourisme, garantissant ainsi la reconnaissance, l’investissement et le soutien politique que notre secteur vital mérite sans équivoque.</a:t>
            </a:r>
            <a:endParaRPr b="0" i="0" sz="800" u="none" cap="none" strike="noStrike">
              <a:solidFill>
                <a:srgbClr val="2B3441"/>
              </a:solidFill>
              <a:latin typeface="Libre Franklin"/>
              <a:ea typeface="Libre Franklin"/>
              <a:cs typeface="Libre Franklin"/>
              <a:sym typeface="Libre Franklin"/>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6" name="Shape 396"/>
        <p:cNvGrpSpPr/>
        <p:nvPr/>
      </p:nvGrpSpPr>
      <p:grpSpPr>
        <a:xfrm>
          <a:off x="0" y="0"/>
          <a:ext cx="0" cy="0"/>
          <a:chOff x="0" y="0"/>
          <a:chExt cx="0" cy="0"/>
        </a:xfrm>
      </p:grpSpPr>
      <p:pic>
        <p:nvPicPr>
          <p:cNvPr id="397" name="Google Shape;397;p32" title="pexels-marlon-martinez-505085-1450079.jpg"/>
          <p:cNvPicPr preferRelativeResize="0"/>
          <p:nvPr/>
        </p:nvPicPr>
        <p:blipFill rotWithShape="1">
          <a:blip r:embed="rId3">
            <a:alphaModFix/>
          </a:blip>
          <a:srcRect b="0" l="2882" r="17269" t="0"/>
          <a:stretch/>
        </p:blipFill>
        <p:spPr>
          <a:xfrm>
            <a:off x="5859299" y="0"/>
            <a:ext cx="3284702" cy="5143501"/>
          </a:xfrm>
          <a:prstGeom prst="rect">
            <a:avLst/>
          </a:prstGeom>
          <a:noFill/>
          <a:ln>
            <a:noFill/>
          </a:ln>
        </p:spPr>
      </p:pic>
      <p:pic>
        <p:nvPicPr>
          <p:cNvPr id="398" name="Google Shape;398;p32" title="green-accent.png"/>
          <p:cNvPicPr preferRelativeResize="0"/>
          <p:nvPr/>
        </p:nvPicPr>
        <p:blipFill rotWithShape="1">
          <a:blip r:embed="rId4">
            <a:alphaModFix/>
          </a:blip>
          <a:srcRect b="0" l="5922" r="4743" t="0"/>
          <a:stretch/>
        </p:blipFill>
        <p:spPr>
          <a:xfrm rot="5400000">
            <a:off x="4030526" y="1649549"/>
            <a:ext cx="5156199" cy="1857100"/>
          </a:xfrm>
          <a:prstGeom prst="rect">
            <a:avLst/>
          </a:prstGeom>
          <a:noFill/>
          <a:ln>
            <a:noFill/>
          </a:ln>
        </p:spPr>
      </p:pic>
      <p:sp>
        <p:nvSpPr>
          <p:cNvPr id="399" name="Google Shape;399;p32"/>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i="0" lang="fr-CA" sz="800" u="none" cap="none" strike="noStrike">
                <a:solidFill>
                  <a:srgbClr val="697889"/>
                </a:solidFill>
                <a:latin typeface="Libre Franklin"/>
                <a:ea typeface="Libre Franklin"/>
                <a:cs typeface="Libre Franklin"/>
                <a:sym typeface="Libre Franklin"/>
              </a:rPr>
              <a:t>MESSAGES</a:t>
            </a:r>
            <a:endParaRPr b="1" i="0" sz="800" u="none" cap="none" strike="noStrike">
              <a:solidFill>
                <a:srgbClr val="697889"/>
              </a:solidFill>
              <a:latin typeface="Libre Franklin"/>
              <a:ea typeface="Libre Franklin"/>
              <a:cs typeface="Libre Franklin"/>
              <a:sym typeface="Libre Franklin"/>
            </a:endParaRPr>
          </a:p>
        </p:txBody>
      </p:sp>
      <p:sp>
        <p:nvSpPr>
          <p:cNvPr id="400" name="Google Shape;400;p32"/>
          <p:cNvSpPr txBox="1"/>
          <p:nvPr/>
        </p:nvSpPr>
        <p:spPr>
          <a:xfrm>
            <a:off x="282575" y="533367"/>
            <a:ext cx="4233900" cy="61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lang="fr-CA" sz="2400">
                <a:solidFill>
                  <a:srgbClr val="2B3441"/>
                </a:solidFill>
                <a:latin typeface="Libre Franklin SemiBold"/>
                <a:ea typeface="Libre Franklin SemiBold"/>
                <a:cs typeface="Libre Franklin SemiBold"/>
                <a:sym typeface="Libre Franklin SemiBold"/>
              </a:rPr>
              <a:t>Les organisations de marketing de destinations</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p:txBody>
      </p:sp>
      <p:sp>
        <p:nvSpPr>
          <p:cNvPr id="401" name="Google Shape;401;p32"/>
          <p:cNvSpPr/>
          <p:nvPr/>
        </p:nvSpPr>
        <p:spPr>
          <a:xfrm>
            <a:off x="278850" y="1371600"/>
            <a:ext cx="28137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01</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400"/>
              <a:buFont typeface="Arial"/>
              <a:buNone/>
            </a:pPr>
            <a:r>
              <a:rPr b="0" i="0" lang="fr-CA" sz="1400" u="none" cap="none" strike="noStrike">
                <a:solidFill>
                  <a:srgbClr val="2B3441"/>
                </a:solidFill>
                <a:latin typeface="Libre Franklin SemiBold"/>
                <a:ea typeface="Libre Franklin SemiBold"/>
                <a:cs typeface="Libre Franklin SemiBold"/>
                <a:sym typeface="Libre Franklin SemiBold"/>
              </a:rPr>
              <a:t>Soyez le catalyseur indispensable de la prospérité et de la fierté locale</a:t>
            </a:r>
            <a:endParaRPr b="0" i="0" sz="1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75"/>
              <a:buFont typeface="Arial"/>
              <a:buNone/>
            </a:pPr>
            <a:r>
              <a:t/>
            </a:r>
            <a:endParaRPr b="0" i="0" sz="1575"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15000"/>
              </a:lnSpc>
              <a:spcBef>
                <a:spcPts val="0"/>
              </a:spcBef>
              <a:spcAft>
                <a:spcPts val="1000"/>
              </a:spcAft>
              <a:buClr>
                <a:schemeClr val="dk1"/>
              </a:buClr>
              <a:buSzPts val="1100"/>
              <a:buFont typeface="Arial"/>
              <a:buNone/>
            </a:pPr>
            <a:r>
              <a:rPr b="0" i="0" lang="fr-CA" sz="900" u="none" cap="none" strike="noStrike">
                <a:solidFill>
                  <a:srgbClr val="2B3441"/>
                </a:solidFill>
                <a:latin typeface="Libre Franklin"/>
                <a:ea typeface="Libre Franklin"/>
                <a:cs typeface="Libre Franklin"/>
                <a:sym typeface="Libre Franklin"/>
              </a:rPr>
              <a:t>Reconnaissez que votre rôle crucial s’étend bien au-delà de la promotion; vous êtes des bâtisseurs communautaires et des facilitateurs économiques essentiels. Favorisez une croissance durable, encouragez une fierté profonde et durable chez les résidents, célébrez les récits autochtones et faites de votre destination unique un phare de l’hospitalité et de l’innovation canadiennes.</a:t>
            </a:r>
            <a:endParaRPr b="0" i="0" sz="900" u="none" cap="none" strike="noStrike">
              <a:solidFill>
                <a:srgbClr val="2B3441"/>
              </a:solidFill>
              <a:latin typeface="Libre Franklin"/>
              <a:ea typeface="Libre Franklin"/>
              <a:cs typeface="Libre Franklin"/>
              <a:sym typeface="Libre Franklin"/>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5" name="Shape 405"/>
        <p:cNvGrpSpPr/>
        <p:nvPr/>
      </p:nvGrpSpPr>
      <p:grpSpPr>
        <a:xfrm>
          <a:off x="0" y="0"/>
          <a:ext cx="0" cy="0"/>
          <a:chOff x="0" y="0"/>
          <a:chExt cx="0" cy="0"/>
        </a:xfrm>
      </p:grpSpPr>
      <p:pic>
        <p:nvPicPr>
          <p:cNvPr id="406" name="Google Shape;406;p33" title="pexels-growthgal-3719037.jpg"/>
          <p:cNvPicPr preferRelativeResize="0"/>
          <p:nvPr/>
        </p:nvPicPr>
        <p:blipFill rotWithShape="1">
          <a:blip r:embed="rId3">
            <a:alphaModFix/>
          </a:blip>
          <a:srcRect b="0" l="29110" r="40894" t="14029"/>
          <a:stretch/>
        </p:blipFill>
        <p:spPr>
          <a:xfrm>
            <a:off x="6464300" y="0"/>
            <a:ext cx="2692577" cy="5143501"/>
          </a:xfrm>
          <a:prstGeom prst="rect">
            <a:avLst/>
          </a:prstGeom>
          <a:noFill/>
          <a:ln>
            <a:noFill/>
          </a:ln>
        </p:spPr>
      </p:pic>
      <p:pic>
        <p:nvPicPr>
          <p:cNvPr id="407" name="Google Shape;407;p33"/>
          <p:cNvPicPr preferRelativeResize="0"/>
          <p:nvPr/>
        </p:nvPicPr>
        <p:blipFill rotWithShape="1">
          <a:blip r:embed="rId4">
            <a:alphaModFix/>
          </a:blip>
          <a:srcRect b="1665" l="47725" r="10868" t="37772"/>
          <a:stretch/>
        </p:blipFill>
        <p:spPr>
          <a:xfrm>
            <a:off x="6807150" y="0"/>
            <a:ext cx="2350100" cy="5156201"/>
          </a:xfrm>
          <a:prstGeom prst="rect">
            <a:avLst/>
          </a:prstGeom>
          <a:noFill/>
          <a:ln>
            <a:noFill/>
          </a:ln>
        </p:spPr>
      </p:pic>
      <p:pic>
        <p:nvPicPr>
          <p:cNvPr id="408" name="Google Shape;408;p33"/>
          <p:cNvPicPr preferRelativeResize="0"/>
          <p:nvPr/>
        </p:nvPicPr>
        <p:blipFill rotWithShape="1">
          <a:blip r:embed="rId5">
            <a:alphaModFix/>
          </a:blip>
          <a:srcRect b="0" l="0" r="0" t="0"/>
          <a:stretch/>
        </p:blipFill>
        <p:spPr>
          <a:xfrm>
            <a:off x="6262199" y="0"/>
            <a:ext cx="2894202" cy="5143501"/>
          </a:xfrm>
          <a:prstGeom prst="rect">
            <a:avLst/>
          </a:prstGeom>
          <a:noFill/>
          <a:ln>
            <a:noFill/>
          </a:ln>
        </p:spPr>
      </p:pic>
      <p:pic>
        <p:nvPicPr>
          <p:cNvPr id="409" name="Google Shape;409;p33" title="green-accent.png"/>
          <p:cNvPicPr preferRelativeResize="0"/>
          <p:nvPr/>
        </p:nvPicPr>
        <p:blipFill rotWithShape="1">
          <a:blip r:embed="rId6">
            <a:alphaModFix/>
          </a:blip>
          <a:srcRect b="0" l="5922" r="4743" t="0"/>
          <a:stretch/>
        </p:blipFill>
        <p:spPr>
          <a:xfrm rot="5400000">
            <a:off x="4030526" y="1649549"/>
            <a:ext cx="5156199" cy="1857100"/>
          </a:xfrm>
          <a:prstGeom prst="rect">
            <a:avLst/>
          </a:prstGeom>
          <a:noFill/>
          <a:ln>
            <a:noFill/>
          </a:ln>
        </p:spPr>
      </p:pic>
      <p:sp>
        <p:nvSpPr>
          <p:cNvPr id="410" name="Google Shape;410;p33"/>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i="0" lang="fr-CA" sz="800" u="none" cap="none" strike="noStrike">
                <a:solidFill>
                  <a:srgbClr val="697889"/>
                </a:solidFill>
                <a:latin typeface="Libre Franklin"/>
                <a:ea typeface="Libre Franklin"/>
                <a:cs typeface="Libre Franklin"/>
                <a:sym typeface="Libre Franklin"/>
              </a:rPr>
              <a:t>MESSAGES</a:t>
            </a:r>
            <a:endParaRPr b="1" i="0" sz="800" u="none" cap="none" strike="noStrike">
              <a:solidFill>
                <a:srgbClr val="697889"/>
              </a:solidFill>
              <a:latin typeface="Libre Franklin"/>
              <a:ea typeface="Libre Franklin"/>
              <a:cs typeface="Libre Franklin"/>
              <a:sym typeface="Libre Franklin"/>
            </a:endParaRPr>
          </a:p>
        </p:txBody>
      </p:sp>
      <p:sp>
        <p:nvSpPr>
          <p:cNvPr id="411" name="Google Shape;411;p33"/>
          <p:cNvSpPr txBox="1"/>
          <p:nvPr/>
        </p:nvSpPr>
        <p:spPr>
          <a:xfrm>
            <a:off x="282575" y="533367"/>
            <a:ext cx="4233900" cy="61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lang="fr-CA" sz="2400">
                <a:solidFill>
                  <a:srgbClr val="2B3441"/>
                </a:solidFill>
                <a:latin typeface="Libre Franklin SemiBold"/>
                <a:ea typeface="Libre Franklin SemiBold"/>
                <a:cs typeface="Libre Franklin SemiBold"/>
                <a:sym typeface="Libre Franklin SemiBold"/>
              </a:rPr>
              <a:t>Les </a:t>
            </a:r>
            <a:r>
              <a:rPr b="0" i="0" lang="fr-CA" sz="2400" u="none" cap="none" strike="noStrike">
                <a:solidFill>
                  <a:srgbClr val="2B3441"/>
                </a:solidFill>
                <a:latin typeface="Libre Franklin SemiBold"/>
                <a:ea typeface="Libre Franklin SemiBold"/>
                <a:cs typeface="Libre Franklin SemiBold"/>
                <a:sym typeface="Libre Franklin SemiBold"/>
              </a:rPr>
              <a:t>PME touristiques</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chemeClr val="dk1"/>
              </a:buClr>
              <a:buSzPts val="11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p:txBody>
      </p:sp>
      <p:sp>
        <p:nvSpPr>
          <p:cNvPr id="412" name="Google Shape;412;p33"/>
          <p:cNvSpPr/>
          <p:nvPr/>
        </p:nvSpPr>
        <p:spPr>
          <a:xfrm>
            <a:off x="278850" y="1371600"/>
            <a:ext cx="28137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01</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400"/>
              <a:buFont typeface="Arial"/>
              <a:buNone/>
            </a:pPr>
            <a:r>
              <a:rPr b="0" i="0" lang="fr-CA" sz="1400" u="none" cap="none" strike="noStrike">
                <a:solidFill>
                  <a:srgbClr val="2B3441"/>
                </a:solidFill>
                <a:latin typeface="Libre Franklin SemiBold"/>
                <a:ea typeface="Libre Franklin SemiBold"/>
                <a:cs typeface="Libre Franklin SemiBold"/>
                <a:sym typeface="Libre Franklin SemiBold"/>
              </a:rPr>
              <a:t>Votre incidence locale, </a:t>
            </a:r>
            <a:br>
              <a:rPr b="0" i="0" lang="fr-CA" sz="1400" u="none" cap="none" strike="noStrike">
                <a:solidFill>
                  <a:srgbClr val="2B3441"/>
                </a:solidFill>
                <a:latin typeface="Libre Franklin SemiBold"/>
                <a:ea typeface="Libre Franklin SemiBold"/>
                <a:cs typeface="Libre Franklin SemiBold"/>
                <a:sym typeface="Libre Franklin SemiBold"/>
              </a:rPr>
            </a:br>
            <a:r>
              <a:rPr b="0" i="0" lang="fr-CA" sz="1400" u="none" cap="none" strike="noStrike">
                <a:solidFill>
                  <a:srgbClr val="2B3441"/>
                </a:solidFill>
                <a:latin typeface="Libre Franklin SemiBold"/>
                <a:ea typeface="Libre Franklin SemiBold"/>
                <a:cs typeface="Libre Franklin SemiBold"/>
                <a:sym typeface="Libre Franklin SemiBold"/>
              </a:rPr>
              <a:t>célébrée mondialement</a:t>
            </a:r>
            <a:endParaRPr b="0" i="0" sz="1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75"/>
              <a:buFont typeface="Arial"/>
              <a:buNone/>
            </a:pPr>
            <a:r>
              <a:t/>
            </a:r>
            <a:endParaRPr b="0" i="0" sz="1575"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15000"/>
              </a:lnSpc>
              <a:spcBef>
                <a:spcPts val="0"/>
              </a:spcBef>
              <a:spcAft>
                <a:spcPts val="0"/>
              </a:spcAft>
              <a:buClr>
                <a:schemeClr val="dk1"/>
              </a:buClr>
              <a:buSzPts val="1100"/>
              <a:buFont typeface="Arial"/>
              <a:buNone/>
            </a:pPr>
            <a:r>
              <a:rPr b="0" i="0" lang="fr-CA" sz="900" u="none" cap="none" strike="noStrike">
                <a:solidFill>
                  <a:srgbClr val="2B3441"/>
                </a:solidFill>
                <a:latin typeface="Libre Franklin"/>
                <a:ea typeface="Libre Franklin"/>
                <a:cs typeface="Libre Franklin"/>
                <a:sym typeface="Libre Franklin"/>
              </a:rPr>
              <a:t>Chaque emploi que vous créez, chaque client que vous ravissez avec un service exceptionnel, chaque fournisseur local que vous soutenez résolument, tout cela contribue de manière significative à bâtir un Canada plus fort et plus dynamique. Soyez immensément fier de la différence profonde et positive que vous faites chaque jour!</a:t>
            </a:r>
            <a:endParaRPr b="0" i="0" sz="9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chemeClr val="dk1"/>
              </a:buClr>
              <a:buSzPts val="11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100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p:txBody>
      </p:sp>
      <p:sp>
        <p:nvSpPr>
          <p:cNvPr id="413" name="Google Shape;413;p33"/>
          <p:cNvSpPr/>
          <p:nvPr/>
        </p:nvSpPr>
        <p:spPr>
          <a:xfrm>
            <a:off x="3270523" y="1371600"/>
            <a:ext cx="28137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02</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1F1F20"/>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400"/>
              <a:buFont typeface="Arial"/>
              <a:buNone/>
            </a:pPr>
            <a:r>
              <a:rPr b="0" i="0" lang="fr-CA" sz="1400" u="none" cap="none" strike="noStrike">
                <a:solidFill>
                  <a:srgbClr val="2B3441"/>
                </a:solidFill>
                <a:latin typeface="Libre Franklin SemiBold"/>
                <a:ea typeface="Libre Franklin SemiBold"/>
                <a:cs typeface="Libre Franklin SemiBold"/>
                <a:sym typeface="Libre Franklin SemiBold"/>
              </a:rPr>
              <a:t>Vous êtes le cœur du tourisme canadien</a:t>
            </a:r>
            <a:endParaRPr b="0" i="0" sz="1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487"/>
              <a:buFont typeface="Arial"/>
              <a:buNone/>
            </a:pPr>
            <a:r>
              <a:t/>
            </a:r>
            <a:endParaRPr b="1" i="0" sz="1487"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chemeClr val="dk1"/>
              </a:buClr>
              <a:buSzPts val="1100"/>
              <a:buFont typeface="Arial"/>
              <a:buNone/>
            </a:pPr>
            <a:r>
              <a:rPr b="0" i="0" lang="fr-CA" sz="900" u="none" cap="none" strike="noStrike">
                <a:solidFill>
                  <a:srgbClr val="2B3441"/>
                </a:solidFill>
                <a:latin typeface="Libre Franklin"/>
                <a:ea typeface="Libre Franklin"/>
                <a:cs typeface="Libre Franklin"/>
                <a:sym typeface="Libre Franklin"/>
              </a:rPr>
              <a:t> Votre créativité sans limites, votre esprit d’entreprise et votre dévouement quotidien sont l’essence même de chaque expérience de visite inoubliable au Canada. Cette histoire nationale partagée aide votre entreprise unique, l’une des plus de 268 000 entreprises du secteur, à briller encore plus et à se lier plus profondément avec les voyageurs en quête d’authenticité.</a:t>
            </a:r>
            <a:endParaRPr b="0" i="0" sz="9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chemeClr val="dk1"/>
              </a:buClr>
              <a:buSzPts val="11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100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7" name="Shape 417"/>
        <p:cNvGrpSpPr/>
        <p:nvPr/>
      </p:nvGrpSpPr>
      <p:grpSpPr>
        <a:xfrm>
          <a:off x="0" y="0"/>
          <a:ext cx="0" cy="0"/>
          <a:chOff x="0" y="0"/>
          <a:chExt cx="0" cy="0"/>
        </a:xfrm>
      </p:grpSpPr>
      <p:pic>
        <p:nvPicPr>
          <p:cNvPr id="418" name="Google Shape;418;p34" title="shutterstock_447480406_0.jpg"/>
          <p:cNvPicPr preferRelativeResize="0"/>
          <p:nvPr/>
        </p:nvPicPr>
        <p:blipFill rotWithShape="1">
          <a:blip r:embed="rId3">
            <a:alphaModFix/>
          </a:blip>
          <a:srcRect b="1676" l="20044" r="44868" t="1424"/>
          <a:stretch/>
        </p:blipFill>
        <p:spPr>
          <a:xfrm>
            <a:off x="6353132" y="0"/>
            <a:ext cx="2800624" cy="5156200"/>
          </a:xfrm>
          <a:prstGeom prst="rect">
            <a:avLst/>
          </a:prstGeom>
          <a:noFill/>
          <a:ln>
            <a:noFill/>
          </a:ln>
        </p:spPr>
      </p:pic>
      <p:pic>
        <p:nvPicPr>
          <p:cNvPr id="419" name="Google Shape;419;p34" title="green-accent.png"/>
          <p:cNvPicPr preferRelativeResize="0"/>
          <p:nvPr/>
        </p:nvPicPr>
        <p:blipFill rotWithShape="1">
          <a:blip r:embed="rId4">
            <a:alphaModFix/>
          </a:blip>
          <a:srcRect b="0" l="5922" r="4743" t="0"/>
          <a:stretch/>
        </p:blipFill>
        <p:spPr>
          <a:xfrm rot="5400000">
            <a:off x="4030526" y="1649549"/>
            <a:ext cx="5156199" cy="1857100"/>
          </a:xfrm>
          <a:prstGeom prst="rect">
            <a:avLst/>
          </a:prstGeom>
          <a:noFill/>
          <a:ln>
            <a:noFill/>
          </a:ln>
        </p:spPr>
      </p:pic>
      <p:sp>
        <p:nvSpPr>
          <p:cNvPr id="420" name="Google Shape;420;p34"/>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i="0" lang="fr-CA" sz="800" u="none" cap="none" strike="noStrike">
                <a:solidFill>
                  <a:srgbClr val="697889"/>
                </a:solidFill>
                <a:latin typeface="Libre Franklin"/>
                <a:ea typeface="Libre Franklin"/>
                <a:cs typeface="Libre Franklin"/>
                <a:sym typeface="Libre Franklin"/>
              </a:rPr>
              <a:t>MESSAGES</a:t>
            </a:r>
            <a:endParaRPr b="1" i="0" sz="800" u="none" cap="none" strike="noStrike">
              <a:solidFill>
                <a:srgbClr val="697889"/>
              </a:solidFill>
              <a:latin typeface="Libre Franklin"/>
              <a:ea typeface="Libre Franklin"/>
              <a:cs typeface="Libre Franklin"/>
              <a:sym typeface="Libre Franklin"/>
            </a:endParaRPr>
          </a:p>
        </p:txBody>
      </p:sp>
      <p:sp>
        <p:nvSpPr>
          <p:cNvPr id="421" name="Google Shape;421;p34"/>
          <p:cNvSpPr txBox="1"/>
          <p:nvPr/>
        </p:nvSpPr>
        <p:spPr>
          <a:xfrm>
            <a:off x="282575" y="533367"/>
            <a:ext cx="4233900" cy="61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lang="fr-CA" sz="2400">
                <a:solidFill>
                  <a:srgbClr val="2B3441"/>
                </a:solidFill>
                <a:latin typeface="Libre Franklin SemiBold"/>
                <a:ea typeface="Libre Franklin SemiBold"/>
                <a:cs typeface="Libre Franklin SemiBold"/>
                <a:sym typeface="Libre Franklin SemiBold"/>
              </a:rPr>
              <a:t>Les g</a:t>
            </a:r>
            <a:r>
              <a:rPr b="0" i="0" lang="fr-CA" sz="2400" u="none" cap="none" strike="noStrike">
                <a:solidFill>
                  <a:srgbClr val="2B3441"/>
                </a:solidFill>
                <a:latin typeface="Libre Franklin SemiBold"/>
                <a:ea typeface="Libre Franklin SemiBold"/>
                <a:cs typeface="Libre Franklin SemiBold"/>
                <a:sym typeface="Libre Franklin SemiBold"/>
              </a:rPr>
              <a:t>randes entreprises touristiques</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chemeClr val="dk1"/>
              </a:buClr>
              <a:buSzPts val="11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p:txBody>
      </p:sp>
      <p:sp>
        <p:nvSpPr>
          <p:cNvPr id="422" name="Google Shape;422;p34"/>
          <p:cNvSpPr/>
          <p:nvPr/>
        </p:nvSpPr>
        <p:spPr>
          <a:xfrm>
            <a:off x="278850" y="1371600"/>
            <a:ext cx="28137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01</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400"/>
              <a:buFont typeface="Arial"/>
              <a:buNone/>
            </a:pPr>
            <a:r>
              <a:rPr b="0" i="0" lang="fr-CA" sz="1400" u="none" cap="none" strike="noStrike">
                <a:solidFill>
                  <a:srgbClr val="2B3441"/>
                </a:solidFill>
                <a:latin typeface="Libre Franklin SemiBold"/>
                <a:ea typeface="Libre Franklin SemiBold"/>
                <a:cs typeface="Libre Franklin SemiBold"/>
                <a:sym typeface="Libre Franklin SemiBold"/>
              </a:rPr>
              <a:t>Unis pour l’influence, à la tête de l’économie touristique du Canada</a:t>
            </a:r>
            <a:endParaRPr b="0" i="0" sz="1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75"/>
              <a:buFont typeface="Arial"/>
              <a:buNone/>
            </a:pPr>
            <a:r>
              <a:t/>
            </a:r>
            <a:endParaRPr b="0" i="0" sz="1575"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15000"/>
              </a:lnSpc>
              <a:spcBef>
                <a:spcPts val="0"/>
              </a:spcBef>
              <a:spcAft>
                <a:spcPts val="0"/>
              </a:spcAft>
              <a:buClr>
                <a:srgbClr val="000000"/>
              </a:buClr>
              <a:buSzPts val="1000"/>
              <a:buFont typeface="Arial"/>
              <a:buNone/>
            </a:pPr>
            <a:r>
              <a:rPr b="0" i="0" lang="fr-CA" sz="900" u="none" cap="none" strike="noStrike">
                <a:solidFill>
                  <a:srgbClr val="2B3441"/>
                </a:solidFill>
                <a:latin typeface="Libre Franklin"/>
                <a:ea typeface="Libre Franklin"/>
                <a:cs typeface="Libre Franklin"/>
                <a:sym typeface="Libre Franklin"/>
              </a:rPr>
              <a:t>Chaque dollar que vous investissez, chaque norme mondiale que vous établissez et chaque voyageur international que vous attirez renforcent la position du Canada sur la scène mondiale. Des compagnies aériennes et hôtels aux attractions et infrastructures, votre échelle alimente des milliards de PIB, favorise des carrières stables et ouvre des occasions qui se répercutent sur 268 000 PME à travers le pays.</a:t>
            </a:r>
            <a:endParaRPr b="0" i="0" sz="9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100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p:txBody>
      </p:sp>
      <p:sp>
        <p:nvSpPr>
          <p:cNvPr id="423" name="Google Shape;423;p34"/>
          <p:cNvSpPr/>
          <p:nvPr/>
        </p:nvSpPr>
        <p:spPr>
          <a:xfrm>
            <a:off x="3270523" y="1371600"/>
            <a:ext cx="28137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02</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1F1F20"/>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400"/>
              <a:buFont typeface="Arial"/>
              <a:buNone/>
            </a:pPr>
            <a:r>
              <a:rPr b="0" i="0" lang="fr-CA" sz="1400" u="none" cap="none" strike="noStrike">
                <a:solidFill>
                  <a:srgbClr val="2B3441"/>
                </a:solidFill>
                <a:latin typeface="Libre Franklin SemiBold"/>
                <a:ea typeface="Libre Franklin SemiBold"/>
                <a:cs typeface="Libre Franklin SemiBold"/>
                <a:sym typeface="Libre Franklin SemiBold"/>
              </a:rPr>
              <a:t>Défenseurs de la croissance et de la confiance mondiale</a:t>
            </a:r>
            <a:endParaRPr b="0" i="0" sz="1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487"/>
              <a:buFont typeface="Arial"/>
              <a:buNone/>
            </a:pPr>
            <a:r>
              <a:t/>
            </a:r>
            <a:endParaRPr b="1" sz="1487">
              <a:solidFill>
                <a:srgbClr val="2B344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487"/>
              <a:buFont typeface="Arial"/>
              <a:buNone/>
            </a:pPr>
            <a:r>
              <a:t/>
            </a:r>
            <a:endParaRPr b="1" sz="1487">
              <a:solidFill>
                <a:srgbClr val="2B344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chemeClr val="dk1"/>
              </a:buClr>
              <a:buSzPts val="1100"/>
              <a:buFont typeface="Arial"/>
              <a:buNone/>
            </a:pPr>
            <a:r>
              <a:rPr b="0" i="0" lang="fr-CA" sz="900" u="none" cap="none" strike="noStrike">
                <a:solidFill>
                  <a:srgbClr val="2B3441"/>
                </a:solidFill>
                <a:latin typeface="Libre Franklin"/>
                <a:ea typeface="Libre Franklin"/>
                <a:cs typeface="Libre Franklin"/>
                <a:sym typeface="Libre Franklin"/>
              </a:rPr>
              <a:t>Vos marques de confiance et vos investissements audacieux</a:t>
            </a:r>
            <a:r>
              <a:rPr lang="fr-CA" sz="900">
                <a:solidFill>
                  <a:srgbClr val="2B3441"/>
                </a:solidFill>
                <a:latin typeface="Libre Franklin"/>
                <a:ea typeface="Libre Franklin"/>
                <a:cs typeface="Libre Franklin"/>
                <a:sym typeface="Libre Franklin"/>
              </a:rPr>
              <a:t> </a:t>
            </a:r>
            <a:r>
              <a:rPr b="0" i="0" lang="fr-CA" sz="900" u="none" cap="none" strike="noStrike">
                <a:solidFill>
                  <a:srgbClr val="2B3441"/>
                </a:solidFill>
                <a:latin typeface="Libre Franklin"/>
                <a:ea typeface="Libre Franklin"/>
                <a:cs typeface="Libre Franklin"/>
                <a:sym typeface="Libre Franklin"/>
              </a:rPr>
              <a:t>sont plus que de simples victoires commerciales : ils sont des catalyseurs de fierté nationale, de cohésion et de compétitivité. En établissant des références en matière de durabilité, de technologie et de service, vous n’accueillez pas seulement le monde au Canada, vous inspirez confiance dans notre avenir touristique. Votre échelle peut intégrer </a:t>
            </a:r>
            <a:r>
              <a:rPr lang="fr-CA" sz="900">
                <a:solidFill>
                  <a:srgbClr val="2B3441"/>
                </a:solidFill>
                <a:latin typeface="Libre Franklin"/>
                <a:ea typeface="Libre Franklin"/>
                <a:cs typeface="Libre Franklin"/>
                <a:sym typeface="Libre Franklin"/>
              </a:rPr>
              <a:t>des partenariats autochtones</a:t>
            </a:r>
            <a:r>
              <a:rPr b="0" i="0" lang="fr-CA" sz="900" u="none" cap="none" strike="noStrike">
                <a:solidFill>
                  <a:srgbClr val="2B3441"/>
                </a:solidFill>
                <a:latin typeface="Libre Franklin"/>
                <a:ea typeface="Libre Franklin"/>
                <a:cs typeface="Libre Franklin"/>
                <a:sym typeface="Libre Franklin"/>
              </a:rPr>
              <a:t>, le leadership et l'évaluation d</a:t>
            </a:r>
            <a:r>
              <a:rPr lang="fr-CA" sz="900">
                <a:solidFill>
                  <a:srgbClr val="2B3441"/>
                </a:solidFill>
                <a:latin typeface="Libre Franklin"/>
                <a:ea typeface="Libre Franklin"/>
                <a:cs typeface="Libre Franklin"/>
                <a:sym typeface="Libre Franklin"/>
              </a:rPr>
              <a:t>’impact.</a:t>
            </a:r>
            <a:endParaRPr b="0" i="0" sz="9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100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7" name="Shape 427"/>
        <p:cNvGrpSpPr/>
        <p:nvPr/>
      </p:nvGrpSpPr>
      <p:grpSpPr>
        <a:xfrm>
          <a:off x="0" y="0"/>
          <a:ext cx="0" cy="0"/>
          <a:chOff x="0" y="0"/>
          <a:chExt cx="0" cy="0"/>
        </a:xfrm>
      </p:grpSpPr>
      <p:pic>
        <p:nvPicPr>
          <p:cNvPr id="428" name="Google Shape;428;p35" title="AdobeStock_844712208.jpeg"/>
          <p:cNvPicPr preferRelativeResize="0"/>
          <p:nvPr/>
        </p:nvPicPr>
        <p:blipFill rotWithShape="1">
          <a:blip r:embed="rId3">
            <a:alphaModFix/>
          </a:blip>
          <a:srcRect b="0" l="48721" r="18798" t="0"/>
          <a:stretch/>
        </p:blipFill>
        <p:spPr>
          <a:xfrm>
            <a:off x="6650050" y="0"/>
            <a:ext cx="2508900" cy="5156100"/>
          </a:xfrm>
          <a:prstGeom prst="roundRect">
            <a:avLst>
              <a:gd fmla="val 0" name="adj"/>
            </a:avLst>
          </a:prstGeom>
          <a:noFill/>
          <a:ln>
            <a:noFill/>
          </a:ln>
        </p:spPr>
      </p:pic>
      <p:pic>
        <p:nvPicPr>
          <p:cNvPr id="429" name="Google Shape;429;p35" title="green-accent.png"/>
          <p:cNvPicPr preferRelativeResize="0"/>
          <p:nvPr/>
        </p:nvPicPr>
        <p:blipFill rotWithShape="1">
          <a:blip r:embed="rId4">
            <a:alphaModFix/>
          </a:blip>
          <a:srcRect b="0" l="5922" r="4743" t="0"/>
          <a:stretch/>
        </p:blipFill>
        <p:spPr>
          <a:xfrm rot="5400000">
            <a:off x="4030526" y="1649549"/>
            <a:ext cx="5156199" cy="1857100"/>
          </a:xfrm>
          <a:prstGeom prst="rect">
            <a:avLst/>
          </a:prstGeom>
          <a:noFill/>
          <a:ln>
            <a:noFill/>
          </a:ln>
        </p:spPr>
      </p:pic>
      <p:sp>
        <p:nvSpPr>
          <p:cNvPr id="430" name="Google Shape;430;p35"/>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i="0" lang="fr-CA" sz="800" u="none" cap="none" strike="noStrike">
                <a:solidFill>
                  <a:srgbClr val="697889"/>
                </a:solidFill>
                <a:latin typeface="Libre Franklin"/>
                <a:ea typeface="Libre Franklin"/>
                <a:cs typeface="Libre Franklin"/>
                <a:sym typeface="Libre Franklin"/>
              </a:rPr>
              <a:t>MESSAGES</a:t>
            </a:r>
            <a:endParaRPr b="1" i="0" sz="800" u="none" cap="none" strike="noStrike">
              <a:solidFill>
                <a:srgbClr val="697889"/>
              </a:solidFill>
              <a:latin typeface="Libre Franklin"/>
              <a:ea typeface="Libre Franklin"/>
              <a:cs typeface="Libre Franklin"/>
              <a:sym typeface="Libre Franklin"/>
            </a:endParaRPr>
          </a:p>
        </p:txBody>
      </p:sp>
      <p:sp>
        <p:nvSpPr>
          <p:cNvPr id="431" name="Google Shape;431;p35"/>
          <p:cNvSpPr txBox="1"/>
          <p:nvPr/>
        </p:nvSpPr>
        <p:spPr>
          <a:xfrm>
            <a:off x="282575" y="533367"/>
            <a:ext cx="4233900" cy="61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0" i="0" lang="fr-CA" sz="2400" u="none" cap="none" strike="noStrike">
                <a:solidFill>
                  <a:srgbClr val="2B3441"/>
                </a:solidFill>
                <a:latin typeface="Libre Franklin SemiBold"/>
                <a:ea typeface="Libre Franklin SemiBold"/>
                <a:cs typeface="Libre Franklin SemiBold"/>
                <a:sym typeface="Libre Franklin SemiBold"/>
              </a:rPr>
              <a:t>Les investisseurs</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chemeClr val="dk1"/>
              </a:buClr>
              <a:buSzPts val="11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p:txBody>
      </p:sp>
      <p:sp>
        <p:nvSpPr>
          <p:cNvPr id="432" name="Google Shape;432;p35"/>
          <p:cNvSpPr/>
          <p:nvPr/>
        </p:nvSpPr>
        <p:spPr>
          <a:xfrm>
            <a:off x="278850" y="1371600"/>
            <a:ext cx="28137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01</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400"/>
              <a:buFont typeface="Arial"/>
              <a:buNone/>
            </a:pPr>
            <a:r>
              <a:rPr b="0" i="0" lang="fr-CA" sz="1400" u="none" cap="none" strike="noStrike">
                <a:solidFill>
                  <a:srgbClr val="2B3441"/>
                </a:solidFill>
                <a:latin typeface="Libre Franklin SemiBold"/>
                <a:ea typeface="Libre Franklin SemiBold"/>
                <a:cs typeface="Libre Franklin SemiBold"/>
                <a:sym typeface="Libre Franklin SemiBold"/>
              </a:rPr>
              <a:t>Bénéficiez d’une occasion inégalée sur un marché éprouvé</a:t>
            </a:r>
            <a:endParaRPr b="0" i="0" sz="1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575"/>
              <a:buFont typeface="Arial"/>
              <a:buNone/>
            </a:pPr>
            <a:r>
              <a:t/>
            </a:r>
            <a:endParaRPr b="0" i="0" sz="1575"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15000"/>
              </a:lnSpc>
              <a:spcBef>
                <a:spcPts val="0"/>
              </a:spcBef>
              <a:spcAft>
                <a:spcPts val="0"/>
              </a:spcAft>
              <a:buClr>
                <a:srgbClr val="000000"/>
              </a:buClr>
              <a:buSzPts val="1000"/>
              <a:buFont typeface="Arial"/>
              <a:buNone/>
            </a:pPr>
            <a:r>
              <a:rPr b="0" i="0" lang="fr-CA" sz="900" u="none" cap="none" strike="noStrike">
                <a:solidFill>
                  <a:srgbClr val="2B3441"/>
                </a:solidFill>
                <a:latin typeface="Libre Franklin"/>
                <a:ea typeface="Libre Franklin"/>
                <a:cs typeface="Libre Franklin"/>
                <a:sym typeface="Libre Franklin"/>
              </a:rPr>
              <a:t>Le secteur touristique dynamique et en croissance constante du Canada, qui a vu son PIB touristique augmenter de 3,8 % en 2024, dépassant ainsi l’économie générale, présente un environnement attrayant et stable pour des investissements à rendement élevé dans une destination véritablement de classe mondiale et reconnue mondialement. C’est votre moment de capitaliser sur une force éprouvée.</a:t>
            </a:r>
            <a:endParaRPr b="0" i="0" sz="9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100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p:txBody>
      </p:sp>
      <p:sp>
        <p:nvSpPr>
          <p:cNvPr id="433" name="Google Shape;433;p35"/>
          <p:cNvSpPr/>
          <p:nvPr/>
        </p:nvSpPr>
        <p:spPr>
          <a:xfrm>
            <a:off x="3270523" y="1371600"/>
            <a:ext cx="2813700" cy="3262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97CA35"/>
                </a:solidFill>
                <a:latin typeface="Libre Franklin SemiBold"/>
                <a:ea typeface="Libre Franklin SemiBold"/>
                <a:cs typeface="Libre Franklin SemiBold"/>
                <a:sym typeface="Libre Franklin SemiBold"/>
              </a:rPr>
              <a:t>02</a:t>
            </a:r>
            <a:br>
              <a:rPr b="0" i="0" lang="fr-CA" sz="900" u="none" cap="none" strike="noStrike">
                <a:solidFill>
                  <a:srgbClr val="97CA35"/>
                </a:solidFill>
                <a:latin typeface="Libre Franklin SemiBold"/>
                <a:ea typeface="Libre Franklin SemiBold"/>
                <a:cs typeface="Libre Franklin SemiBold"/>
                <a:sym typeface="Libre Franklin SemiBold"/>
              </a:rPr>
            </a:br>
            <a:endParaRPr b="0" i="0" sz="337" u="none" cap="none" strike="noStrike">
              <a:solidFill>
                <a:srgbClr val="1F1F20"/>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400"/>
              <a:buFont typeface="Arial"/>
              <a:buNone/>
            </a:pPr>
            <a:r>
              <a:rPr b="0" i="0" lang="fr-CA" sz="1400" u="none" cap="none" strike="noStrike">
                <a:solidFill>
                  <a:srgbClr val="2B3441"/>
                </a:solidFill>
                <a:latin typeface="Libre Franklin SemiBold"/>
                <a:ea typeface="Libre Franklin SemiBold"/>
                <a:cs typeface="Libre Franklin SemiBold"/>
                <a:sym typeface="Libre Franklin SemiBold"/>
              </a:rPr>
              <a:t>Investissez en toute confiance dans un secteur de croissance résilient</a:t>
            </a:r>
            <a:endParaRPr b="0" i="0" sz="1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487"/>
              <a:buFont typeface="Arial"/>
              <a:buNone/>
            </a:pPr>
            <a:r>
              <a:t/>
            </a:r>
            <a:endParaRPr b="1" i="0" sz="1487"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1000"/>
              <a:buFont typeface="Arial"/>
              <a:buNone/>
            </a:pPr>
            <a:r>
              <a:rPr b="0" i="0" lang="fr-CA" sz="900" u="none" cap="none" strike="noStrike">
                <a:solidFill>
                  <a:srgbClr val="2B3441"/>
                </a:solidFill>
                <a:latin typeface="Libre Franklin"/>
                <a:ea typeface="Libre Franklin"/>
                <a:cs typeface="Libre Franklin"/>
                <a:sym typeface="Libre Franklin"/>
              </a:rPr>
              <a:t>Associez-vous à une industrie résiliente qui non seulement se rétablit, mais qui est également prête à connaître une expansion soutenue, soutenue par des fondamentaux de marché solides, un écosystème commercial stable et favorable et des arrivées de visiteurs internationaux en constante augmentation. Le Canada est manifestement prêt à accueillir votre capital stratégique.</a:t>
            </a:r>
            <a:endParaRPr b="0" i="0" sz="900" u="none" cap="none" strike="noStrike">
              <a:solidFill>
                <a:srgbClr val="2B3441"/>
              </a:solidFill>
              <a:highlight>
                <a:schemeClr val="accent6"/>
              </a:highlight>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a:p>
            <a:pPr indent="0" lvl="0" marL="0" marR="0" rtl="0" algn="l">
              <a:lnSpc>
                <a:spcPct val="115000"/>
              </a:lnSpc>
              <a:spcBef>
                <a:spcPts val="1000"/>
              </a:spcBef>
              <a:spcAft>
                <a:spcPts val="100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E38"/>
        </a:solidFill>
      </p:bgPr>
    </p:bg>
    <p:spTree>
      <p:nvGrpSpPr>
        <p:cNvPr id="437" name="Shape 437"/>
        <p:cNvGrpSpPr/>
        <p:nvPr/>
      </p:nvGrpSpPr>
      <p:grpSpPr>
        <a:xfrm>
          <a:off x="0" y="0"/>
          <a:ext cx="0" cy="0"/>
          <a:chOff x="0" y="0"/>
          <a:chExt cx="0" cy="0"/>
        </a:xfrm>
      </p:grpSpPr>
      <p:pic>
        <p:nvPicPr>
          <p:cNvPr id="438" name="Google Shape;438;p36" title="AdobeStock_51671202.jpeg"/>
          <p:cNvPicPr preferRelativeResize="0"/>
          <p:nvPr/>
        </p:nvPicPr>
        <p:blipFill rotWithShape="1">
          <a:blip r:embed="rId3">
            <a:alphaModFix/>
          </a:blip>
          <a:srcRect b="15397" l="9061" r="24452" t="0"/>
          <a:stretch/>
        </p:blipFill>
        <p:spPr>
          <a:xfrm>
            <a:off x="3071817" y="-14900"/>
            <a:ext cx="6079200" cy="5156100"/>
          </a:xfrm>
          <a:prstGeom prst="roundRect">
            <a:avLst>
              <a:gd fmla="val 0" name="adj"/>
            </a:avLst>
          </a:prstGeom>
          <a:noFill/>
          <a:ln>
            <a:noFill/>
          </a:ln>
        </p:spPr>
      </p:pic>
      <p:pic>
        <p:nvPicPr>
          <p:cNvPr id="439" name="Google Shape;439;p36" title="AdobeStock_429015106.jpeg"/>
          <p:cNvPicPr preferRelativeResize="0"/>
          <p:nvPr/>
        </p:nvPicPr>
        <p:blipFill rotWithShape="1">
          <a:blip r:embed="rId4">
            <a:alphaModFix/>
          </a:blip>
          <a:srcRect b="0" l="10150" r="15104" t="4951"/>
          <a:stretch/>
        </p:blipFill>
        <p:spPr>
          <a:xfrm>
            <a:off x="3071817" y="-6300"/>
            <a:ext cx="6079200" cy="5156100"/>
          </a:xfrm>
          <a:prstGeom prst="roundRect">
            <a:avLst>
              <a:gd fmla="val 0" name="adj"/>
            </a:avLst>
          </a:prstGeom>
          <a:noFill/>
          <a:ln>
            <a:noFill/>
          </a:ln>
        </p:spPr>
      </p:pic>
      <p:pic>
        <p:nvPicPr>
          <p:cNvPr id="440" name="Google Shape;440;p36" title="green-accent.png"/>
          <p:cNvPicPr preferRelativeResize="0"/>
          <p:nvPr/>
        </p:nvPicPr>
        <p:blipFill rotWithShape="1">
          <a:blip r:embed="rId5">
            <a:alphaModFix/>
          </a:blip>
          <a:srcRect b="0" l="5922" r="4743" t="0"/>
          <a:stretch/>
        </p:blipFill>
        <p:spPr>
          <a:xfrm rot="5400000">
            <a:off x="561713" y="1643212"/>
            <a:ext cx="5166574" cy="1857100"/>
          </a:xfrm>
          <a:prstGeom prst="rect">
            <a:avLst/>
          </a:prstGeom>
          <a:noFill/>
          <a:ln>
            <a:noFill/>
          </a:ln>
        </p:spPr>
      </p:pic>
      <p:sp>
        <p:nvSpPr>
          <p:cNvPr id="441" name="Google Shape;441;p36"/>
          <p:cNvSpPr/>
          <p:nvPr/>
        </p:nvSpPr>
        <p:spPr>
          <a:xfrm>
            <a:off x="0" y="-20150"/>
            <a:ext cx="2487000" cy="5166600"/>
          </a:xfrm>
          <a:prstGeom prst="rect">
            <a:avLst/>
          </a:prstGeom>
          <a:solidFill>
            <a:srgbClr val="97CA3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36"/>
          <p:cNvSpPr txBox="1"/>
          <p:nvPr/>
        </p:nvSpPr>
        <p:spPr>
          <a:xfrm>
            <a:off x="282275" y="758271"/>
            <a:ext cx="4935900" cy="21840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4000"/>
              <a:buFont typeface="Arial"/>
              <a:buNone/>
            </a:pPr>
            <a:r>
              <a:rPr lang="fr-CA" sz="3400">
                <a:solidFill>
                  <a:srgbClr val="2B3441"/>
                </a:solidFill>
                <a:latin typeface="Libre Franklin"/>
                <a:ea typeface="Libre Franklin"/>
                <a:cs typeface="Libre Franklin"/>
                <a:sym typeface="Libre Franklin"/>
              </a:rPr>
              <a:t>Ressources </a:t>
            </a:r>
            <a:endParaRPr sz="3400">
              <a:solidFill>
                <a:srgbClr val="2B3441"/>
              </a:solidFill>
              <a:latin typeface="Libre Franklin"/>
              <a:ea typeface="Libre Franklin"/>
              <a:cs typeface="Libre Franklin"/>
              <a:sym typeface="Libre Franklin"/>
            </a:endParaRPr>
          </a:p>
          <a:p>
            <a:pPr indent="0" lvl="0" marL="0" marR="0" rtl="0" algn="l">
              <a:lnSpc>
                <a:spcPct val="90000"/>
              </a:lnSpc>
              <a:spcBef>
                <a:spcPts val="0"/>
              </a:spcBef>
              <a:spcAft>
                <a:spcPts val="0"/>
              </a:spcAft>
              <a:buClr>
                <a:srgbClr val="000000"/>
              </a:buClr>
              <a:buSzPts val="4000"/>
              <a:buFont typeface="Arial"/>
              <a:buNone/>
            </a:pPr>
            <a:r>
              <a:rPr lang="fr-CA" sz="3400">
                <a:solidFill>
                  <a:srgbClr val="2B3441"/>
                </a:solidFill>
                <a:latin typeface="Libre Franklin"/>
                <a:ea typeface="Libre Franklin"/>
                <a:cs typeface="Libre Franklin"/>
                <a:sym typeface="Libre Franklin"/>
              </a:rPr>
              <a:t>du discours </a:t>
            </a:r>
            <a:endParaRPr sz="3400">
              <a:solidFill>
                <a:srgbClr val="2B3441"/>
              </a:solidFill>
              <a:latin typeface="Libre Franklin"/>
              <a:ea typeface="Libre Franklin"/>
              <a:cs typeface="Libre Franklin"/>
              <a:sym typeface="Libre Franklin"/>
            </a:endParaRPr>
          </a:p>
          <a:p>
            <a:pPr indent="0" lvl="0" marL="0" marR="0" rtl="0" algn="l">
              <a:lnSpc>
                <a:spcPct val="90000"/>
              </a:lnSpc>
              <a:spcBef>
                <a:spcPts val="0"/>
              </a:spcBef>
              <a:spcAft>
                <a:spcPts val="0"/>
              </a:spcAft>
              <a:buClr>
                <a:srgbClr val="000000"/>
              </a:buClr>
              <a:buSzPts val="4000"/>
              <a:buFont typeface="Arial"/>
              <a:buNone/>
            </a:pPr>
            <a:r>
              <a:rPr lang="fr-CA" sz="3400">
                <a:solidFill>
                  <a:srgbClr val="2B3441"/>
                </a:solidFill>
                <a:latin typeface="Libre Franklin"/>
                <a:ea typeface="Libre Franklin"/>
                <a:cs typeface="Libre Franklin"/>
                <a:sym typeface="Libre Franklin"/>
              </a:rPr>
              <a:t>touristique</a:t>
            </a:r>
            <a:endParaRPr sz="3400">
              <a:solidFill>
                <a:srgbClr val="2B3441"/>
              </a:solidFill>
              <a:latin typeface="Libre Franklin"/>
              <a:ea typeface="Libre Franklin"/>
              <a:cs typeface="Libre Franklin"/>
              <a:sym typeface="Libre Franklin"/>
            </a:endParaRPr>
          </a:p>
          <a:p>
            <a:pPr indent="0" lvl="0" marL="0" marR="0" rtl="0" algn="l">
              <a:lnSpc>
                <a:spcPct val="90000"/>
              </a:lnSpc>
              <a:spcBef>
                <a:spcPts val="0"/>
              </a:spcBef>
              <a:spcAft>
                <a:spcPts val="0"/>
              </a:spcAft>
              <a:buClr>
                <a:srgbClr val="000000"/>
              </a:buClr>
              <a:buSzPts val="4000"/>
              <a:buFont typeface="Arial"/>
              <a:buNone/>
            </a:pPr>
            <a:r>
              <a:t/>
            </a:r>
            <a:endParaRPr sz="3400">
              <a:solidFill>
                <a:srgbClr val="2B3441"/>
              </a:solidFill>
              <a:latin typeface="Libre Franklin"/>
              <a:ea typeface="Libre Franklin"/>
              <a:cs typeface="Libre Franklin"/>
              <a:sym typeface="Libre Franklin"/>
            </a:endParaRPr>
          </a:p>
        </p:txBody>
      </p:sp>
      <p:sp>
        <p:nvSpPr>
          <p:cNvPr id="443" name="Google Shape;443;p36"/>
          <p:cNvSpPr txBox="1"/>
          <p:nvPr/>
        </p:nvSpPr>
        <p:spPr>
          <a:xfrm>
            <a:off x="278850" y="282575"/>
            <a:ext cx="21819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i="0" lang="fr-CA" sz="1200" u="none" cap="none" strike="noStrike">
                <a:solidFill>
                  <a:srgbClr val="FFFFFF"/>
                </a:solidFill>
                <a:latin typeface="Libre Franklin"/>
                <a:ea typeface="Libre Franklin"/>
                <a:cs typeface="Libre Franklin"/>
                <a:sym typeface="Libre Franklin"/>
              </a:rPr>
              <a:t>PARTIE D</a:t>
            </a:r>
            <a:endParaRPr b="1" i="0" sz="1200" u="none" cap="none" strike="noStrike">
              <a:solidFill>
                <a:schemeClr val="lt1"/>
              </a:solidFill>
              <a:latin typeface="Libre Franklin"/>
              <a:ea typeface="Libre Franklin"/>
              <a:cs typeface="Libre Franklin"/>
              <a:sym typeface="Libre Franklin"/>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5"/>
        </a:solidFill>
      </p:bgPr>
    </p:bg>
    <p:spTree>
      <p:nvGrpSpPr>
        <p:cNvPr id="447" name="Shape 447"/>
        <p:cNvGrpSpPr/>
        <p:nvPr/>
      </p:nvGrpSpPr>
      <p:grpSpPr>
        <a:xfrm>
          <a:off x="0" y="0"/>
          <a:ext cx="0" cy="0"/>
          <a:chOff x="0" y="0"/>
          <a:chExt cx="0" cy="0"/>
        </a:xfrm>
      </p:grpSpPr>
      <p:pic>
        <p:nvPicPr>
          <p:cNvPr id="448" name="Google Shape;448;p37" title="green-accent.png"/>
          <p:cNvPicPr preferRelativeResize="0"/>
          <p:nvPr/>
        </p:nvPicPr>
        <p:blipFill rotWithShape="1">
          <a:blip r:embed="rId3">
            <a:alphaModFix/>
          </a:blip>
          <a:srcRect b="0" l="5922" r="4743" t="0"/>
          <a:stretch/>
        </p:blipFill>
        <p:spPr>
          <a:xfrm rot="5400000">
            <a:off x="71226" y="1648962"/>
            <a:ext cx="5155024" cy="1857100"/>
          </a:xfrm>
          <a:prstGeom prst="rect">
            <a:avLst/>
          </a:prstGeom>
          <a:noFill/>
          <a:ln>
            <a:noFill/>
          </a:ln>
        </p:spPr>
      </p:pic>
      <p:sp>
        <p:nvSpPr>
          <p:cNvPr id="449" name="Google Shape;449;p37"/>
          <p:cNvSpPr/>
          <p:nvPr/>
        </p:nvSpPr>
        <p:spPr>
          <a:xfrm rot="10800000">
            <a:off x="-50" y="8625"/>
            <a:ext cx="24246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0" name="Google Shape;450;p37" title="TIAC-TourismCan.png"/>
          <p:cNvPicPr preferRelativeResize="0"/>
          <p:nvPr/>
        </p:nvPicPr>
        <p:blipFill rotWithShape="1">
          <a:blip r:embed="rId4">
            <a:alphaModFix/>
          </a:blip>
          <a:srcRect b="-6454" l="6784" r="7222" t="11116"/>
          <a:stretch/>
        </p:blipFill>
        <p:spPr>
          <a:xfrm>
            <a:off x="4237276" y="762904"/>
            <a:ext cx="4920622" cy="3532451"/>
          </a:xfrm>
          <a:prstGeom prst="rect">
            <a:avLst/>
          </a:prstGeom>
          <a:noFill/>
          <a:ln>
            <a:noFill/>
          </a:ln>
        </p:spPr>
      </p:pic>
      <p:sp>
        <p:nvSpPr>
          <p:cNvPr id="451" name="Google Shape;451;p37"/>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lang="fr-CA" sz="800">
                <a:solidFill>
                  <a:srgbClr val="697889"/>
                </a:solidFill>
                <a:latin typeface="Libre Franklin"/>
                <a:ea typeface="Libre Franklin"/>
                <a:cs typeface="Libre Franklin"/>
                <a:sym typeface="Libre Franklin"/>
              </a:rPr>
              <a:t>RESSOURCES</a:t>
            </a:r>
            <a:endParaRPr b="1" i="0" sz="800" u="none" cap="none" strike="noStrike">
              <a:solidFill>
                <a:srgbClr val="697889"/>
              </a:solidFill>
              <a:latin typeface="Libre Franklin"/>
              <a:ea typeface="Libre Franklin"/>
              <a:cs typeface="Libre Franklin"/>
              <a:sym typeface="Libre Franklin"/>
            </a:endParaRPr>
          </a:p>
        </p:txBody>
      </p:sp>
      <p:sp>
        <p:nvSpPr>
          <p:cNvPr id="452" name="Google Shape;452;p37"/>
          <p:cNvSpPr txBox="1"/>
          <p:nvPr/>
        </p:nvSpPr>
        <p:spPr>
          <a:xfrm>
            <a:off x="282575" y="533367"/>
            <a:ext cx="4233900" cy="61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lang="fr-CA" sz="2400">
                <a:solidFill>
                  <a:srgbClr val="2B3441"/>
                </a:solidFill>
                <a:latin typeface="Libre Franklin SemiBold"/>
                <a:ea typeface="Libre Franklin SemiBold"/>
                <a:cs typeface="Libre Franklin SemiBold"/>
                <a:sym typeface="Libre Franklin SemiBold"/>
              </a:rPr>
              <a:t>Le tourisme</a:t>
            </a:r>
            <a:endParaRPr sz="2400">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rPr lang="fr-CA" sz="2400">
                <a:solidFill>
                  <a:srgbClr val="2B3441"/>
                </a:solidFill>
                <a:latin typeface="Libre Franklin SemiBold"/>
                <a:ea typeface="Libre Franklin SemiBold"/>
                <a:cs typeface="Libre Franklin SemiBold"/>
                <a:sym typeface="Libre Franklin SemiBold"/>
              </a:rPr>
              <a:t>bâtit le </a:t>
            </a:r>
            <a:endParaRPr sz="2400">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rPr lang="fr-CA" sz="2400">
                <a:solidFill>
                  <a:srgbClr val="2B3441"/>
                </a:solidFill>
                <a:latin typeface="Libre Franklin SemiBold"/>
                <a:ea typeface="Libre Franklin SemiBold"/>
                <a:cs typeface="Libre Franklin SemiBold"/>
                <a:sym typeface="Libre Franklin SemiBold"/>
              </a:rPr>
              <a:t>Canada</a:t>
            </a:r>
            <a:endParaRPr sz="2400">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p:txBody>
      </p:sp>
      <p:pic>
        <p:nvPicPr>
          <p:cNvPr id="453" name="Google Shape;453;p37" title="mac.png"/>
          <p:cNvPicPr preferRelativeResize="0"/>
          <p:nvPr/>
        </p:nvPicPr>
        <p:blipFill rotWithShape="1">
          <a:blip r:embed="rId5">
            <a:alphaModFix/>
          </a:blip>
          <a:srcRect b="0" l="0" r="19922" t="0"/>
          <a:stretch/>
        </p:blipFill>
        <p:spPr>
          <a:xfrm>
            <a:off x="3508675" y="727425"/>
            <a:ext cx="5649224" cy="35324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38"/>
          <p:cNvSpPr/>
          <p:nvPr/>
        </p:nvSpPr>
        <p:spPr>
          <a:xfrm>
            <a:off x="2762350" y="1371600"/>
            <a:ext cx="39273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rgbClr val="000000"/>
              </a:buClr>
              <a:buSzPts val="900"/>
              <a:buFont typeface="Arial"/>
              <a:buNone/>
            </a:pPr>
            <a:r>
              <a:rPr b="0" i="0" lang="fr-CA" sz="900" u="none" cap="none" strike="noStrike">
                <a:solidFill>
                  <a:srgbClr val="2B3441"/>
                </a:solidFill>
                <a:latin typeface="Libre Franklin SemiBold"/>
                <a:ea typeface="Libre Franklin SemiBold"/>
                <a:cs typeface="Libre Franklin SemiBold"/>
                <a:sym typeface="Libre Franklin SemiBold"/>
              </a:rPr>
              <a:t>Actifs sociaux du discours touristique</a:t>
            </a:r>
            <a:endParaRPr b="0" i="0" sz="9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2B3441"/>
              </a:solidFill>
              <a:latin typeface="Libre Franklin SemiBold"/>
              <a:ea typeface="Libre Franklin SemiBold"/>
              <a:cs typeface="Libre Franklin SemiBold"/>
              <a:sym typeface="Libre Franklin SemiBold"/>
            </a:endParaRPr>
          </a:p>
          <a:p>
            <a:pPr indent="0" lvl="0" marL="228600" marR="0" rtl="0" algn="l">
              <a:lnSpc>
                <a:spcPct val="100000"/>
              </a:lnSpc>
              <a:spcBef>
                <a:spcPts val="0"/>
              </a:spcBef>
              <a:spcAft>
                <a:spcPts val="100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p:txBody>
      </p:sp>
      <p:sp>
        <p:nvSpPr>
          <p:cNvPr id="459" name="Google Shape;459;p38"/>
          <p:cNvSpPr/>
          <p:nvPr/>
        </p:nvSpPr>
        <p:spPr>
          <a:xfrm>
            <a:off x="278850" y="1371600"/>
            <a:ext cx="23211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chemeClr val="dk1"/>
              </a:buClr>
              <a:buSzPts val="1100"/>
              <a:buFont typeface="Arial"/>
              <a:buNone/>
            </a:pPr>
            <a:r>
              <a:rPr b="0" i="0" lang="fr-CA" sz="900" u="none" cap="none" strike="noStrike">
                <a:solidFill>
                  <a:srgbClr val="2B3441"/>
                </a:solidFill>
                <a:latin typeface="Libre Franklin SemiBold"/>
                <a:ea typeface="Libre Franklin SemiBold"/>
                <a:cs typeface="Libre Franklin SemiBold"/>
                <a:sym typeface="Libre Franklin SemiBold"/>
              </a:rPr>
              <a:t>Matrice discursive du tourisme</a:t>
            </a:r>
            <a:endParaRPr b="0" i="0" sz="9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chemeClr val="dk1"/>
              </a:buClr>
              <a:buSzPts val="1100"/>
              <a:buFont typeface="Arial"/>
              <a:buNone/>
            </a:pPr>
            <a:r>
              <a:t/>
            </a:r>
            <a:endParaRPr b="0" i="0" sz="900" u="none" cap="none" strike="noStrike">
              <a:solidFill>
                <a:srgbClr val="2B3441"/>
              </a:solidFill>
              <a:latin typeface="Libre Franklin SemiBold"/>
              <a:ea typeface="Libre Franklin SemiBold"/>
              <a:cs typeface="Libre Franklin SemiBold"/>
              <a:sym typeface="Libre Franklin SemiBold"/>
            </a:endParaRPr>
          </a:p>
          <a:p>
            <a:pPr indent="0" lvl="0" marL="228600" marR="0" rtl="0" algn="l">
              <a:lnSpc>
                <a:spcPct val="100000"/>
              </a:lnSpc>
              <a:spcBef>
                <a:spcPts val="0"/>
              </a:spcBef>
              <a:spcAft>
                <a:spcPts val="100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p:txBody>
      </p:sp>
      <p:pic>
        <p:nvPicPr>
          <p:cNvPr id="460" name="Google Shape;460;p38"/>
          <p:cNvPicPr preferRelativeResize="0"/>
          <p:nvPr/>
        </p:nvPicPr>
        <p:blipFill rotWithShape="1">
          <a:blip r:embed="rId3">
            <a:alphaModFix/>
          </a:blip>
          <a:srcRect b="15" l="0" r="0" t="15"/>
          <a:stretch/>
        </p:blipFill>
        <p:spPr>
          <a:xfrm>
            <a:off x="475250" y="1925750"/>
            <a:ext cx="1930875" cy="2498050"/>
          </a:xfrm>
          <a:prstGeom prst="rect">
            <a:avLst/>
          </a:prstGeom>
          <a:noFill/>
          <a:ln>
            <a:noFill/>
          </a:ln>
          <a:effectLst>
            <a:outerShdw blurRad="200025" rotWithShape="0" algn="bl" dist="19050">
              <a:srgbClr val="000000">
                <a:alpha val="9803"/>
              </a:srgbClr>
            </a:outerShdw>
          </a:effectLst>
        </p:spPr>
      </p:pic>
      <p:sp>
        <p:nvSpPr>
          <p:cNvPr id="461" name="Google Shape;461;p38"/>
          <p:cNvSpPr txBox="1"/>
          <p:nvPr/>
        </p:nvSpPr>
        <p:spPr>
          <a:xfrm>
            <a:off x="3603575" y="97125"/>
            <a:ext cx="2060700" cy="61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rgbClr val="2B3441"/>
              </a:solidFill>
              <a:latin typeface="Libre Franklin Medium"/>
              <a:ea typeface="Libre Franklin Medium"/>
              <a:cs typeface="Libre Franklin Medium"/>
              <a:sym typeface="Libre Franklin Medium"/>
            </a:endParaRPr>
          </a:p>
        </p:txBody>
      </p:sp>
      <p:pic>
        <p:nvPicPr>
          <p:cNvPr id="462" name="Google Shape;462;p38"/>
          <p:cNvPicPr preferRelativeResize="0"/>
          <p:nvPr/>
        </p:nvPicPr>
        <p:blipFill rotWithShape="1">
          <a:blip r:embed="rId4">
            <a:alphaModFix/>
          </a:blip>
          <a:srcRect b="0" l="0" r="0" t="0"/>
          <a:stretch/>
        </p:blipFill>
        <p:spPr>
          <a:xfrm>
            <a:off x="2924187" y="1926369"/>
            <a:ext cx="1137540" cy="1137540"/>
          </a:xfrm>
          <a:prstGeom prst="rect">
            <a:avLst/>
          </a:prstGeom>
          <a:noFill/>
          <a:ln>
            <a:noFill/>
          </a:ln>
          <a:effectLst>
            <a:outerShdw blurRad="109108" rotWithShape="0" algn="bl">
              <a:srgbClr val="000000">
                <a:alpha val="8627"/>
              </a:srgbClr>
            </a:outerShdw>
          </a:effectLst>
        </p:spPr>
      </p:pic>
      <p:pic>
        <p:nvPicPr>
          <p:cNvPr id="463" name="Google Shape;463;p38"/>
          <p:cNvPicPr preferRelativeResize="0"/>
          <p:nvPr/>
        </p:nvPicPr>
        <p:blipFill rotWithShape="1">
          <a:blip r:embed="rId5">
            <a:alphaModFix/>
          </a:blip>
          <a:srcRect b="0" l="0" r="0" t="0"/>
          <a:stretch/>
        </p:blipFill>
        <p:spPr>
          <a:xfrm>
            <a:off x="4132593" y="1926369"/>
            <a:ext cx="1137551" cy="1137551"/>
          </a:xfrm>
          <a:prstGeom prst="rect">
            <a:avLst/>
          </a:prstGeom>
          <a:noFill/>
          <a:ln>
            <a:noFill/>
          </a:ln>
          <a:effectLst>
            <a:outerShdw blurRad="109108" rotWithShape="0" algn="bl">
              <a:srgbClr val="000000">
                <a:alpha val="8627"/>
              </a:srgbClr>
            </a:outerShdw>
          </a:effectLst>
        </p:spPr>
      </p:pic>
      <p:pic>
        <p:nvPicPr>
          <p:cNvPr id="464" name="Google Shape;464;p38"/>
          <p:cNvPicPr preferRelativeResize="0"/>
          <p:nvPr/>
        </p:nvPicPr>
        <p:blipFill rotWithShape="1">
          <a:blip r:embed="rId6">
            <a:alphaModFix/>
          </a:blip>
          <a:srcRect b="0" l="0" r="0" t="0"/>
          <a:stretch/>
        </p:blipFill>
        <p:spPr>
          <a:xfrm>
            <a:off x="5341000" y="1926368"/>
            <a:ext cx="1137553" cy="1137553"/>
          </a:xfrm>
          <a:prstGeom prst="rect">
            <a:avLst/>
          </a:prstGeom>
          <a:noFill/>
          <a:ln>
            <a:noFill/>
          </a:ln>
          <a:effectLst>
            <a:outerShdw blurRad="109108" rotWithShape="0" algn="bl">
              <a:srgbClr val="000000">
                <a:alpha val="8627"/>
              </a:srgbClr>
            </a:outerShdw>
          </a:effectLst>
        </p:spPr>
      </p:pic>
      <p:pic>
        <p:nvPicPr>
          <p:cNvPr id="465" name="Google Shape;465;p38"/>
          <p:cNvPicPr preferRelativeResize="0"/>
          <p:nvPr/>
        </p:nvPicPr>
        <p:blipFill rotWithShape="1">
          <a:blip r:embed="rId7">
            <a:alphaModFix/>
          </a:blip>
          <a:srcRect b="0" l="0" r="0" t="0"/>
          <a:stretch/>
        </p:blipFill>
        <p:spPr>
          <a:xfrm>
            <a:off x="5341052" y="3140590"/>
            <a:ext cx="1137556" cy="1137556"/>
          </a:xfrm>
          <a:prstGeom prst="rect">
            <a:avLst/>
          </a:prstGeom>
          <a:noFill/>
          <a:ln>
            <a:noFill/>
          </a:ln>
          <a:effectLst>
            <a:outerShdw blurRad="109111" rotWithShape="0" algn="bl">
              <a:srgbClr val="000000">
                <a:alpha val="8627"/>
              </a:srgbClr>
            </a:outerShdw>
          </a:effectLst>
        </p:spPr>
      </p:pic>
      <p:sp>
        <p:nvSpPr>
          <p:cNvPr id="466" name="Google Shape;466;p38"/>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dk1"/>
              </a:buClr>
              <a:buSzPts val="800"/>
              <a:buFont typeface="Arial"/>
              <a:buNone/>
            </a:pPr>
            <a:r>
              <a:rPr b="1" lang="fr-CA" sz="800">
                <a:solidFill>
                  <a:srgbClr val="697889"/>
                </a:solidFill>
                <a:latin typeface="Libre Franklin"/>
                <a:ea typeface="Libre Franklin"/>
                <a:cs typeface="Libre Franklin"/>
                <a:sym typeface="Libre Franklin"/>
              </a:rPr>
              <a:t>RESSOURCES</a:t>
            </a:r>
            <a:endParaRPr b="1" sz="800">
              <a:solidFill>
                <a:srgbClr val="697889"/>
              </a:solidFill>
              <a:latin typeface="Libre Franklin"/>
              <a:ea typeface="Libre Franklin"/>
              <a:cs typeface="Libre Franklin"/>
              <a:sym typeface="Libre Franklin"/>
            </a:endParaRPr>
          </a:p>
        </p:txBody>
      </p:sp>
      <p:sp>
        <p:nvSpPr>
          <p:cNvPr id="467" name="Google Shape;467;p38"/>
          <p:cNvSpPr txBox="1"/>
          <p:nvPr/>
        </p:nvSpPr>
        <p:spPr>
          <a:xfrm>
            <a:off x="282575" y="533367"/>
            <a:ext cx="4233900" cy="61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0" i="0" lang="fr-CA" sz="2400" u="none" cap="none" strike="noStrike">
                <a:solidFill>
                  <a:srgbClr val="2B3441"/>
                </a:solidFill>
                <a:latin typeface="Libre Franklin SemiBold"/>
                <a:ea typeface="Libre Franklin SemiBold"/>
                <a:cs typeface="Libre Franklin SemiBold"/>
                <a:sym typeface="Libre Franklin SemiBold"/>
              </a:rPr>
              <a:t>Principales ressources</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p:txBody>
      </p:sp>
      <p:pic>
        <p:nvPicPr>
          <p:cNvPr id="468" name="Google Shape;468;p38"/>
          <p:cNvPicPr preferRelativeResize="0"/>
          <p:nvPr/>
        </p:nvPicPr>
        <p:blipFill rotWithShape="1">
          <a:blip r:embed="rId8">
            <a:alphaModFix/>
          </a:blip>
          <a:srcRect b="0" l="0" r="0" t="0"/>
          <a:stretch/>
        </p:blipFill>
        <p:spPr>
          <a:xfrm>
            <a:off x="4132615" y="3140590"/>
            <a:ext cx="1137556" cy="1137556"/>
          </a:xfrm>
          <a:prstGeom prst="rect">
            <a:avLst/>
          </a:prstGeom>
          <a:noFill/>
          <a:ln>
            <a:noFill/>
          </a:ln>
          <a:effectLst>
            <a:outerShdw blurRad="109111" rotWithShape="0" algn="bl">
              <a:srgbClr val="000000">
                <a:alpha val="8627"/>
              </a:srgbClr>
            </a:outerShdw>
          </a:effectLst>
        </p:spPr>
      </p:pic>
      <p:pic>
        <p:nvPicPr>
          <p:cNvPr id="469" name="Google Shape;469;p38"/>
          <p:cNvPicPr preferRelativeResize="0"/>
          <p:nvPr/>
        </p:nvPicPr>
        <p:blipFill rotWithShape="1">
          <a:blip r:embed="rId9">
            <a:alphaModFix/>
          </a:blip>
          <a:srcRect b="0" l="0" r="0" t="0"/>
          <a:stretch/>
        </p:blipFill>
        <p:spPr>
          <a:xfrm>
            <a:off x="2924188" y="3140600"/>
            <a:ext cx="1137551" cy="1137551"/>
          </a:xfrm>
          <a:prstGeom prst="rect">
            <a:avLst/>
          </a:prstGeom>
          <a:noFill/>
          <a:ln>
            <a:noFill/>
          </a:ln>
          <a:effectLst>
            <a:outerShdw blurRad="109108" rotWithShape="0" algn="bl">
              <a:srgbClr val="000000">
                <a:alpha val="8627"/>
              </a:srgbClr>
            </a:outerShdw>
          </a:effectLst>
        </p:spPr>
      </p:pic>
      <p:sp>
        <p:nvSpPr>
          <p:cNvPr id="470" name="Google Shape;470;p38"/>
          <p:cNvSpPr/>
          <p:nvPr/>
        </p:nvSpPr>
        <p:spPr>
          <a:xfrm>
            <a:off x="6852050" y="1371600"/>
            <a:ext cx="20094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marR="0" rtl="0" algn="l">
              <a:lnSpc>
                <a:spcPct val="100000"/>
              </a:lnSpc>
              <a:spcBef>
                <a:spcPts val="0"/>
              </a:spcBef>
              <a:spcAft>
                <a:spcPts val="0"/>
              </a:spcAft>
              <a:buClr>
                <a:schemeClr val="dk1"/>
              </a:buClr>
              <a:buSzPts val="1100"/>
              <a:buFont typeface="Arial"/>
              <a:buNone/>
            </a:pPr>
            <a:r>
              <a:rPr b="0" i="0" lang="fr-CA" sz="900" u="none" cap="none" strike="noStrike">
                <a:solidFill>
                  <a:srgbClr val="2B3441"/>
                </a:solidFill>
                <a:latin typeface="Libre Franklin SemiBold"/>
                <a:ea typeface="Libre Franklin SemiBold"/>
                <a:cs typeface="Libre Franklin SemiBold"/>
                <a:sym typeface="Libre Franklin SemiBold"/>
              </a:rPr>
              <a:t>Boîte à outils du discours touristique</a:t>
            </a:r>
            <a:endParaRPr b="0" i="0" sz="9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chemeClr val="dk1"/>
              </a:buClr>
              <a:buSzPts val="1100"/>
              <a:buFont typeface="Arial"/>
              <a:buNone/>
            </a:pPr>
            <a:r>
              <a:t/>
            </a:r>
            <a:endParaRPr b="0" i="0" sz="900" u="none" cap="none" strike="noStrike">
              <a:solidFill>
                <a:srgbClr val="2B3441"/>
              </a:solidFill>
              <a:latin typeface="Libre Franklin SemiBold"/>
              <a:ea typeface="Libre Franklin SemiBold"/>
              <a:cs typeface="Libre Franklin SemiBold"/>
              <a:sym typeface="Libre Franklin SemiBold"/>
            </a:endParaRPr>
          </a:p>
          <a:p>
            <a:pPr indent="0" lvl="0" marL="228600" marR="0" rtl="0" algn="l">
              <a:lnSpc>
                <a:spcPct val="100000"/>
              </a:lnSpc>
              <a:spcBef>
                <a:spcPts val="0"/>
              </a:spcBef>
              <a:spcAft>
                <a:spcPts val="1000"/>
              </a:spcAft>
              <a:buClr>
                <a:srgbClr val="000000"/>
              </a:buClr>
              <a:buSzPts val="1000"/>
              <a:buFont typeface="Arial"/>
              <a:buNone/>
            </a:pPr>
            <a:r>
              <a:t/>
            </a:r>
            <a:endParaRPr b="0" i="0" sz="1000" u="none" cap="none" strike="noStrike">
              <a:solidFill>
                <a:srgbClr val="2B3441"/>
              </a:solidFill>
              <a:latin typeface="Libre Franklin"/>
              <a:ea typeface="Libre Franklin"/>
              <a:cs typeface="Libre Franklin"/>
              <a:sym typeface="Libre Franklin"/>
            </a:endParaRPr>
          </a:p>
        </p:txBody>
      </p:sp>
      <p:sp>
        <p:nvSpPr>
          <p:cNvPr id="471" name="Google Shape;471;p38"/>
          <p:cNvSpPr/>
          <p:nvPr/>
        </p:nvSpPr>
        <p:spPr>
          <a:xfrm>
            <a:off x="6996625" y="1915325"/>
            <a:ext cx="1691700" cy="365700"/>
          </a:xfrm>
          <a:prstGeom prst="roundRect">
            <a:avLst>
              <a:gd fmla="val 0" name="adj"/>
            </a:avLst>
          </a:prstGeom>
          <a:solidFill>
            <a:srgbClr val="2B3441"/>
          </a:solidFill>
          <a:ln>
            <a:noFill/>
          </a:ln>
        </p:spPr>
        <p:txBody>
          <a:bodyPr anchorCtr="0" anchor="ctr" bIns="154350" lIns="154350" spcFirstLastPara="1" rIns="154350" wrap="square" tIns="154350">
            <a:noAutofit/>
          </a:bodyPr>
          <a:lstStyle/>
          <a:p>
            <a:pPr indent="0" lvl="0" marL="0" marR="0" rtl="0" algn="l">
              <a:lnSpc>
                <a:spcPct val="100000"/>
              </a:lnSpc>
              <a:spcBef>
                <a:spcPts val="0"/>
              </a:spcBef>
              <a:spcAft>
                <a:spcPts val="0"/>
              </a:spcAft>
              <a:buClr>
                <a:schemeClr val="dk1"/>
              </a:buClr>
              <a:buSzPts val="1100"/>
              <a:buFont typeface="Arial"/>
              <a:buNone/>
            </a:pPr>
            <a:r>
              <a:rPr b="0" i="0" lang="fr-CA" sz="800" u="none" cap="none" strike="noStrike">
                <a:solidFill>
                  <a:srgbClr val="FFFFFF"/>
                </a:solidFill>
                <a:latin typeface="Libre Franklin SemiBold"/>
                <a:ea typeface="Libre Franklin SemiBold"/>
                <a:cs typeface="Libre Franklin SemiBold"/>
                <a:sym typeface="Libre Franklin SemiBold"/>
              </a:rPr>
              <a:t>Publics/messages clés</a:t>
            </a:r>
            <a:endParaRPr b="0" i="0" sz="800" u="none" cap="none" strike="noStrike">
              <a:solidFill>
                <a:srgbClr val="FFFFFF"/>
              </a:solidFill>
              <a:latin typeface="Libre Franklin SemiBold"/>
              <a:ea typeface="Libre Franklin SemiBold"/>
              <a:cs typeface="Libre Franklin SemiBold"/>
              <a:sym typeface="Libre Franklin SemiBold"/>
            </a:endParaRPr>
          </a:p>
        </p:txBody>
      </p:sp>
      <p:sp>
        <p:nvSpPr>
          <p:cNvPr id="472" name="Google Shape;472;p38"/>
          <p:cNvSpPr/>
          <p:nvPr/>
        </p:nvSpPr>
        <p:spPr>
          <a:xfrm>
            <a:off x="6996675" y="2388900"/>
            <a:ext cx="1691700" cy="365700"/>
          </a:xfrm>
          <a:prstGeom prst="roundRect">
            <a:avLst>
              <a:gd fmla="val 0" name="adj"/>
            </a:avLst>
          </a:prstGeom>
          <a:solidFill>
            <a:srgbClr val="2B3441"/>
          </a:solidFill>
          <a:ln>
            <a:noFill/>
          </a:ln>
        </p:spPr>
        <p:txBody>
          <a:bodyPr anchorCtr="0" anchor="ctr" bIns="154350" lIns="154350" spcFirstLastPara="1" rIns="154350" wrap="square" tIns="154350">
            <a:noAutofit/>
          </a:bodyPr>
          <a:lstStyle/>
          <a:p>
            <a:pPr indent="0" lvl="0" marL="0" marR="0" rtl="0" algn="l">
              <a:lnSpc>
                <a:spcPct val="100000"/>
              </a:lnSpc>
              <a:spcBef>
                <a:spcPts val="0"/>
              </a:spcBef>
              <a:spcAft>
                <a:spcPts val="0"/>
              </a:spcAft>
              <a:buClr>
                <a:schemeClr val="dk1"/>
              </a:buClr>
              <a:buSzPts val="1100"/>
              <a:buFont typeface="Arial"/>
              <a:buNone/>
            </a:pPr>
            <a:r>
              <a:rPr b="0" i="0" lang="fr-CA" sz="800" u="none" cap="none" strike="noStrike">
                <a:solidFill>
                  <a:srgbClr val="FFFFFF"/>
                </a:solidFill>
                <a:latin typeface="Libre Franklin SemiBold"/>
                <a:ea typeface="Libre Franklin SemiBold"/>
                <a:cs typeface="Libre Franklin SemiBold"/>
                <a:sym typeface="Libre Franklin SemiBold"/>
              </a:rPr>
              <a:t>FAQ sur le discours touristique</a:t>
            </a:r>
            <a:endParaRPr b="0" i="0" sz="900" u="none" cap="none" strike="noStrike">
              <a:solidFill>
                <a:srgbClr val="FFFFFF"/>
              </a:solidFill>
              <a:latin typeface="Libre Franklin"/>
              <a:ea typeface="Libre Franklin"/>
              <a:cs typeface="Libre Franklin"/>
              <a:sym typeface="Libre Franklin"/>
            </a:endParaRPr>
          </a:p>
        </p:txBody>
      </p:sp>
      <p:sp>
        <p:nvSpPr>
          <p:cNvPr id="473" name="Google Shape;473;p38"/>
          <p:cNvSpPr/>
          <p:nvPr/>
        </p:nvSpPr>
        <p:spPr>
          <a:xfrm>
            <a:off x="6996675" y="2862475"/>
            <a:ext cx="1691700" cy="365700"/>
          </a:xfrm>
          <a:prstGeom prst="roundRect">
            <a:avLst>
              <a:gd fmla="val 0" name="adj"/>
            </a:avLst>
          </a:prstGeom>
          <a:solidFill>
            <a:srgbClr val="2B3441"/>
          </a:solidFill>
          <a:ln>
            <a:noFill/>
          </a:ln>
        </p:spPr>
        <p:txBody>
          <a:bodyPr anchorCtr="0" anchor="ctr" bIns="154350" lIns="154350" spcFirstLastPara="1" rIns="154350" wrap="square" tIns="154350">
            <a:noAutofit/>
          </a:bodyPr>
          <a:lstStyle/>
          <a:p>
            <a:pPr indent="0" lvl="0" marL="0" marR="0" rtl="0" algn="l">
              <a:lnSpc>
                <a:spcPct val="100000"/>
              </a:lnSpc>
              <a:spcBef>
                <a:spcPts val="0"/>
              </a:spcBef>
              <a:spcAft>
                <a:spcPts val="0"/>
              </a:spcAft>
              <a:buClr>
                <a:schemeClr val="dk1"/>
              </a:buClr>
              <a:buSzPts val="1100"/>
              <a:buFont typeface="Arial"/>
              <a:buNone/>
            </a:pPr>
            <a:r>
              <a:rPr b="0" i="0" lang="fr-CA" sz="800" u="none" cap="none" strike="noStrike">
                <a:solidFill>
                  <a:srgbClr val="FFFFFF"/>
                </a:solidFill>
                <a:latin typeface="Libre Franklin SemiBold"/>
                <a:ea typeface="Libre Franklin SemiBold"/>
                <a:cs typeface="Libre Franklin SemiBold"/>
                <a:sym typeface="Libre Franklin SemiBold"/>
              </a:rPr>
              <a:t>Immobilisations sociales</a:t>
            </a:r>
            <a:endParaRPr b="0" i="0" sz="900" u="none" cap="none" strike="noStrike">
              <a:solidFill>
                <a:srgbClr val="FFFFFF"/>
              </a:solidFill>
              <a:latin typeface="Libre Franklin"/>
              <a:ea typeface="Libre Franklin"/>
              <a:cs typeface="Libre Franklin"/>
              <a:sym typeface="Libre Franklin"/>
            </a:endParaRPr>
          </a:p>
        </p:txBody>
      </p:sp>
      <p:sp>
        <p:nvSpPr>
          <p:cNvPr id="474" name="Google Shape;474;p38"/>
          <p:cNvSpPr/>
          <p:nvPr/>
        </p:nvSpPr>
        <p:spPr>
          <a:xfrm>
            <a:off x="6996675" y="3336050"/>
            <a:ext cx="1691700" cy="365700"/>
          </a:xfrm>
          <a:prstGeom prst="roundRect">
            <a:avLst>
              <a:gd fmla="val 0" name="adj"/>
            </a:avLst>
          </a:prstGeom>
          <a:solidFill>
            <a:srgbClr val="2B3441"/>
          </a:solidFill>
          <a:ln>
            <a:noFill/>
          </a:ln>
        </p:spPr>
        <p:txBody>
          <a:bodyPr anchorCtr="0" anchor="ctr" bIns="154350" lIns="154350" spcFirstLastPara="1" rIns="154350" wrap="square" tIns="154350">
            <a:noAutofit/>
          </a:bodyPr>
          <a:lstStyle/>
          <a:p>
            <a:pPr indent="0" lvl="0" marL="0" marR="0" rtl="0" algn="l">
              <a:lnSpc>
                <a:spcPct val="100000"/>
              </a:lnSpc>
              <a:spcBef>
                <a:spcPts val="0"/>
              </a:spcBef>
              <a:spcAft>
                <a:spcPts val="0"/>
              </a:spcAft>
              <a:buClr>
                <a:schemeClr val="dk1"/>
              </a:buClr>
              <a:buSzPts val="1100"/>
              <a:buFont typeface="Arial"/>
              <a:buNone/>
            </a:pPr>
            <a:r>
              <a:rPr b="0" i="0" lang="fr-CA" sz="800" u="none" cap="none" strike="noStrike">
                <a:solidFill>
                  <a:srgbClr val="FFFFFF"/>
                </a:solidFill>
                <a:latin typeface="Libre Franklin SemiBold"/>
                <a:ea typeface="Libre Franklin SemiBold"/>
                <a:cs typeface="Libre Franklin SemiBold"/>
                <a:sym typeface="Libre Franklin SemiBold"/>
              </a:rPr>
              <a:t>Vidéo promotionnelle</a:t>
            </a:r>
            <a:endParaRPr b="0" i="0" sz="900" u="none" cap="none" strike="noStrike">
              <a:solidFill>
                <a:srgbClr val="FFFFFF"/>
              </a:solidFill>
              <a:latin typeface="Libre Franklin"/>
              <a:ea typeface="Libre Franklin"/>
              <a:cs typeface="Libre Franklin"/>
              <a:sym typeface="Libre Franklin"/>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E38"/>
        </a:solidFill>
      </p:bgPr>
    </p:bg>
    <p:spTree>
      <p:nvGrpSpPr>
        <p:cNvPr id="478" name="Shape 478"/>
        <p:cNvGrpSpPr/>
        <p:nvPr/>
      </p:nvGrpSpPr>
      <p:grpSpPr>
        <a:xfrm>
          <a:off x="0" y="0"/>
          <a:ext cx="0" cy="0"/>
          <a:chOff x="0" y="0"/>
          <a:chExt cx="0" cy="0"/>
        </a:xfrm>
      </p:grpSpPr>
      <p:pic>
        <p:nvPicPr>
          <p:cNvPr id="479" name="Google Shape;479;p39"/>
          <p:cNvPicPr preferRelativeResize="0"/>
          <p:nvPr/>
        </p:nvPicPr>
        <p:blipFill rotWithShape="1">
          <a:blip r:embed="rId3">
            <a:alphaModFix/>
          </a:blip>
          <a:srcRect b="0" l="0" r="0" t="0"/>
          <a:stretch/>
        </p:blipFill>
        <p:spPr>
          <a:xfrm>
            <a:off x="3766860" y="2092825"/>
            <a:ext cx="1610272" cy="73244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4"/>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dk1"/>
              </a:buClr>
              <a:buSzPts val="800"/>
              <a:buFont typeface="Arial"/>
              <a:buNone/>
            </a:pPr>
            <a:r>
              <a:rPr b="1" lang="fr-CA" sz="800">
                <a:solidFill>
                  <a:srgbClr val="697889"/>
                </a:solidFill>
                <a:latin typeface="Libre Franklin"/>
                <a:ea typeface="Libre Franklin"/>
                <a:cs typeface="Libre Franklin"/>
                <a:sym typeface="Libre Franklin"/>
              </a:rPr>
              <a:t>L’APPROCHE</a:t>
            </a:r>
            <a:endParaRPr b="1" i="0" sz="800" u="none" cap="none" strike="noStrike">
              <a:solidFill>
                <a:srgbClr val="697889"/>
              </a:solidFill>
              <a:latin typeface="Libre Franklin"/>
              <a:ea typeface="Libre Franklin"/>
              <a:cs typeface="Libre Franklin"/>
              <a:sym typeface="Libre Franklin"/>
            </a:endParaRPr>
          </a:p>
        </p:txBody>
      </p:sp>
      <p:sp>
        <p:nvSpPr>
          <p:cNvPr id="78" name="Google Shape;78;p4"/>
          <p:cNvSpPr txBox="1"/>
          <p:nvPr/>
        </p:nvSpPr>
        <p:spPr>
          <a:xfrm>
            <a:off x="282575" y="515728"/>
            <a:ext cx="8578800" cy="61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0" i="0" lang="fr-CA" sz="2400" u="none" cap="none" strike="noStrike">
                <a:solidFill>
                  <a:srgbClr val="2B3441"/>
                </a:solidFill>
                <a:latin typeface="Libre Franklin SemiBold"/>
                <a:ea typeface="Libre Franklin SemiBold"/>
                <a:cs typeface="Libre Franklin SemiBold"/>
                <a:sym typeface="Libre Franklin SemiBold"/>
              </a:rPr>
              <a:t>L’occasion</a:t>
            </a:r>
            <a:endParaRPr b="0" i="0" sz="2400" u="none" cap="none" strike="noStrike">
              <a:solidFill>
                <a:srgbClr val="2B3441"/>
              </a:solidFill>
              <a:latin typeface="Libre Franklin SemiBold"/>
              <a:ea typeface="Libre Franklin SemiBold"/>
              <a:cs typeface="Libre Franklin SemiBold"/>
              <a:sym typeface="Libre Franklin SemiBold"/>
            </a:endParaRPr>
          </a:p>
        </p:txBody>
      </p:sp>
      <p:sp>
        <p:nvSpPr>
          <p:cNvPr id="79" name="Google Shape;79;p4"/>
          <p:cNvSpPr/>
          <p:nvPr/>
        </p:nvSpPr>
        <p:spPr>
          <a:xfrm>
            <a:off x="278850" y="1371600"/>
            <a:ext cx="3663600" cy="2650200"/>
          </a:xfrm>
          <a:prstGeom prst="roundRect">
            <a:avLst>
              <a:gd fmla="val 0" name="adj"/>
            </a:avLst>
          </a:prstGeom>
          <a:solidFill>
            <a:srgbClr val="2B3441"/>
          </a:solidFill>
          <a:ln cap="flat" cmpd="sng" w="9525">
            <a:solidFill>
              <a:schemeClr val="dk2"/>
            </a:solidFill>
            <a:prstDash val="solid"/>
            <a:round/>
            <a:headEnd len="sm" w="sm" type="none"/>
            <a:tailEnd len="sm" w="sm" type="none"/>
          </a:ln>
        </p:spPr>
        <p:txBody>
          <a:bodyPr anchorCtr="0" anchor="t"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800"/>
              <a:buFont typeface="Arial"/>
              <a:buNone/>
            </a:pPr>
            <a:r>
              <a:rPr b="0" i="0" lang="fr-CA" sz="800" u="none" cap="none" strike="noStrike">
                <a:solidFill>
                  <a:srgbClr val="97CA35"/>
                </a:solidFill>
                <a:latin typeface="Libre Franklin SemiBold"/>
                <a:ea typeface="Libre Franklin SemiBold"/>
                <a:cs typeface="Libre Franklin SemiBold"/>
                <a:sym typeface="Libre Franklin SemiBold"/>
              </a:rPr>
              <a:t>LE DÉFI : </a:t>
            </a:r>
            <a:br>
              <a:rPr b="0" i="0" lang="fr-CA" sz="800" u="none" cap="none" strike="noStrike">
                <a:solidFill>
                  <a:srgbClr val="97CA35"/>
                </a:solidFill>
                <a:latin typeface="Libre Franklin SemiBold"/>
                <a:ea typeface="Libre Franklin SemiBold"/>
                <a:cs typeface="Libre Franklin SemiBold"/>
                <a:sym typeface="Libre Franklin SemiBold"/>
              </a:rPr>
            </a:br>
            <a:endParaRPr b="0" i="0" sz="300" u="none" cap="none" strike="noStrike">
              <a:solidFill>
                <a:srgbClr val="97CA35"/>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600"/>
              <a:buFont typeface="Arial"/>
              <a:buNone/>
            </a:pPr>
            <a:r>
              <a:rPr b="0" i="0" lang="fr-CA" sz="1600" u="none" cap="none" strike="noStrike">
                <a:solidFill>
                  <a:srgbClr val="FFFFFF"/>
                </a:solidFill>
                <a:latin typeface="Libre Franklin SemiBold"/>
                <a:ea typeface="Libre Franklin SemiBold"/>
                <a:cs typeface="Libre Franklin SemiBold"/>
                <a:sym typeface="Libre Franklin SemiBold"/>
              </a:rPr>
              <a:t>Les communications fracturées</a:t>
            </a:r>
            <a:endParaRPr sz="1600">
              <a:solidFill>
                <a:schemeClr val="lt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600"/>
              <a:buFont typeface="Arial"/>
              <a:buNone/>
            </a:pPr>
            <a:r>
              <a:t/>
            </a:r>
            <a:endParaRPr sz="1600">
              <a:solidFill>
                <a:schemeClr val="lt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600"/>
              <a:buFont typeface="Arial"/>
              <a:buNone/>
            </a:pPr>
            <a:r>
              <a:t/>
            </a:r>
            <a:endParaRPr sz="1600">
              <a:solidFill>
                <a:schemeClr val="lt1"/>
              </a:solidFill>
              <a:latin typeface="Libre Franklin SemiBold"/>
              <a:ea typeface="Libre Franklin SemiBold"/>
              <a:cs typeface="Libre Franklin SemiBold"/>
              <a:sym typeface="Libre Franklin SemiBold"/>
            </a:endParaRPr>
          </a:p>
          <a:p>
            <a:pPr indent="0" lvl="0" marL="0" marR="0" rtl="0" algn="l">
              <a:lnSpc>
                <a:spcPct val="115000"/>
              </a:lnSpc>
              <a:spcBef>
                <a:spcPts val="0"/>
              </a:spcBef>
              <a:spcAft>
                <a:spcPts val="0"/>
              </a:spcAft>
              <a:buClr>
                <a:srgbClr val="000000"/>
              </a:buClr>
              <a:buSzPts val="1100"/>
              <a:buFont typeface="Arial"/>
              <a:buNone/>
            </a:pPr>
            <a:r>
              <a:rPr b="0" i="0" lang="fr-CA" sz="1100" u="none" cap="none" strike="noStrike">
                <a:solidFill>
                  <a:srgbClr val="FFFFFF"/>
                </a:solidFill>
                <a:latin typeface="Libre Franklin"/>
                <a:ea typeface="Libre Franklin"/>
                <a:cs typeface="Libre Franklin"/>
                <a:sym typeface="Libre Franklin"/>
              </a:rPr>
              <a:t>Les efforts de communication dans l’industrie touristique canadienne sont fragmentés et manquent d’uniformité.</a:t>
            </a:r>
            <a:endParaRPr b="0" i="0" sz="1100" u="none" cap="none" strike="noStrike">
              <a:solidFill>
                <a:srgbClr val="FFFFFF"/>
              </a:solidFill>
              <a:latin typeface="Libre Franklin"/>
              <a:ea typeface="Libre Franklin"/>
              <a:cs typeface="Libre Franklin"/>
              <a:sym typeface="Libre Franklin"/>
            </a:endParaRPr>
          </a:p>
        </p:txBody>
      </p:sp>
      <p:sp>
        <p:nvSpPr>
          <p:cNvPr id="80" name="Google Shape;80;p4"/>
          <p:cNvSpPr/>
          <p:nvPr/>
        </p:nvSpPr>
        <p:spPr>
          <a:xfrm>
            <a:off x="5090499" y="1371600"/>
            <a:ext cx="3774600" cy="2650200"/>
          </a:xfrm>
          <a:prstGeom prst="roundRect">
            <a:avLst>
              <a:gd fmla="val 0" name="adj"/>
            </a:avLst>
          </a:prstGeom>
          <a:solidFill>
            <a:srgbClr val="2B3441"/>
          </a:solidFill>
          <a:ln cap="flat" cmpd="sng" w="9525">
            <a:solidFill>
              <a:schemeClr val="dk2"/>
            </a:solidFill>
            <a:prstDash val="solid"/>
            <a:round/>
            <a:headEnd len="sm" w="sm" type="none"/>
            <a:tailEnd len="sm" w="sm" type="none"/>
          </a:ln>
        </p:spPr>
        <p:txBody>
          <a:bodyPr anchorCtr="0" anchor="t"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800"/>
              <a:buFont typeface="Arial"/>
              <a:buNone/>
            </a:pPr>
            <a:r>
              <a:rPr b="0" i="0" lang="fr-CA" sz="800" u="none" cap="none" strike="noStrike">
                <a:solidFill>
                  <a:srgbClr val="97CA35"/>
                </a:solidFill>
                <a:latin typeface="Libre Franklin SemiBold"/>
                <a:ea typeface="Libre Franklin SemiBold"/>
                <a:cs typeface="Libre Franklin SemiBold"/>
                <a:sym typeface="Libre Franklin SemiBold"/>
              </a:rPr>
              <a:t>L’OCCASION :</a:t>
            </a:r>
            <a:br>
              <a:rPr b="0" i="0" lang="fr-CA" sz="1600" u="none" cap="none" strike="noStrike">
                <a:solidFill>
                  <a:srgbClr val="97CA35"/>
                </a:solidFill>
                <a:latin typeface="Libre Franklin SemiBold"/>
                <a:ea typeface="Libre Franklin SemiBold"/>
                <a:cs typeface="Libre Franklin SemiBold"/>
                <a:sym typeface="Libre Franklin SemiBold"/>
              </a:rPr>
            </a:br>
            <a:r>
              <a:rPr b="0" i="0" lang="fr-CA" sz="300" u="none" cap="none" strike="noStrike">
                <a:solidFill>
                  <a:srgbClr val="97CA35"/>
                </a:solidFill>
                <a:latin typeface="Libre Franklin SemiBold"/>
                <a:ea typeface="Libre Franklin SemiBold"/>
                <a:cs typeface="Libre Franklin SemiBold"/>
                <a:sym typeface="Libre Franklin SemiBold"/>
              </a:rPr>
              <a:t> </a:t>
            </a:r>
            <a:br>
              <a:rPr b="0" i="0" lang="fr-CA" sz="1600" u="none" cap="none" strike="noStrike">
                <a:solidFill>
                  <a:srgbClr val="97CA35"/>
                </a:solidFill>
                <a:latin typeface="Libre Franklin SemiBold"/>
                <a:ea typeface="Libre Franklin SemiBold"/>
                <a:cs typeface="Libre Franklin SemiBold"/>
                <a:sym typeface="Libre Franklin SemiBold"/>
              </a:rPr>
            </a:br>
            <a:r>
              <a:rPr b="0" i="0" lang="fr-CA" sz="1600" u="none" cap="none" strike="noStrike">
                <a:solidFill>
                  <a:srgbClr val="FFFFFF"/>
                </a:solidFill>
                <a:latin typeface="Libre Franklin SemiBold"/>
                <a:ea typeface="Libre Franklin SemiBold"/>
                <a:cs typeface="Libre Franklin SemiBold"/>
                <a:sym typeface="Libre Franklin SemiBold"/>
              </a:rPr>
              <a:t>Un discours commun et une plateforme commune</a:t>
            </a:r>
            <a:endParaRPr b="1" sz="1600">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800"/>
              <a:buFont typeface="Arial"/>
              <a:buNone/>
            </a:pPr>
            <a:r>
              <a:t/>
            </a:r>
            <a:endParaRPr b="1" sz="1600">
              <a:solidFill>
                <a:schemeClr val="lt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chemeClr val="dk1"/>
              </a:buClr>
              <a:buSzPts val="1100"/>
              <a:buFont typeface="Arial"/>
              <a:buNone/>
            </a:pPr>
            <a:r>
              <a:rPr b="0" i="0" lang="fr-CA" sz="1100" u="none" cap="none" strike="noStrike">
                <a:solidFill>
                  <a:srgbClr val="FFFFFF"/>
                </a:solidFill>
                <a:latin typeface="Libre Franklin"/>
                <a:ea typeface="Libre Franklin"/>
                <a:cs typeface="Libre Franklin"/>
                <a:sym typeface="Libre Franklin"/>
              </a:rPr>
              <a:t>Des messages clairs, concis et uniformes sont nécessaires pour tous les groupes cibles afin de favoriser une meilleure compréhension des avantages et des contributions cumulatifs que notre secteur apporte au Canada et à ses citoyens aux niveaux local, régional et national.</a:t>
            </a:r>
            <a:endParaRPr b="0" i="0" sz="1100" u="none" cap="none" strike="noStrike">
              <a:solidFill>
                <a:srgbClr val="000000"/>
              </a:solidFill>
              <a:latin typeface="Libre Franklin"/>
              <a:ea typeface="Libre Franklin"/>
              <a:cs typeface="Libre Franklin"/>
              <a:sym typeface="Libre Franklin"/>
            </a:endParaRPr>
          </a:p>
        </p:txBody>
      </p:sp>
      <p:sp>
        <p:nvSpPr>
          <p:cNvPr id="81" name="Google Shape;81;p4"/>
          <p:cNvSpPr txBox="1"/>
          <p:nvPr/>
        </p:nvSpPr>
        <p:spPr>
          <a:xfrm>
            <a:off x="4219300" y="2263200"/>
            <a:ext cx="594300" cy="6171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200"/>
              <a:buFont typeface="Arial"/>
              <a:buNone/>
            </a:pPr>
            <a:r>
              <a:rPr b="0" i="0" lang="fr-CA" sz="3200" u="none" cap="none" strike="noStrike">
                <a:solidFill>
                  <a:srgbClr val="2B3441"/>
                </a:solidFill>
                <a:latin typeface="Libre Franklin Light"/>
                <a:ea typeface="Libre Franklin Light"/>
                <a:cs typeface="Libre Franklin Light"/>
                <a:sym typeface="Libre Franklin Light"/>
              </a:rPr>
              <a:t>→</a:t>
            </a:r>
            <a:endParaRPr b="0" i="0" sz="3200" u="none" cap="none" strike="noStrike">
              <a:solidFill>
                <a:srgbClr val="2B3441"/>
              </a:solidFill>
              <a:latin typeface="Libre Franklin Light"/>
              <a:ea typeface="Libre Franklin Light"/>
              <a:cs typeface="Libre Franklin Light"/>
              <a:sym typeface="Libre Franklin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5"/>
        </a:solidFill>
      </p:bgPr>
    </p:bg>
    <p:spTree>
      <p:nvGrpSpPr>
        <p:cNvPr id="85" name="Shape 85"/>
        <p:cNvGrpSpPr/>
        <p:nvPr/>
      </p:nvGrpSpPr>
      <p:grpSpPr>
        <a:xfrm>
          <a:off x="0" y="0"/>
          <a:ext cx="0" cy="0"/>
          <a:chOff x="0" y="0"/>
          <a:chExt cx="0" cy="0"/>
        </a:xfrm>
      </p:grpSpPr>
      <p:sp>
        <p:nvSpPr>
          <p:cNvPr id="86" name="Google Shape;86;p5"/>
          <p:cNvSpPr/>
          <p:nvPr/>
        </p:nvSpPr>
        <p:spPr>
          <a:xfrm rot="10800000">
            <a:off x="5380500" y="8625"/>
            <a:ext cx="37635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5"/>
          <p:cNvSpPr txBox="1"/>
          <p:nvPr/>
        </p:nvSpPr>
        <p:spPr>
          <a:xfrm>
            <a:off x="282575" y="3677250"/>
            <a:ext cx="8578800" cy="61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rgbClr val="000000"/>
              </a:solidFill>
              <a:latin typeface="Manrope"/>
              <a:ea typeface="Manrope"/>
              <a:cs typeface="Manrope"/>
              <a:sym typeface="Manrope"/>
            </a:endParaRPr>
          </a:p>
        </p:txBody>
      </p:sp>
      <p:pic>
        <p:nvPicPr>
          <p:cNvPr id="88" name="Google Shape;88;p5" title="green-accent.png"/>
          <p:cNvPicPr preferRelativeResize="0"/>
          <p:nvPr/>
        </p:nvPicPr>
        <p:blipFill rotWithShape="1">
          <a:blip r:embed="rId3">
            <a:alphaModFix/>
          </a:blip>
          <a:srcRect b="0" l="5922" r="4743" t="0"/>
          <a:stretch/>
        </p:blipFill>
        <p:spPr>
          <a:xfrm rot="-5400000">
            <a:off x="2075176" y="1648962"/>
            <a:ext cx="5155024" cy="1857100"/>
          </a:xfrm>
          <a:prstGeom prst="rect">
            <a:avLst/>
          </a:prstGeom>
          <a:noFill/>
          <a:ln>
            <a:noFill/>
          </a:ln>
        </p:spPr>
      </p:pic>
      <p:sp>
        <p:nvSpPr>
          <p:cNvPr id="89" name="Google Shape;89;p5"/>
          <p:cNvSpPr txBox="1"/>
          <p:nvPr/>
        </p:nvSpPr>
        <p:spPr>
          <a:xfrm>
            <a:off x="282575" y="1450400"/>
            <a:ext cx="2921100" cy="13200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1100"/>
              <a:buFont typeface="Arial"/>
              <a:buNone/>
            </a:pPr>
            <a:r>
              <a:rPr b="0" i="0" lang="fr-CA" sz="1100" u="none" cap="none" strike="noStrike">
                <a:solidFill>
                  <a:srgbClr val="2B3441"/>
                </a:solidFill>
                <a:latin typeface="Libre Franklin"/>
                <a:ea typeface="Libre Franklin"/>
                <a:cs typeface="Libre Franklin"/>
                <a:sym typeface="Libre Franklin"/>
              </a:rPr>
              <a:t>L’objectif de ce projet est de développer, pour atteindre les publics cibles, un discours touristique et des messages principaux convaincants qui refléteront la véritable influence du tourisme sur l’économie, la société et l’identité du Canada.</a:t>
            </a:r>
            <a:endParaRPr b="0" i="0" sz="1100" u="none" cap="none" strike="noStrike">
              <a:solidFill>
                <a:srgbClr val="2B3441"/>
              </a:solidFill>
              <a:latin typeface="Libre Franklin"/>
              <a:ea typeface="Libre Franklin"/>
              <a:cs typeface="Libre Franklin"/>
              <a:sym typeface="Libre Franklin"/>
            </a:endParaRPr>
          </a:p>
        </p:txBody>
      </p:sp>
      <p:graphicFrame>
        <p:nvGraphicFramePr>
          <p:cNvPr id="90" name="Google Shape;90;p5"/>
          <p:cNvGraphicFramePr/>
          <p:nvPr/>
        </p:nvGraphicFramePr>
        <p:xfrm>
          <a:off x="5204451" y="1374204"/>
          <a:ext cx="3000000" cy="3000000"/>
        </p:xfrm>
        <a:graphic>
          <a:graphicData uri="http://schemas.openxmlformats.org/drawingml/2006/table">
            <a:tbl>
              <a:tblPr>
                <a:noFill/>
                <a:tableStyleId>{B627FA20-8723-4F00-9079-12D94280EB08}</a:tableStyleId>
              </a:tblPr>
              <a:tblGrid>
                <a:gridCol w="460225"/>
                <a:gridCol w="2745275"/>
              </a:tblGrid>
              <a:tr h="799750">
                <a:tc>
                  <a:txBody>
                    <a:bodyPr/>
                    <a:lstStyle/>
                    <a:p>
                      <a:pPr indent="0" lvl="0" marL="0" marR="0" rtl="0" algn="ctr">
                        <a:lnSpc>
                          <a:spcPct val="100000"/>
                        </a:lnSpc>
                        <a:spcBef>
                          <a:spcPts val="0"/>
                        </a:spcBef>
                        <a:spcAft>
                          <a:spcPts val="0"/>
                        </a:spcAft>
                        <a:buClr>
                          <a:srgbClr val="000000"/>
                        </a:buClr>
                        <a:buSzPts val="600"/>
                        <a:buFont typeface="Arial"/>
                        <a:buNone/>
                      </a:pPr>
                      <a:r>
                        <a:rPr b="0" i="0" lang="fr-CA" sz="1300" u="none" cap="none" strike="noStrike">
                          <a:solidFill>
                            <a:srgbClr val="97CA35"/>
                          </a:solidFill>
                          <a:latin typeface="Libre Franklin Medium"/>
                          <a:ea typeface="Libre Franklin Medium"/>
                          <a:cs typeface="Libre Franklin Medium"/>
                          <a:sym typeface="Libre Franklin Medium"/>
                        </a:rPr>
                        <a:t>01</a:t>
                      </a:r>
                      <a:endParaRPr sz="1300" u="none" cap="none" strike="noStrike">
                        <a:solidFill>
                          <a:srgbClr val="97CA35"/>
                        </a:solidFill>
                        <a:latin typeface="Libre Franklin Medium"/>
                        <a:ea typeface="Libre Franklin Medium"/>
                        <a:cs typeface="Libre Franklin Medium"/>
                        <a:sym typeface="Libre Franklin Medium"/>
                      </a:endParaRPr>
                    </a:p>
                  </a:txBody>
                  <a:tcPr marT="182875" marB="6400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rPr b="0" i="0" lang="fr-CA" sz="1300" u="none" cap="none" strike="noStrike">
                          <a:solidFill>
                            <a:srgbClr val="697889"/>
                          </a:solidFill>
                          <a:latin typeface="Libre Franklin Medium"/>
                          <a:ea typeface="Libre Franklin Medium"/>
                          <a:cs typeface="Libre Franklin Medium"/>
                          <a:sym typeface="Libre Franklin Medium"/>
                        </a:rPr>
                        <a:t>Recadrer le discours national et susciter la fierté du tourisme</a:t>
                      </a:r>
                      <a:endParaRPr sz="1300" u="none" cap="none" strike="noStrike">
                        <a:solidFill>
                          <a:srgbClr val="697889"/>
                        </a:solidFill>
                        <a:latin typeface="Libre Franklin Medium"/>
                        <a:ea typeface="Libre Franklin Medium"/>
                        <a:cs typeface="Libre Franklin Medium"/>
                        <a:sym typeface="Libre Franklin Medium"/>
                      </a:endParaRPr>
                    </a:p>
                  </a:txBody>
                  <a:tcPr marT="64000" marB="6400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B7B7B7"/>
                      </a:solidFill>
                      <a:prstDash val="solid"/>
                      <a:round/>
                      <a:headEnd len="sm" w="sm" type="none"/>
                      <a:tailEnd len="sm" w="sm" type="none"/>
                    </a:lnB>
                  </a:tcPr>
                </a:tc>
              </a:tr>
              <a:tr h="783275">
                <a:tc>
                  <a:txBody>
                    <a:bodyPr/>
                    <a:lstStyle/>
                    <a:p>
                      <a:pPr indent="0" lvl="0" marL="0" marR="0" rtl="0" algn="ctr">
                        <a:lnSpc>
                          <a:spcPct val="100000"/>
                        </a:lnSpc>
                        <a:spcBef>
                          <a:spcPts val="0"/>
                        </a:spcBef>
                        <a:spcAft>
                          <a:spcPts val="0"/>
                        </a:spcAft>
                        <a:buClr>
                          <a:srgbClr val="000000"/>
                        </a:buClr>
                        <a:buSzPts val="1300"/>
                        <a:buFont typeface="Arial"/>
                        <a:buNone/>
                      </a:pPr>
                      <a:r>
                        <a:rPr b="0" i="0" lang="fr-CA" sz="1300" u="none" cap="none" strike="noStrike">
                          <a:solidFill>
                            <a:srgbClr val="97CA35"/>
                          </a:solidFill>
                          <a:latin typeface="Libre Franklin Medium"/>
                          <a:ea typeface="Libre Franklin Medium"/>
                          <a:cs typeface="Libre Franklin Medium"/>
                          <a:sym typeface="Libre Franklin Medium"/>
                        </a:rPr>
                        <a:t>02</a:t>
                      </a:r>
                      <a:endParaRPr sz="1300" u="none" cap="none" strike="noStrike">
                        <a:solidFill>
                          <a:srgbClr val="97CA35"/>
                        </a:solidFill>
                        <a:latin typeface="Libre Franklin Medium"/>
                        <a:ea typeface="Libre Franklin Medium"/>
                        <a:cs typeface="Libre Franklin Medium"/>
                        <a:sym typeface="Libre Franklin Medium"/>
                      </a:endParaRPr>
                    </a:p>
                  </a:txBody>
                  <a:tcPr marT="182875" marB="6400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800"/>
                        <a:buFont typeface="Arial"/>
                        <a:buNone/>
                      </a:pPr>
                      <a:r>
                        <a:rPr b="0" i="0" lang="fr-CA" sz="1300" u="none" cap="none" strike="noStrike">
                          <a:solidFill>
                            <a:srgbClr val="697889"/>
                          </a:solidFill>
                          <a:latin typeface="Libre Franklin Medium"/>
                          <a:ea typeface="Libre Franklin Medium"/>
                          <a:cs typeface="Libre Franklin Medium"/>
                          <a:sym typeface="Libre Franklin Medium"/>
                        </a:rPr>
                        <a:t>Démontrer toute la valeur du tourisme et renforcer le soutien au secteur</a:t>
                      </a:r>
                      <a:endParaRPr sz="1300" u="none" cap="none" strike="noStrike">
                        <a:solidFill>
                          <a:srgbClr val="697889"/>
                        </a:solidFill>
                        <a:latin typeface="Libre Franklin Medium"/>
                        <a:ea typeface="Libre Franklin Medium"/>
                        <a:cs typeface="Libre Franklin Medium"/>
                        <a:sym typeface="Libre Franklin Medium"/>
                      </a:endParaRPr>
                    </a:p>
                  </a:txBody>
                  <a:tcPr marT="64000" marB="6400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786875">
                <a:tc>
                  <a:txBody>
                    <a:bodyPr/>
                    <a:lstStyle/>
                    <a:p>
                      <a:pPr indent="0" lvl="0" marL="0" marR="0" rtl="0" algn="ctr">
                        <a:lnSpc>
                          <a:spcPct val="100000"/>
                        </a:lnSpc>
                        <a:spcBef>
                          <a:spcPts val="0"/>
                        </a:spcBef>
                        <a:spcAft>
                          <a:spcPts val="0"/>
                        </a:spcAft>
                        <a:buClr>
                          <a:srgbClr val="000000"/>
                        </a:buClr>
                        <a:buSzPts val="1300"/>
                        <a:buFont typeface="Arial"/>
                        <a:buNone/>
                      </a:pPr>
                      <a:r>
                        <a:rPr b="0" i="0" lang="fr-CA" sz="1300" u="none" cap="none" strike="noStrike">
                          <a:solidFill>
                            <a:srgbClr val="97CA35"/>
                          </a:solidFill>
                          <a:latin typeface="Libre Franklin Medium"/>
                          <a:ea typeface="Libre Franklin Medium"/>
                          <a:cs typeface="Libre Franklin Medium"/>
                          <a:sym typeface="Libre Franklin Medium"/>
                        </a:rPr>
                        <a:t>03</a:t>
                      </a:r>
                      <a:endParaRPr sz="1300" u="none" cap="none" strike="noStrike">
                        <a:solidFill>
                          <a:srgbClr val="97CA35"/>
                        </a:solidFill>
                        <a:latin typeface="Libre Franklin Medium"/>
                        <a:ea typeface="Libre Franklin Medium"/>
                        <a:cs typeface="Libre Franklin Medium"/>
                        <a:sym typeface="Libre Franklin Medium"/>
                      </a:endParaRPr>
                    </a:p>
                  </a:txBody>
                  <a:tcPr marT="182875" marB="6400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100"/>
                        <a:buFont typeface="Arial"/>
                        <a:buNone/>
                      </a:pPr>
                      <a:r>
                        <a:rPr b="0" i="0" lang="fr-CA" sz="1300" u="none" cap="none" strike="noStrike">
                          <a:solidFill>
                            <a:srgbClr val="697889"/>
                          </a:solidFill>
                          <a:latin typeface="Libre Franklin Medium"/>
                          <a:ea typeface="Libre Franklin Medium"/>
                          <a:cs typeface="Libre Franklin Medium"/>
                          <a:sym typeface="Libre Franklin Medium"/>
                        </a:rPr>
                        <a:t>Soutenir l’harmonisation des politiques et l’investissement stratégique</a:t>
                      </a:r>
                      <a:endParaRPr sz="1300" u="none" cap="none" strike="noStrike">
                        <a:solidFill>
                          <a:srgbClr val="697889"/>
                        </a:solidFill>
                        <a:latin typeface="Libre Franklin Medium"/>
                        <a:ea typeface="Libre Franklin Medium"/>
                        <a:cs typeface="Libre Franklin Medium"/>
                        <a:sym typeface="Libre Franklin Medium"/>
                      </a:endParaRPr>
                    </a:p>
                  </a:txBody>
                  <a:tcPr marT="64000" marB="6400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sp>
        <p:nvSpPr>
          <p:cNvPr id="91" name="Google Shape;91;p5"/>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i="0" lang="fr-CA" sz="800" u="none" cap="none" strike="noStrike">
                <a:solidFill>
                  <a:srgbClr val="697889"/>
                </a:solidFill>
                <a:latin typeface="Libre Franklin"/>
                <a:ea typeface="Libre Franklin"/>
                <a:cs typeface="Libre Franklin"/>
                <a:sym typeface="Libre Franklin"/>
              </a:rPr>
              <a:t>L’APPROCHE</a:t>
            </a:r>
            <a:endParaRPr b="1" i="0" sz="800" u="none" cap="none" strike="noStrike">
              <a:solidFill>
                <a:srgbClr val="697889"/>
              </a:solidFill>
              <a:latin typeface="Libre Franklin"/>
              <a:ea typeface="Libre Franklin"/>
              <a:cs typeface="Libre Franklin"/>
              <a:sym typeface="Libre Franklin"/>
            </a:endParaRPr>
          </a:p>
        </p:txBody>
      </p:sp>
      <p:sp>
        <p:nvSpPr>
          <p:cNvPr id="92" name="Google Shape;92;p5"/>
          <p:cNvSpPr txBox="1"/>
          <p:nvPr/>
        </p:nvSpPr>
        <p:spPr>
          <a:xfrm>
            <a:off x="282575" y="533367"/>
            <a:ext cx="3205500" cy="61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0" i="0" lang="fr-CA" sz="2400" u="none" cap="none" strike="noStrike">
                <a:solidFill>
                  <a:srgbClr val="2B3441"/>
                </a:solidFill>
                <a:latin typeface="Libre Franklin SemiBold"/>
                <a:ea typeface="Libre Franklin SemiBold"/>
                <a:cs typeface="Libre Franklin SemiBold"/>
                <a:sym typeface="Libre Franklin SemiBold"/>
              </a:rPr>
              <a:t>Principaux buts et </a:t>
            </a:r>
            <a:br>
              <a:rPr b="0" i="0" lang="fr-CA" sz="2400" u="none" cap="none" strike="noStrike">
                <a:solidFill>
                  <a:srgbClr val="2B3441"/>
                </a:solidFill>
                <a:latin typeface="Libre Franklin SemiBold"/>
                <a:ea typeface="Libre Franklin SemiBold"/>
                <a:cs typeface="Libre Franklin SemiBold"/>
                <a:sym typeface="Libre Franklin SemiBold"/>
              </a:rPr>
            </a:br>
            <a:r>
              <a:rPr b="0" i="0" lang="fr-CA" sz="2400" u="none" cap="none" strike="noStrike">
                <a:solidFill>
                  <a:srgbClr val="2B3441"/>
                </a:solidFill>
                <a:latin typeface="Libre Franklin SemiBold"/>
                <a:ea typeface="Libre Franklin SemiBold"/>
                <a:cs typeface="Libre Franklin SemiBold"/>
                <a:sym typeface="Libre Franklin SemiBold"/>
              </a:rPr>
              <a:t>objectifs</a:t>
            </a:r>
            <a:endParaRPr b="0" i="0" sz="24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B3441"/>
              </a:solidFill>
              <a:latin typeface="Libre Franklin SemiBold"/>
              <a:ea typeface="Libre Franklin SemiBold"/>
              <a:cs typeface="Libre Franklin SemiBold"/>
              <a:sym typeface="Libre Franklin SemiBold"/>
            </a:endParaRPr>
          </a:p>
        </p:txBody>
      </p:sp>
      <p:sp>
        <p:nvSpPr>
          <p:cNvPr id="93" name="Google Shape;93;p5"/>
          <p:cNvSpPr txBox="1"/>
          <p:nvPr/>
        </p:nvSpPr>
        <p:spPr>
          <a:xfrm>
            <a:off x="5346650" y="1183600"/>
            <a:ext cx="29211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1000"/>
              <a:buFont typeface="Arial"/>
              <a:buNone/>
            </a:pPr>
            <a:r>
              <a:rPr b="1" i="0" lang="fr-CA" sz="1000" u="none" cap="none" strike="noStrike">
                <a:solidFill>
                  <a:srgbClr val="2B3441"/>
                </a:solidFill>
                <a:latin typeface="Libre Franklin"/>
                <a:ea typeface="Libre Franklin"/>
                <a:cs typeface="Libre Franklin"/>
                <a:sym typeface="Libre Franklin"/>
              </a:rPr>
              <a:t>LES BUTS</a:t>
            </a:r>
            <a:endParaRPr b="1" i="0" sz="1000" u="none" cap="none" strike="noStrike">
              <a:solidFill>
                <a:srgbClr val="2B3441"/>
              </a:solidFill>
              <a:latin typeface="Libre Franklin"/>
              <a:ea typeface="Libre Franklin"/>
              <a:cs typeface="Libre Franklin"/>
              <a:sym typeface="Libre Frankli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6"/>
          <p:cNvSpPr/>
          <p:nvPr/>
        </p:nvSpPr>
        <p:spPr>
          <a:xfrm>
            <a:off x="278850" y="1703750"/>
            <a:ext cx="1632900" cy="2650200"/>
          </a:xfrm>
          <a:prstGeom prst="roundRect">
            <a:avLst>
              <a:gd fmla="val 0" name="adj"/>
            </a:avLst>
          </a:prstGeom>
          <a:solidFill>
            <a:srgbClr val="2B3441"/>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800"/>
              <a:buFont typeface="Arial"/>
              <a:buNone/>
            </a:pPr>
            <a:r>
              <a:rPr b="0" i="0" lang="fr-CA" sz="800" u="none" cap="none" strike="noStrike">
                <a:solidFill>
                  <a:srgbClr val="97CA35"/>
                </a:solidFill>
                <a:latin typeface="Libre Franklin SemiBold"/>
                <a:ea typeface="Libre Franklin SemiBold"/>
                <a:cs typeface="Libre Franklin SemiBold"/>
                <a:sym typeface="Libre Franklin SemiBold"/>
              </a:rPr>
              <a:t>01</a:t>
            </a:r>
            <a:br>
              <a:rPr b="0" i="0" lang="fr-CA" sz="800" u="none" cap="none" strike="noStrike">
                <a:solidFill>
                  <a:srgbClr val="97CA35"/>
                </a:solidFill>
                <a:latin typeface="Libre Franklin SemiBold"/>
                <a:ea typeface="Libre Franklin SemiBold"/>
                <a:cs typeface="Libre Franklin SemiBold"/>
                <a:sym typeface="Libre Franklin SemiBold"/>
              </a:rPr>
            </a:br>
            <a:endParaRPr b="0" i="0" sz="300" u="none" cap="none" strike="noStrike">
              <a:solidFill>
                <a:srgbClr val="97CA35"/>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400"/>
              <a:buFont typeface="Arial"/>
              <a:buNone/>
            </a:pPr>
            <a:r>
              <a:rPr b="0" i="0" lang="fr-CA" sz="1400" u="none" cap="none" strike="noStrike">
                <a:solidFill>
                  <a:srgbClr val="FFFFFF"/>
                </a:solidFill>
                <a:latin typeface="Libre Franklin SemiBold"/>
                <a:ea typeface="Libre Franklin SemiBold"/>
                <a:cs typeface="Libre Franklin SemiBold"/>
                <a:sym typeface="Libre Franklin SemiBold"/>
              </a:rPr>
              <a:t>Identifier les publics</a:t>
            </a:r>
            <a:endParaRPr>
              <a:solidFill>
                <a:schemeClr val="lt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400"/>
              <a:buFont typeface="Arial"/>
              <a:buNone/>
            </a:pPr>
            <a:r>
              <a:t/>
            </a:r>
            <a:endParaRPr>
              <a:solidFill>
                <a:schemeClr val="lt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400"/>
              <a:buFont typeface="Arial"/>
              <a:buNone/>
            </a:pPr>
            <a:r>
              <a:t/>
            </a:r>
            <a:endParaRPr>
              <a:solidFill>
                <a:schemeClr val="lt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400"/>
              <a:buFont typeface="Arial"/>
              <a:buNone/>
            </a:pPr>
            <a:r>
              <a:t/>
            </a:r>
            <a:endParaRPr>
              <a:solidFill>
                <a:schemeClr val="lt1"/>
              </a:solidFill>
              <a:latin typeface="Libre Franklin SemiBold"/>
              <a:ea typeface="Libre Franklin SemiBold"/>
              <a:cs typeface="Libre Franklin SemiBold"/>
              <a:sym typeface="Libre Franklin SemiBold"/>
            </a:endParaRPr>
          </a:p>
          <a:p>
            <a:pPr indent="0" lvl="0" marL="0" marR="0" rtl="0" algn="l">
              <a:lnSpc>
                <a:spcPct val="115000"/>
              </a:lnSpc>
              <a:spcBef>
                <a:spcPts val="0"/>
              </a:spcBef>
              <a:spcAft>
                <a:spcPts val="0"/>
              </a:spcAft>
              <a:buClr>
                <a:srgbClr val="000000"/>
              </a:buClr>
              <a:buSzPts val="1000"/>
              <a:buFont typeface="Arial"/>
              <a:buNone/>
            </a:pPr>
            <a:r>
              <a:rPr b="0" i="0" lang="fr-CA" sz="1000" u="none" cap="none" strike="noStrike">
                <a:solidFill>
                  <a:srgbClr val="FFFFFF"/>
                </a:solidFill>
                <a:latin typeface="Libre Franklin"/>
                <a:ea typeface="Libre Franklin"/>
                <a:cs typeface="Libre Franklin"/>
                <a:sym typeface="Libre Franklin"/>
              </a:rPr>
              <a:t>Des entretiens avec les parties prenantes</a:t>
            </a:r>
            <a:endParaRPr b="0" i="0" sz="1000" u="none" cap="none" strike="noStrike">
              <a:solidFill>
                <a:schemeClr val="lt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lt1"/>
              </a:solidFill>
              <a:latin typeface="Libre Franklin"/>
              <a:ea typeface="Libre Franklin"/>
              <a:cs typeface="Libre Franklin"/>
              <a:sym typeface="Libre Franklin"/>
            </a:endParaRPr>
          </a:p>
        </p:txBody>
      </p:sp>
      <p:grpSp>
        <p:nvGrpSpPr>
          <p:cNvPr id="99" name="Google Shape;99;p6"/>
          <p:cNvGrpSpPr/>
          <p:nvPr/>
        </p:nvGrpSpPr>
        <p:grpSpPr>
          <a:xfrm>
            <a:off x="5821566" y="6468892"/>
            <a:ext cx="2604522" cy="2460300"/>
            <a:chOff x="6254516" y="1318142"/>
            <a:chExt cx="2604522" cy="2460300"/>
          </a:xfrm>
        </p:grpSpPr>
        <p:sp>
          <p:nvSpPr>
            <p:cNvPr id="100" name="Google Shape;100;p6"/>
            <p:cNvSpPr/>
            <p:nvPr/>
          </p:nvSpPr>
          <p:spPr>
            <a:xfrm rot="2700000">
              <a:off x="7239866" y="1053398"/>
              <a:ext cx="489601" cy="2989789"/>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6"/>
            <p:cNvSpPr/>
            <p:nvPr/>
          </p:nvSpPr>
          <p:spPr>
            <a:xfrm>
              <a:off x="6443962" y="3255512"/>
              <a:ext cx="326100" cy="326100"/>
            </a:xfrm>
            <a:prstGeom prst="ellipse">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fr-CA" sz="900" u="none" cap="none" strike="noStrike">
                  <a:solidFill>
                    <a:srgbClr val="307AF3"/>
                  </a:solidFill>
                  <a:latin typeface="Roboto"/>
                  <a:ea typeface="Roboto"/>
                  <a:cs typeface="Roboto"/>
                  <a:sym typeface="Roboto"/>
                </a:rPr>
                <a:t>5</a:t>
              </a:r>
              <a:endParaRPr b="1" i="0" sz="900" u="none" cap="none" strike="noStrike">
                <a:solidFill>
                  <a:srgbClr val="307AF3"/>
                </a:solidFill>
                <a:latin typeface="Roboto"/>
                <a:ea typeface="Roboto"/>
                <a:cs typeface="Roboto"/>
                <a:sym typeface="Roboto"/>
              </a:endParaRPr>
            </a:p>
          </p:txBody>
        </p:sp>
        <p:sp>
          <p:nvSpPr>
            <p:cNvPr id="102" name="Google Shape;102;p6"/>
            <p:cNvSpPr txBox="1"/>
            <p:nvPr/>
          </p:nvSpPr>
          <p:spPr>
            <a:xfrm rot="-2700000">
              <a:off x="6375763" y="2297099"/>
              <a:ext cx="2378424" cy="342805"/>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1" i="0" lang="fr-CA" sz="1100" u="none" cap="none" strike="noStrike">
                  <a:solidFill>
                    <a:srgbClr val="FFFFFF"/>
                  </a:solidFill>
                  <a:latin typeface="Roboto"/>
                  <a:ea typeface="Roboto"/>
                  <a:cs typeface="Roboto"/>
                  <a:sym typeface="Roboto"/>
                </a:rPr>
                <a:t>Principaux messages et discours</a:t>
              </a:r>
              <a:endParaRPr b="1" i="0" sz="1100" u="none" cap="none" strike="noStrike">
                <a:solidFill>
                  <a:srgbClr val="FFFFFF"/>
                </a:solidFill>
                <a:latin typeface="Roboto"/>
                <a:ea typeface="Roboto"/>
                <a:cs typeface="Roboto"/>
                <a:sym typeface="Roboto"/>
              </a:endParaRPr>
            </a:p>
          </p:txBody>
        </p:sp>
        <p:sp>
          <p:nvSpPr>
            <p:cNvPr id="103" name="Google Shape;103;p6"/>
            <p:cNvSpPr txBox="1"/>
            <p:nvPr/>
          </p:nvSpPr>
          <p:spPr>
            <a:xfrm rot="-2700000">
              <a:off x="6788358" y="2571061"/>
              <a:ext cx="2242660" cy="442507"/>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fr-CA" sz="800" u="none" cap="none" strike="noStrike">
                  <a:solidFill>
                    <a:srgbClr val="000000"/>
                  </a:solidFill>
                  <a:latin typeface="Roboto"/>
                  <a:ea typeface="Roboto"/>
                  <a:cs typeface="Roboto"/>
                  <a:sym typeface="Roboto"/>
                </a:rPr>
                <a:t>Cadre de matrice discursive, </a:t>
              </a:r>
              <a:endParaRPr b="0" i="0" sz="8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800"/>
                <a:buFont typeface="Arial"/>
                <a:buNone/>
              </a:pPr>
              <a:r>
                <a:rPr b="0" i="0" lang="fr-CA" sz="800" u="none" cap="none" strike="noStrike">
                  <a:solidFill>
                    <a:srgbClr val="000000"/>
                  </a:solidFill>
                  <a:latin typeface="Roboto"/>
                  <a:ea typeface="Roboto"/>
                  <a:cs typeface="Roboto"/>
                  <a:sym typeface="Roboto"/>
                </a:rPr>
                <a:t>lignes directrices de mise en œuvre</a:t>
              </a:r>
              <a:endParaRPr b="0" i="0" sz="8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Roboto"/>
                <a:ea typeface="Roboto"/>
                <a:cs typeface="Roboto"/>
                <a:sym typeface="Roboto"/>
              </a:endParaRPr>
            </a:p>
          </p:txBody>
        </p:sp>
      </p:grpSp>
      <p:grpSp>
        <p:nvGrpSpPr>
          <p:cNvPr id="104" name="Google Shape;104;p6"/>
          <p:cNvGrpSpPr/>
          <p:nvPr/>
        </p:nvGrpSpPr>
        <p:grpSpPr>
          <a:xfrm>
            <a:off x="4328467" y="6415442"/>
            <a:ext cx="2604523" cy="2460300"/>
            <a:chOff x="4761417" y="1318142"/>
            <a:chExt cx="2604523" cy="2460300"/>
          </a:xfrm>
        </p:grpSpPr>
        <p:sp>
          <p:nvSpPr>
            <p:cNvPr id="105" name="Google Shape;105;p6"/>
            <p:cNvSpPr/>
            <p:nvPr/>
          </p:nvSpPr>
          <p:spPr>
            <a:xfrm rot="2700000">
              <a:off x="5746767" y="1053398"/>
              <a:ext cx="489601" cy="2989789"/>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6"/>
            <p:cNvSpPr/>
            <p:nvPr/>
          </p:nvSpPr>
          <p:spPr>
            <a:xfrm>
              <a:off x="4950863" y="3255512"/>
              <a:ext cx="326100" cy="326100"/>
            </a:xfrm>
            <a:prstGeom prst="ellipse">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fr-CA" sz="900" u="none" cap="none" strike="noStrike">
                  <a:solidFill>
                    <a:srgbClr val="0E63F0"/>
                  </a:solidFill>
                  <a:latin typeface="Roboto"/>
                  <a:ea typeface="Roboto"/>
                  <a:cs typeface="Roboto"/>
                  <a:sym typeface="Roboto"/>
                </a:rPr>
                <a:t>4</a:t>
              </a:r>
              <a:endParaRPr b="1" i="0" sz="900" u="none" cap="none" strike="noStrike">
                <a:solidFill>
                  <a:srgbClr val="0E63F0"/>
                </a:solidFill>
                <a:latin typeface="Roboto"/>
                <a:ea typeface="Roboto"/>
                <a:cs typeface="Roboto"/>
                <a:sym typeface="Roboto"/>
              </a:endParaRPr>
            </a:p>
          </p:txBody>
        </p:sp>
        <p:sp>
          <p:nvSpPr>
            <p:cNvPr id="107" name="Google Shape;107;p6"/>
            <p:cNvSpPr txBox="1"/>
            <p:nvPr/>
          </p:nvSpPr>
          <p:spPr>
            <a:xfrm rot="-2700000">
              <a:off x="4896424" y="2302799"/>
              <a:ext cx="2362302" cy="342805"/>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1" i="0" lang="fr-CA" sz="1100" u="none" cap="none" strike="noStrike">
                  <a:solidFill>
                    <a:srgbClr val="FFFFFF"/>
                  </a:solidFill>
                  <a:latin typeface="Roboto"/>
                  <a:ea typeface="Roboto"/>
                  <a:cs typeface="Roboto"/>
                  <a:sym typeface="Roboto"/>
                </a:rPr>
                <a:t>Tester les messages auprès du public</a:t>
              </a:r>
              <a:endParaRPr b="1" i="0" sz="1100" u="none" cap="none" strike="noStrike">
                <a:solidFill>
                  <a:srgbClr val="FFFFFF"/>
                </a:solidFill>
                <a:latin typeface="Roboto"/>
                <a:ea typeface="Roboto"/>
                <a:cs typeface="Roboto"/>
                <a:sym typeface="Roboto"/>
              </a:endParaRPr>
            </a:p>
          </p:txBody>
        </p:sp>
        <p:sp>
          <p:nvSpPr>
            <p:cNvPr id="108" name="Google Shape;108;p6"/>
            <p:cNvSpPr txBox="1"/>
            <p:nvPr/>
          </p:nvSpPr>
          <p:spPr>
            <a:xfrm rot="-2700000">
              <a:off x="5295260" y="2571061"/>
              <a:ext cx="2242660" cy="442507"/>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fr-CA" sz="800" u="none" cap="none" strike="noStrike">
                  <a:solidFill>
                    <a:srgbClr val="000000"/>
                  </a:solidFill>
                  <a:latin typeface="Roboto"/>
                  <a:ea typeface="Roboto"/>
                  <a:cs typeface="Roboto"/>
                  <a:sym typeface="Roboto"/>
                </a:rPr>
                <a:t>Test de la matrice discursive et rétroaction, révision de la matrice discursive</a:t>
              </a:r>
              <a:endParaRPr b="0" i="0" sz="800" u="none" cap="none" strike="noStrike">
                <a:solidFill>
                  <a:srgbClr val="000000"/>
                </a:solidFill>
                <a:latin typeface="Roboto"/>
                <a:ea typeface="Roboto"/>
                <a:cs typeface="Roboto"/>
                <a:sym typeface="Roboto"/>
              </a:endParaRPr>
            </a:p>
          </p:txBody>
        </p:sp>
      </p:grpSp>
      <p:grpSp>
        <p:nvGrpSpPr>
          <p:cNvPr id="109" name="Google Shape;109;p6"/>
          <p:cNvGrpSpPr/>
          <p:nvPr/>
        </p:nvGrpSpPr>
        <p:grpSpPr>
          <a:xfrm>
            <a:off x="2836800" y="6468892"/>
            <a:ext cx="2604523" cy="2460300"/>
            <a:chOff x="3269750" y="1318142"/>
            <a:chExt cx="2604523" cy="2460300"/>
          </a:xfrm>
        </p:grpSpPr>
        <p:sp>
          <p:nvSpPr>
            <p:cNvPr id="110" name="Google Shape;110;p6"/>
            <p:cNvSpPr/>
            <p:nvPr/>
          </p:nvSpPr>
          <p:spPr>
            <a:xfrm rot="2700000">
              <a:off x="4255100" y="1053398"/>
              <a:ext cx="489601" cy="2989789"/>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6"/>
            <p:cNvSpPr/>
            <p:nvPr/>
          </p:nvSpPr>
          <p:spPr>
            <a:xfrm>
              <a:off x="3459197" y="3255512"/>
              <a:ext cx="326100" cy="326100"/>
            </a:xfrm>
            <a:prstGeom prst="ellipse">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fr-CA" sz="900" u="none" cap="none" strike="noStrike">
                  <a:solidFill>
                    <a:srgbClr val="0D5CDF"/>
                  </a:solidFill>
                  <a:latin typeface="Roboto"/>
                  <a:ea typeface="Roboto"/>
                  <a:cs typeface="Roboto"/>
                  <a:sym typeface="Roboto"/>
                </a:rPr>
                <a:t>3</a:t>
              </a:r>
              <a:endParaRPr b="1" i="0" sz="900" u="none" cap="none" strike="noStrike">
                <a:solidFill>
                  <a:srgbClr val="0D5CDF"/>
                </a:solidFill>
                <a:latin typeface="Roboto"/>
                <a:ea typeface="Roboto"/>
                <a:cs typeface="Roboto"/>
                <a:sym typeface="Roboto"/>
              </a:endParaRPr>
            </a:p>
          </p:txBody>
        </p:sp>
        <p:sp>
          <p:nvSpPr>
            <p:cNvPr id="112" name="Google Shape;112;p6"/>
            <p:cNvSpPr txBox="1"/>
            <p:nvPr/>
          </p:nvSpPr>
          <p:spPr>
            <a:xfrm rot="-2700000">
              <a:off x="3404724" y="2302799"/>
              <a:ext cx="2362302" cy="342805"/>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1" i="0" lang="fr-CA" sz="1100" u="none" cap="none" strike="noStrike">
                  <a:solidFill>
                    <a:srgbClr val="FFFFFF"/>
                  </a:solidFill>
                  <a:latin typeface="Roboto"/>
                  <a:ea typeface="Roboto"/>
                  <a:cs typeface="Roboto"/>
                  <a:sym typeface="Roboto"/>
                </a:rPr>
                <a:t>Préparer les messages selon le public</a:t>
              </a:r>
              <a:endParaRPr b="1" i="0" sz="1100" u="none" cap="none" strike="noStrike">
                <a:solidFill>
                  <a:srgbClr val="FFFFFF"/>
                </a:solidFill>
                <a:latin typeface="Roboto"/>
                <a:ea typeface="Roboto"/>
                <a:cs typeface="Roboto"/>
                <a:sym typeface="Roboto"/>
              </a:endParaRPr>
            </a:p>
          </p:txBody>
        </p:sp>
        <p:sp>
          <p:nvSpPr>
            <p:cNvPr id="113" name="Google Shape;113;p6"/>
            <p:cNvSpPr txBox="1"/>
            <p:nvPr/>
          </p:nvSpPr>
          <p:spPr>
            <a:xfrm rot="-2700000">
              <a:off x="3803593" y="2571061"/>
              <a:ext cx="2242660" cy="442507"/>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fr-CA" sz="800" u="none" cap="none" strike="noStrike">
                  <a:solidFill>
                    <a:srgbClr val="000000"/>
                  </a:solidFill>
                  <a:latin typeface="Roboto"/>
                  <a:ea typeface="Roboto"/>
                  <a:cs typeface="Roboto"/>
                  <a:sym typeface="Roboto"/>
                </a:rPr>
                <a:t>Atelier discursif, segmentation du public, développement du discours</a:t>
              </a:r>
              <a:endParaRPr b="0" i="0" sz="8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Roboto"/>
                <a:ea typeface="Roboto"/>
                <a:cs typeface="Roboto"/>
                <a:sym typeface="Roboto"/>
              </a:endParaRPr>
            </a:p>
          </p:txBody>
        </p:sp>
      </p:grpSp>
      <p:grpSp>
        <p:nvGrpSpPr>
          <p:cNvPr id="114" name="Google Shape;114;p6"/>
          <p:cNvGrpSpPr/>
          <p:nvPr/>
        </p:nvGrpSpPr>
        <p:grpSpPr>
          <a:xfrm>
            <a:off x="1343675" y="6468892"/>
            <a:ext cx="2604523" cy="2460300"/>
            <a:chOff x="1776625" y="1318142"/>
            <a:chExt cx="2604523" cy="2460300"/>
          </a:xfrm>
        </p:grpSpPr>
        <p:grpSp>
          <p:nvGrpSpPr>
            <p:cNvPr id="115" name="Google Shape;115;p6"/>
            <p:cNvGrpSpPr/>
            <p:nvPr/>
          </p:nvGrpSpPr>
          <p:grpSpPr>
            <a:xfrm>
              <a:off x="1776625" y="1318142"/>
              <a:ext cx="2604523" cy="2460300"/>
              <a:chOff x="1776625" y="1318142"/>
              <a:chExt cx="2604523" cy="2460300"/>
            </a:xfrm>
          </p:grpSpPr>
          <p:sp>
            <p:nvSpPr>
              <p:cNvPr id="116" name="Google Shape;116;p6"/>
              <p:cNvSpPr/>
              <p:nvPr/>
            </p:nvSpPr>
            <p:spPr>
              <a:xfrm rot="2700000">
                <a:off x="2761975" y="1053398"/>
                <a:ext cx="489601" cy="2989789"/>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6"/>
              <p:cNvSpPr txBox="1"/>
              <p:nvPr/>
            </p:nvSpPr>
            <p:spPr>
              <a:xfrm rot="-2700000">
                <a:off x="1899549" y="2297849"/>
                <a:ext cx="2376303" cy="342805"/>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1" i="0" lang="fr-CA" sz="1100" u="none" cap="none" strike="noStrike">
                    <a:solidFill>
                      <a:srgbClr val="FFFFFF"/>
                    </a:solidFill>
                    <a:latin typeface="Roboto"/>
                    <a:ea typeface="Roboto"/>
                    <a:cs typeface="Roboto"/>
                    <a:sym typeface="Roboto"/>
                  </a:rPr>
                  <a:t>Rechercher les motivations du public</a:t>
                </a:r>
                <a:endParaRPr b="1" i="0" sz="1100" u="none" cap="none" strike="noStrike">
                  <a:solidFill>
                    <a:srgbClr val="FFFFFF"/>
                  </a:solidFill>
                  <a:latin typeface="Roboto"/>
                  <a:ea typeface="Roboto"/>
                  <a:cs typeface="Roboto"/>
                  <a:sym typeface="Roboto"/>
                </a:endParaRPr>
              </a:p>
            </p:txBody>
          </p:sp>
          <p:sp>
            <p:nvSpPr>
              <p:cNvPr id="118" name="Google Shape;118;p6"/>
              <p:cNvSpPr txBox="1"/>
              <p:nvPr/>
            </p:nvSpPr>
            <p:spPr>
              <a:xfrm rot="-2700000">
                <a:off x="2310468" y="2571061"/>
                <a:ext cx="2242660" cy="442507"/>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fr-CA" sz="800" u="none" cap="none" strike="noStrike">
                    <a:solidFill>
                      <a:srgbClr val="000000"/>
                    </a:solidFill>
                    <a:latin typeface="Roboto"/>
                    <a:ea typeface="Roboto"/>
                    <a:cs typeface="Roboto"/>
                    <a:sym typeface="Roboto"/>
                  </a:rPr>
                  <a:t>Étude d’audience, segmentation d’audience</a:t>
                </a:r>
                <a:endParaRPr b="0" i="0" sz="800" u="none" cap="none" strike="noStrike">
                  <a:solidFill>
                    <a:schemeClr val="dk1"/>
                  </a:solidFill>
                  <a:latin typeface="Roboto"/>
                  <a:ea typeface="Roboto"/>
                  <a:cs typeface="Roboto"/>
                  <a:sym typeface="Roboto"/>
                </a:endParaRPr>
              </a:p>
            </p:txBody>
          </p:sp>
        </p:grpSp>
        <p:sp>
          <p:nvSpPr>
            <p:cNvPr id="119" name="Google Shape;119;p6"/>
            <p:cNvSpPr/>
            <p:nvPr/>
          </p:nvSpPr>
          <p:spPr>
            <a:xfrm>
              <a:off x="1966072" y="3255512"/>
              <a:ext cx="326100" cy="326100"/>
            </a:xfrm>
            <a:prstGeom prst="ellipse">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fr-CA" sz="900" u="none" cap="none" strike="noStrike">
                  <a:solidFill>
                    <a:srgbClr val="0C57D3"/>
                  </a:solidFill>
                  <a:latin typeface="Roboto"/>
                  <a:ea typeface="Roboto"/>
                  <a:cs typeface="Roboto"/>
                  <a:sym typeface="Roboto"/>
                </a:rPr>
                <a:t>2</a:t>
              </a:r>
              <a:endParaRPr b="1" i="0" sz="900" u="none" cap="none" strike="noStrike">
                <a:solidFill>
                  <a:srgbClr val="0C57D3"/>
                </a:solidFill>
                <a:latin typeface="Roboto"/>
                <a:ea typeface="Roboto"/>
                <a:cs typeface="Roboto"/>
                <a:sym typeface="Roboto"/>
              </a:endParaRPr>
            </a:p>
          </p:txBody>
        </p:sp>
      </p:grpSp>
      <p:grpSp>
        <p:nvGrpSpPr>
          <p:cNvPr id="120" name="Google Shape;120;p6"/>
          <p:cNvGrpSpPr/>
          <p:nvPr/>
        </p:nvGrpSpPr>
        <p:grpSpPr>
          <a:xfrm>
            <a:off x="-147991" y="6468892"/>
            <a:ext cx="2604522" cy="2460300"/>
            <a:chOff x="284959" y="1318142"/>
            <a:chExt cx="2604522" cy="2460300"/>
          </a:xfrm>
        </p:grpSpPr>
        <p:sp>
          <p:nvSpPr>
            <p:cNvPr id="121" name="Google Shape;121;p6"/>
            <p:cNvSpPr/>
            <p:nvPr/>
          </p:nvSpPr>
          <p:spPr>
            <a:xfrm rot="2700000">
              <a:off x="1270309" y="1053398"/>
              <a:ext cx="489601" cy="2989789"/>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6"/>
            <p:cNvSpPr/>
            <p:nvPr/>
          </p:nvSpPr>
          <p:spPr>
            <a:xfrm>
              <a:off x="472955" y="3255512"/>
              <a:ext cx="326100" cy="326100"/>
            </a:xfrm>
            <a:prstGeom prst="ellipse">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fr-CA" sz="900" u="none" cap="none" strike="noStrike">
                  <a:solidFill>
                    <a:srgbClr val="0942A1"/>
                  </a:solidFill>
                  <a:latin typeface="Roboto"/>
                  <a:ea typeface="Roboto"/>
                  <a:cs typeface="Roboto"/>
                  <a:sym typeface="Roboto"/>
                </a:rPr>
                <a:t>1</a:t>
              </a:r>
              <a:endParaRPr b="1" i="0" sz="900" u="none" cap="none" strike="noStrike">
                <a:solidFill>
                  <a:srgbClr val="0942A1"/>
                </a:solidFill>
                <a:latin typeface="Roboto"/>
                <a:ea typeface="Roboto"/>
                <a:cs typeface="Roboto"/>
                <a:sym typeface="Roboto"/>
              </a:endParaRPr>
            </a:p>
          </p:txBody>
        </p:sp>
        <p:sp>
          <p:nvSpPr>
            <p:cNvPr id="123" name="Google Shape;123;p6"/>
            <p:cNvSpPr txBox="1"/>
            <p:nvPr/>
          </p:nvSpPr>
          <p:spPr>
            <a:xfrm rot="-2700000">
              <a:off x="414317" y="2300549"/>
              <a:ext cx="2368666" cy="342805"/>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1" i="0" lang="fr-CA" sz="1100" u="none" cap="none" strike="noStrike">
                  <a:solidFill>
                    <a:srgbClr val="FFFFFF"/>
                  </a:solidFill>
                  <a:latin typeface="Roboto"/>
                  <a:ea typeface="Roboto"/>
                  <a:cs typeface="Roboto"/>
                  <a:sym typeface="Roboto"/>
                </a:rPr>
                <a:t>Identifier les publics</a:t>
              </a:r>
              <a:endParaRPr b="1" i="0" sz="1100" u="none" cap="none" strike="noStrike">
                <a:solidFill>
                  <a:srgbClr val="FFFFFF"/>
                </a:solidFill>
                <a:latin typeface="Roboto"/>
                <a:ea typeface="Roboto"/>
                <a:cs typeface="Roboto"/>
                <a:sym typeface="Roboto"/>
              </a:endParaRPr>
            </a:p>
          </p:txBody>
        </p:sp>
        <p:sp>
          <p:nvSpPr>
            <p:cNvPr id="124" name="Google Shape;124;p6"/>
            <p:cNvSpPr txBox="1"/>
            <p:nvPr/>
          </p:nvSpPr>
          <p:spPr>
            <a:xfrm rot="-2700000">
              <a:off x="818801" y="2571061"/>
              <a:ext cx="2242660" cy="442507"/>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fr-CA" sz="800" u="none" cap="none" strike="noStrike">
                  <a:solidFill>
                    <a:srgbClr val="000000"/>
                  </a:solidFill>
                  <a:latin typeface="Roboto"/>
                  <a:ea typeface="Roboto"/>
                  <a:cs typeface="Roboto"/>
                  <a:sym typeface="Roboto"/>
                </a:rPr>
                <a:t>Des entretiens avec les parties prenantes</a:t>
              </a:r>
              <a:endParaRPr b="0" i="0" sz="800" u="none" cap="none" strike="noStrike">
                <a:solidFill>
                  <a:srgbClr val="000000"/>
                </a:solidFill>
                <a:latin typeface="Roboto"/>
                <a:ea typeface="Roboto"/>
                <a:cs typeface="Roboto"/>
                <a:sym typeface="Roboto"/>
              </a:endParaRPr>
            </a:p>
          </p:txBody>
        </p:sp>
      </p:grpSp>
      <p:sp>
        <p:nvSpPr>
          <p:cNvPr id="125" name="Google Shape;125;p6"/>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i="0" lang="fr-CA" sz="800" u="none" cap="none" strike="noStrike">
                <a:solidFill>
                  <a:srgbClr val="697889"/>
                </a:solidFill>
                <a:latin typeface="Libre Franklin"/>
                <a:ea typeface="Libre Franklin"/>
                <a:cs typeface="Libre Franklin"/>
                <a:sym typeface="Libre Franklin"/>
              </a:rPr>
              <a:t>L’APPROCHE</a:t>
            </a:r>
            <a:endParaRPr b="1" i="0" sz="800" u="none" cap="none" strike="noStrike">
              <a:solidFill>
                <a:srgbClr val="697889"/>
              </a:solidFill>
              <a:latin typeface="Libre Franklin"/>
              <a:ea typeface="Libre Franklin"/>
              <a:cs typeface="Libre Franklin"/>
              <a:sym typeface="Libre Franklin"/>
            </a:endParaRPr>
          </a:p>
        </p:txBody>
      </p:sp>
      <p:sp>
        <p:nvSpPr>
          <p:cNvPr id="126" name="Google Shape;126;p6"/>
          <p:cNvSpPr txBox="1"/>
          <p:nvPr/>
        </p:nvSpPr>
        <p:spPr>
          <a:xfrm>
            <a:off x="282575" y="533367"/>
            <a:ext cx="4233900" cy="61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0" i="0" lang="fr-CA" sz="2400" u="none" cap="none" strike="noStrike">
                <a:solidFill>
                  <a:srgbClr val="2B3441"/>
                </a:solidFill>
                <a:latin typeface="Libre Franklin SemiBold"/>
                <a:ea typeface="Libre Franklin SemiBold"/>
                <a:cs typeface="Libre Franklin SemiBold"/>
                <a:sym typeface="Libre Franklin SemiBold"/>
              </a:rPr>
              <a:t>Un processus d’examen complet pour affiner les messages</a:t>
            </a:r>
            <a:endParaRPr b="0" i="0" sz="2400" u="none" cap="none" strike="noStrike">
              <a:solidFill>
                <a:srgbClr val="2B3441"/>
              </a:solidFill>
              <a:latin typeface="Libre Franklin SemiBold"/>
              <a:ea typeface="Libre Franklin SemiBold"/>
              <a:cs typeface="Libre Franklin SemiBold"/>
              <a:sym typeface="Libre Franklin SemiBold"/>
            </a:endParaRPr>
          </a:p>
        </p:txBody>
      </p:sp>
      <p:sp>
        <p:nvSpPr>
          <p:cNvPr id="127" name="Google Shape;127;p6"/>
          <p:cNvSpPr/>
          <p:nvPr/>
        </p:nvSpPr>
        <p:spPr>
          <a:xfrm>
            <a:off x="2015357" y="1703750"/>
            <a:ext cx="1632900" cy="2650200"/>
          </a:xfrm>
          <a:prstGeom prst="roundRect">
            <a:avLst>
              <a:gd fmla="val 0" name="adj"/>
            </a:avLst>
          </a:prstGeom>
          <a:solidFill>
            <a:srgbClr val="2B3441"/>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800"/>
              <a:buFont typeface="Arial"/>
              <a:buNone/>
            </a:pPr>
            <a:r>
              <a:rPr b="0" i="0" lang="fr-CA" sz="800" u="none" cap="none" strike="noStrike">
                <a:solidFill>
                  <a:srgbClr val="97CA35"/>
                </a:solidFill>
                <a:latin typeface="Libre Franklin SemiBold"/>
                <a:ea typeface="Libre Franklin SemiBold"/>
                <a:cs typeface="Libre Franklin SemiBold"/>
                <a:sym typeface="Libre Franklin SemiBold"/>
              </a:rPr>
              <a:t>02</a:t>
            </a:r>
            <a:br>
              <a:rPr b="0" i="0" lang="fr-CA" sz="800" u="none" cap="none" strike="noStrike">
                <a:solidFill>
                  <a:srgbClr val="97CA35"/>
                </a:solidFill>
                <a:latin typeface="Libre Franklin SemiBold"/>
                <a:ea typeface="Libre Franklin SemiBold"/>
                <a:cs typeface="Libre Franklin SemiBold"/>
                <a:sym typeface="Libre Franklin SemiBold"/>
              </a:rPr>
            </a:br>
            <a:endParaRPr b="0" i="0" sz="300" u="none" cap="none" strike="noStrike">
              <a:solidFill>
                <a:srgbClr val="97CA35"/>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400"/>
              <a:buFont typeface="Arial"/>
              <a:buNone/>
            </a:pPr>
            <a:r>
              <a:rPr b="0" i="0" lang="fr-CA" sz="1400" u="none" cap="none" strike="noStrike">
                <a:solidFill>
                  <a:srgbClr val="FFFFFF"/>
                </a:solidFill>
                <a:latin typeface="Libre Franklin SemiBold"/>
                <a:ea typeface="Libre Franklin SemiBold"/>
                <a:cs typeface="Libre Franklin SemiBold"/>
                <a:sym typeface="Libre Franklin SemiBold"/>
              </a:rPr>
              <a:t>Rechercher les motivations du public</a:t>
            </a:r>
            <a:endParaRPr>
              <a:solidFill>
                <a:schemeClr val="lt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400"/>
              <a:buFont typeface="Arial"/>
              <a:buNone/>
            </a:pPr>
            <a:r>
              <a:t/>
            </a:r>
            <a:endParaRPr>
              <a:solidFill>
                <a:schemeClr val="lt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400"/>
              <a:buFont typeface="Arial"/>
              <a:buNone/>
            </a:pPr>
            <a:r>
              <a:t/>
            </a:r>
            <a:endParaRPr>
              <a:solidFill>
                <a:schemeClr val="lt1"/>
              </a:solidFill>
              <a:latin typeface="Libre Franklin SemiBold"/>
              <a:ea typeface="Libre Franklin SemiBold"/>
              <a:cs typeface="Libre Franklin SemiBold"/>
              <a:sym typeface="Libre Franklin SemiBold"/>
            </a:endParaRPr>
          </a:p>
          <a:p>
            <a:pPr indent="0" lvl="0" marL="0" marR="0" rtl="0" algn="l">
              <a:lnSpc>
                <a:spcPct val="115000"/>
              </a:lnSpc>
              <a:spcBef>
                <a:spcPts val="0"/>
              </a:spcBef>
              <a:spcAft>
                <a:spcPts val="0"/>
              </a:spcAft>
              <a:buClr>
                <a:srgbClr val="000000"/>
              </a:buClr>
              <a:buSzPts val="1000"/>
              <a:buFont typeface="Arial"/>
              <a:buNone/>
            </a:pPr>
            <a:r>
              <a:rPr b="0" i="0" lang="fr-CA" sz="1000" u="none" cap="none" strike="noStrike">
                <a:solidFill>
                  <a:srgbClr val="FFFFFF"/>
                </a:solidFill>
                <a:latin typeface="Libre Franklin"/>
                <a:ea typeface="Libre Franklin"/>
                <a:cs typeface="Libre Franklin"/>
                <a:sym typeface="Libre Franklin"/>
              </a:rPr>
              <a:t>Étude d’audience, segmentation d’audience</a:t>
            </a:r>
            <a:endParaRPr b="0" i="0" sz="1000" u="none" cap="none" strike="noStrike">
              <a:solidFill>
                <a:schemeClr val="lt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lt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lt1"/>
              </a:solidFill>
              <a:latin typeface="Libre Franklin"/>
              <a:ea typeface="Libre Franklin"/>
              <a:cs typeface="Libre Franklin"/>
              <a:sym typeface="Libre Franklin"/>
            </a:endParaRPr>
          </a:p>
        </p:txBody>
      </p:sp>
      <p:sp>
        <p:nvSpPr>
          <p:cNvPr id="128" name="Google Shape;128;p6"/>
          <p:cNvSpPr/>
          <p:nvPr/>
        </p:nvSpPr>
        <p:spPr>
          <a:xfrm>
            <a:off x="3751864" y="1703750"/>
            <a:ext cx="1632900" cy="2650200"/>
          </a:xfrm>
          <a:prstGeom prst="roundRect">
            <a:avLst>
              <a:gd fmla="val 0" name="adj"/>
            </a:avLst>
          </a:prstGeom>
          <a:solidFill>
            <a:srgbClr val="2B3441"/>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800"/>
              <a:buFont typeface="Arial"/>
              <a:buNone/>
            </a:pPr>
            <a:r>
              <a:rPr b="0" i="0" lang="fr-CA" sz="800" u="none" cap="none" strike="noStrike">
                <a:solidFill>
                  <a:srgbClr val="97CA35"/>
                </a:solidFill>
                <a:latin typeface="Libre Franklin SemiBold"/>
                <a:ea typeface="Libre Franklin SemiBold"/>
                <a:cs typeface="Libre Franklin SemiBold"/>
                <a:sym typeface="Libre Franklin SemiBold"/>
              </a:rPr>
              <a:t>03</a:t>
            </a:r>
            <a:br>
              <a:rPr b="0" i="0" lang="fr-CA" sz="800" u="none" cap="none" strike="noStrike">
                <a:solidFill>
                  <a:srgbClr val="97CA35"/>
                </a:solidFill>
                <a:latin typeface="Libre Franklin SemiBold"/>
                <a:ea typeface="Libre Franklin SemiBold"/>
                <a:cs typeface="Libre Franklin SemiBold"/>
                <a:sym typeface="Libre Franklin SemiBold"/>
              </a:rPr>
            </a:br>
            <a:endParaRPr b="0" i="0" sz="300" u="none" cap="none" strike="noStrike">
              <a:solidFill>
                <a:srgbClr val="97CA35"/>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400"/>
              <a:buFont typeface="Arial"/>
              <a:buNone/>
            </a:pPr>
            <a:r>
              <a:rPr b="0" i="0" lang="fr-CA" sz="1400" u="none" cap="none" strike="noStrike">
                <a:solidFill>
                  <a:srgbClr val="FFFFFF"/>
                </a:solidFill>
                <a:latin typeface="Libre Franklin SemiBold"/>
                <a:ea typeface="Libre Franklin SemiBold"/>
                <a:cs typeface="Libre Franklin SemiBold"/>
                <a:sym typeface="Libre Franklin SemiBold"/>
              </a:rPr>
              <a:t>Préparer les messages selon le public</a:t>
            </a:r>
            <a:endParaRPr>
              <a:solidFill>
                <a:schemeClr val="lt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400"/>
              <a:buFont typeface="Arial"/>
              <a:buNone/>
            </a:pPr>
            <a:r>
              <a:t/>
            </a:r>
            <a:endParaRPr>
              <a:solidFill>
                <a:schemeClr val="lt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400"/>
              <a:buFont typeface="Arial"/>
              <a:buNone/>
            </a:pPr>
            <a:r>
              <a:t/>
            </a:r>
            <a:endParaRPr>
              <a:solidFill>
                <a:schemeClr val="lt1"/>
              </a:solidFill>
              <a:latin typeface="Libre Franklin SemiBold"/>
              <a:ea typeface="Libre Franklin SemiBold"/>
              <a:cs typeface="Libre Franklin SemiBold"/>
              <a:sym typeface="Libre Franklin SemiBold"/>
            </a:endParaRPr>
          </a:p>
          <a:p>
            <a:pPr indent="0" lvl="0" marL="0" marR="0" rtl="0" algn="l">
              <a:lnSpc>
                <a:spcPct val="115000"/>
              </a:lnSpc>
              <a:spcBef>
                <a:spcPts val="0"/>
              </a:spcBef>
              <a:spcAft>
                <a:spcPts val="0"/>
              </a:spcAft>
              <a:buClr>
                <a:srgbClr val="000000"/>
              </a:buClr>
              <a:buSzPts val="1000"/>
              <a:buFont typeface="Arial"/>
              <a:buNone/>
            </a:pPr>
            <a:r>
              <a:rPr b="0" i="0" lang="fr-CA" sz="1000" u="none" cap="none" strike="noStrike">
                <a:solidFill>
                  <a:srgbClr val="FFFFFF"/>
                </a:solidFill>
                <a:latin typeface="Libre Franklin"/>
                <a:ea typeface="Libre Franklin"/>
                <a:cs typeface="Libre Franklin"/>
                <a:sym typeface="Libre Franklin"/>
              </a:rPr>
              <a:t>Atelier discursif, segmentation du public, développement du discours</a:t>
            </a:r>
            <a:endParaRPr b="0" i="0" sz="1000" u="none" cap="none" strike="noStrike">
              <a:solidFill>
                <a:schemeClr val="lt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lt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lt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lt1"/>
              </a:solidFill>
              <a:latin typeface="Libre Franklin"/>
              <a:ea typeface="Libre Franklin"/>
              <a:cs typeface="Libre Franklin"/>
              <a:sym typeface="Libre Franklin"/>
            </a:endParaRPr>
          </a:p>
        </p:txBody>
      </p:sp>
      <p:sp>
        <p:nvSpPr>
          <p:cNvPr id="129" name="Google Shape;129;p6"/>
          <p:cNvSpPr/>
          <p:nvPr/>
        </p:nvSpPr>
        <p:spPr>
          <a:xfrm>
            <a:off x="5488371" y="1703750"/>
            <a:ext cx="1632900" cy="2650200"/>
          </a:xfrm>
          <a:prstGeom prst="roundRect">
            <a:avLst>
              <a:gd fmla="val 0" name="adj"/>
            </a:avLst>
          </a:prstGeom>
          <a:solidFill>
            <a:srgbClr val="2B3441"/>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800"/>
              <a:buFont typeface="Arial"/>
              <a:buNone/>
            </a:pPr>
            <a:r>
              <a:rPr b="0" i="0" lang="fr-CA" sz="800" u="none" cap="none" strike="noStrike">
                <a:solidFill>
                  <a:srgbClr val="97CA35"/>
                </a:solidFill>
                <a:latin typeface="Libre Franklin SemiBold"/>
                <a:ea typeface="Libre Franklin SemiBold"/>
                <a:cs typeface="Libre Franklin SemiBold"/>
                <a:sym typeface="Libre Franklin SemiBold"/>
              </a:rPr>
              <a:t>04</a:t>
            </a:r>
            <a:br>
              <a:rPr b="0" i="0" lang="fr-CA" sz="800" u="none" cap="none" strike="noStrike">
                <a:solidFill>
                  <a:srgbClr val="97CA35"/>
                </a:solidFill>
                <a:latin typeface="Libre Franklin SemiBold"/>
                <a:ea typeface="Libre Franklin SemiBold"/>
                <a:cs typeface="Libre Franklin SemiBold"/>
                <a:sym typeface="Libre Franklin SemiBold"/>
              </a:rPr>
            </a:br>
            <a:endParaRPr b="0" i="0" sz="300" u="none" cap="none" strike="noStrike">
              <a:solidFill>
                <a:srgbClr val="97CA35"/>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400"/>
              <a:buFont typeface="Arial"/>
              <a:buNone/>
            </a:pPr>
            <a:r>
              <a:rPr b="0" i="0" lang="fr-CA" sz="1400" u="none" cap="none" strike="noStrike">
                <a:solidFill>
                  <a:srgbClr val="FFFFFF"/>
                </a:solidFill>
                <a:latin typeface="Libre Franklin SemiBold"/>
                <a:ea typeface="Libre Franklin SemiBold"/>
                <a:cs typeface="Libre Franklin SemiBold"/>
                <a:sym typeface="Libre Franklin SemiBold"/>
              </a:rPr>
              <a:t>Tester les messages auprès du public</a:t>
            </a:r>
            <a:endParaRPr b="1" sz="1600">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400"/>
              <a:buFont typeface="Arial"/>
              <a:buNone/>
            </a:pPr>
            <a:r>
              <a:t/>
            </a:r>
            <a:endParaRPr b="1" sz="1600">
              <a:solidFill>
                <a:schemeClr val="lt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1000"/>
              <a:buFont typeface="Arial"/>
              <a:buNone/>
            </a:pPr>
            <a:r>
              <a:rPr b="0" i="0" lang="fr-CA" sz="1000" u="none" cap="none" strike="noStrike">
                <a:solidFill>
                  <a:srgbClr val="FFFFFF"/>
                </a:solidFill>
                <a:latin typeface="Libre Franklin"/>
                <a:ea typeface="Libre Franklin"/>
                <a:cs typeface="Libre Franklin"/>
                <a:sym typeface="Libre Franklin"/>
              </a:rPr>
              <a:t>Test de la matrice discursive et rétroaction, révision de la matrice discursive</a:t>
            </a:r>
            <a:endParaRPr b="0" i="0" sz="1000" u="none" cap="none" strike="noStrike">
              <a:solidFill>
                <a:schemeClr val="lt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lt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lt1"/>
              </a:solidFill>
              <a:latin typeface="Libre Franklin"/>
              <a:ea typeface="Libre Franklin"/>
              <a:cs typeface="Libre Franklin"/>
              <a:sym typeface="Libre Franklin"/>
            </a:endParaRPr>
          </a:p>
        </p:txBody>
      </p:sp>
      <p:sp>
        <p:nvSpPr>
          <p:cNvPr id="130" name="Google Shape;130;p6"/>
          <p:cNvSpPr/>
          <p:nvPr/>
        </p:nvSpPr>
        <p:spPr>
          <a:xfrm>
            <a:off x="7224879" y="1703750"/>
            <a:ext cx="1632900" cy="2650200"/>
          </a:xfrm>
          <a:prstGeom prst="roundRect">
            <a:avLst>
              <a:gd fmla="val 0" name="adj"/>
            </a:avLst>
          </a:prstGeom>
          <a:solidFill>
            <a:srgbClr val="2B3441"/>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800"/>
              <a:buFont typeface="Arial"/>
              <a:buNone/>
            </a:pPr>
            <a:r>
              <a:rPr b="0" i="0" lang="fr-CA" sz="800" u="none" cap="none" strike="noStrike">
                <a:solidFill>
                  <a:srgbClr val="97CA35"/>
                </a:solidFill>
                <a:latin typeface="Libre Franklin SemiBold"/>
                <a:ea typeface="Libre Franklin SemiBold"/>
                <a:cs typeface="Libre Franklin SemiBold"/>
                <a:sym typeface="Libre Franklin SemiBold"/>
              </a:rPr>
              <a:t>05</a:t>
            </a:r>
            <a:br>
              <a:rPr b="0" i="0" lang="fr-CA" sz="800" u="none" cap="none" strike="noStrike">
                <a:solidFill>
                  <a:srgbClr val="97CA35"/>
                </a:solidFill>
                <a:latin typeface="Libre Franklin SemiBold"/>
                <a:ea typeface="Libre Franklin SemiBold"/>
                <a:cs typeface="Libre Franklin SemiBold"/>
                <a:sym typeface="Libre Franklin SemiBold"/>
              </a:rPr>
            </a:br>
            <a:endParaRPr b="0" i="0" sz="300" u="none" cap="none" strike="noStrike">
              <a:solidFill>
                <a:srgbClr val="97CA35"/>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400"/>
              <a:buFont typeface="Arial"/>
              <a:buNone/>
            </a:pPr>
            <a:r>
              <a:rPr b="0" i="0" lang="fr-CA" sz="1400" u="none" cap="none" strike="noStrike">
                <a:solidFill>
                  <a:srgbClr val="FFFFFF"/>
                </a:solidFill>
                <a:latin typeface="Libre Franklin SemiBold"/>
                <a:ea typeface="Libre Franklin SemiBold"/>
                <a:cs typeface="Libre Franklin SemiBold"/>
                <a:sym typeface="Libre Franklin SemiBold"/>
              </a:rPr>
              <a:t>Principaux messages et discours</a:t>
            </a:r>
            <a:endParaRPr>
              <a:solidFill>
                <a:schemeClr val="lt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400"/>
              <a:buFont typeface="Arial"/>
              <a:buNone/>
            </a:pPr>
            <a:r>
              <a:t/>
            </a:r>
            <a:endParaRPr>
              <a:solidFill>
                <a:schemeClr val="lt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400"/>
              <a:buFont typeface="Arial"/>
              <a:buNone/>
            </a:pPr>
            <a:r>
              <a:t/>
            </a:r>
            <a:endParaRPr>
              <a:solidFill>
                <a:schemeClr val="lt1"/>
              </a:solidFill>
              <a:latin typeface="Libre Franklin SemiBold"/>
              <a:ea typeface="Libre Franklin SemiBold"/>
              <a:cs typeface="Libre Franklin SemiBold"/>
              <a:sym typeface="Libre Franklin SemiBold"/>
            </a:endParaRPr>
          </a:p>
          <a:p>
            <a:pPr indent="0" lvl="0" marL="0" marR="0" rtl="0" algn="l">
              <a:lnSpc>
                <a:spcPct val="115000"/>
              </a:lnSpc>
              <a:spcBef>
                <a:spcPts val="0"/>
              </a:spcBef>
              <a:spcAft>
                <a:spcPts val="0"/>
              </a:spcAft>
              <a:buClr>
                <a:srgbClr val="000000"/>
              </a:buClr>
              <a:buSzPts val="1000"/>
              <a:buFont typeface="Arial"/>
              <a:buNone/>
            </a:pPr>
            <a:r>
              <a:rPr b="0" i="0" lang="fr-CA" sz="1000" u="none" cap="none" strike="noStrike">
                <a:solidFill>
                  <a:srgbClr val="FFFFFF"/>
                </a:solidFill>
                <a:latin typeface="Libre Franklin"/>
                <a:ea typeface="Libre Franklin"/>
                <a:cs typeface="Libre Franklin"/>
                <a:sym typeface="Libre Franklin"/>
              </a:rPr>
              <a:t>Cadre de matrice discursive, </a:t>
            </a:r>
            <a:endParaRPr b="0" i="0" sz="1000" u="none" cap="none" strike="noStrike">
              <a:solidFill>
                <a:schemeClr val="lt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1000"/>
              <a:buFont typeface="Arial"/>
              <a:buNone/>
            </a:pPr>
            <a:r>
              <a:rPr b="0" i="0" lang="fr-CA" sz="1000" u="none" cap="none" strike="noStrike">
                <a:solidFill>
                  <a:srgbClr val="FFFFFF"/>
                </a:solidFill>
                <a:latin typeface="Libre Franklin"/>
                <a:ea typeface="Libre Franklin"/>
                <a:cs typeface="Libre Franklin"/>
                <a:sym typeface="Libre Franklin"/>
              </a:rPr>
              <a:t>lignes directrices de mise en œuvre</a:t>
            </a:r>
            <a:endParaRPr b="0" i="0" sz="1000" u="none" cap="none" strike="noStrike">
              <a:solidFill>
                <a:schemeClr val="lt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lt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lt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lt1"/>
              </a:solidFill>
              <a:latin typeface="Libre Franklin"/>
              <a:ea typeface="Libre Franklin"/>
              <a:cs typeface="Libre Franklin"/>
              <a:sym typeface="Libre Frankli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7"/>
          <p:cNvSpPr txBox="1"/>
          <p:nvPr/>
        </p:nvSpPr>
        <p:spPr>
          <a:xfrm>
            <a:off x="282600" y="1856775"/>
            <a:ext cx="7819200" cy="23856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1800"/>
              <a:buFont typeface="Arial"/>
              <a:buNone/>
            </a:pPr>
            <a:r>
              <a:rPr b="0" i="0" lang="fr-CA" sz="1800" u="none" cap="none" strike="noStrike">
                <a:solidFill>
                  <a:srgbClr val="FFFFFF"/>
                </a:solidFill>
                <a:latin typeface="Libre Franklin Light"/>
                <a:ea typeface="Libre Franklin Light"/>
                <a:cs typeface="Libre Franklin Light"/>
                <a:sym typeface="Libre Franklin Light"/>
              </a:rPr>
              <a:t>Faire du tourisme une force unificatrice pour la </a:t>
            </a:r>
            <a:r>
              <a:rPr b="0" i="0" lang="fr-CA" sz="1800" u="sng" cap="none" strike="noStrike">
                <a:solidFill>
                  <a:srgbClr val="FFFFFF"/>
                </a:solidFill>
                <a:latin typeface="Libre Franklin Light"/>
                <a:ea typeface="Libre Franklin Light"/>
                <a:cs typeface="Libre Franklin Light"/>
                <a:sym typeface="Libre Franklin Light"/>
              </a:rPr>
              <a:t>prospérité, la fierté et le progrès du Canada</a:t>
            </a:r>
            <a:r>
              <a:rPr b="0" i="0" lang="fr-CA" sz="1800" u="none" cap="none" strike="noStrike">
                <a:solidFill>
                  <a:srgbClr val="FFFFFF"/>
                </a:solidFill>
                <a:latin typeface="Libre Franklin Light"/>
                <a:ea typeface="Libre Franklin Light"/>
                <a:cs typeface="Libre Franklin Light"/>
                <a:sym typeface="Libre Franklin Light"/>
              </a:rPr>
              <a:t> en offrant des </a:t>
            </a:r>
            <a:r>
              <a:rPr b="0" i="0" lang="fr-CA" sz="1800" u="sng" cap="none" strike="noStrike">
                <a:solidFill>
                  <a:srgbClr val="FFFFFF"/>
                </a:solidFill>
                <a:latin typeface="Libre Franklin Light"/>
                <a:ea typeface="Libre Franklin Light"/>
                <a:cs typeface="Libre Franklin Light"/>
                <a:sym typeface="Libre Franklin Light"/>
              </a:rPr>
              <a:t>discours clairs, convaincants et commons</a:t>
            </a:r>
            <a:r>
              <a:rPr b="0" i="0" lang="fr-CA" sz="1800" u="none" cap="none" strike="noStrike">
                <a:solidFill>
                  <a:srgbClr val="FFFFFF"/>
                </a:solidFill>
                <a:latin typeface="Libre Franklin Light"/>
                <a:ea typeface="Libre Franklin Light"/>
                <a:cs typeface="Libre Franklin Light"/>
                <a:sym typeface="Libre Franklin Light"/>
              </a:rPr>
              <a:t> qui reflètent la véritable valeur économique, culturelle et sociétale du secteur, </a:t>
            </a:r>
            <a:r>
              <a:rPr b="0" i="0" lang="fr-CA" sz="1800" u="sng" cap="none" strike="noStrike">
                <a:solidFill>
                  <a:srgbClr val="FFFFFF"/>
                </a:solidFill>
                <a:latin typeface="Libre Franklin Light"/>
                <a:ea typeface="Libre Franklin Light"/>
                <a:cs typeface="Libre Franklin Light"/>
                <a:sym typeface="Libre Franklin Light"/>
              </a:rPr>
              <a:t>permettant aux parties prenantes</a:t>
            </a:r>
            <a:r>
              <a:rPr b="0" i="0" lang="fr-CA" sz="1800" u="none" cap="none" strike="noStrike">
                <a:solidFill>
                  <a:srgbClr val="FFFFFF"/>
                </a:solidFill>
                <a:latin typeface="Libre Franklin Light"/>
                <a:ea typeface="Libre Franklin Light"/>
                <a:cs typeface="Libre Franklin Light"/>
                <a:sym typeface="Libre Franklin Light"/>
              </a:rPr>
              <a:t> du gouvernement, de l’industrie et des communautés de défendre, d’investir et de bénéficier d’une </a:t>
            </a:r>
            <a:r>
              <a:rPr b="0" i="0" lang="fr-CA" sz="1800" u="sng" cap="none" strike="noStrike">
                <a:solidFill>
                  <a:srgbClr val="FFFFFF"/>
                </a:solidFill>
                <a:latin typeface="Libre Franklin Light"/>
                <a:ea typeface="Libre Franklin Light"/>
                <a:cs typeface="Libre Franklin Light"/>
                <a:sym typeface="Libre Franklin Light"/>
              </a:rPr>
              <a:t>économie touristique florissante</a:t>
            </a:r>
            <a:r>
              <a:rPr b="0" i="0" lang="fr-CA" sz="1800" u="none" cap="none" strike="noStrike">
                <a:solidFill>
                  <a:srgbClr val="FFFFFF"/>
                </a:solidFill>
                <a:latin typeface="Libre Franklin Light"/>
                <a:ea typeface="Libre Franklin Light"/>
                <a:cs typeface="Libre Franklin Light"/>
                <a:sym typeface="Libre Franklin Light"/>
              </a:rPr>
              <a:t>.</a:t>
            </a:r>
            <a:endParaRPr b="0" i="0" sz="1800" u="none" cap="none" strike="noStrike">
              <a:solidFill>
                <a:schemeClr val="lt1"/>
              </a:solidFill>
              <a:latin typeface="Libre Franklin Light"/>
              <a:ea typeface="Libre Franklin Light"/>
              <a:cs typeface="Libre Franklin Light"/>
              <a:sym typeface="Libre Franklin Light"/>
            </a:endParaRPr>
          </a:p>
        </p:txBody>
      </p:sp>
      <p:sp>
        <p:nvSpPr>
          <p:cNvPr id="136" name="Google Shape;136;p7"/>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i="0" lang="fr-CA" sz="800" u="none" cap="none" strike="noStrike">
                <a:solidFill>
                  <a:srgbClr val="97CA35"/>
                </a:solidFill>
                <a:latin typeface="Libre Franklin"/>
                <a:ea typeface="Libre Franklin"/>
                <a:cs typeface="Libre Franklin"/>
                <a:sym typeface="Libre Franklin"/>
              </a:rPr>
              <a:t>L’APPROCHE</a:t>
            </a:r>
            <a:endParaRPr b="1" i="0" sz="800" u="none" cap="none" strike="noStrike">
              <a:solidFill>
                <a:srgbClr val="97CA35"/>
              </a:solidFill>
              <a:latin typeface="Libre Franklin"/>
              <a:ea typeface="Libre Franklin"/>
              <a:cs typeface="Libre Franklin"/>
              <a:sym typeface="Libre Franklin"/>
            </a:endParaRPr>
          </a:p>
        </p:txBody>
      </p:sp>
      <p:sp>
        <p:nvSpPr>
          <p:cNvPr id="137" name="Google Shape;137;p7"/>
          <p:cNvSpPr txBox="1"/>
          <p:nvPr/>
        </p:nvSpPr>
        <p:spPr>
          <a:xfrm>
            <a:off x="282575" y="1207117"/>
            <a:ext cx="5105100" cy="553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200"/>
              <a:buFont typeface="Arial"/>
              <a:buNone/>
            </a:pPr>
            <a:r>
              <a:rPr b="0" i="0" lang="fr-CA" sz="3200" u="none" cap="none" strike="noStrike">
                <a:solidFill>
                  <a:srgbClr val="FFFFFF"/>
                </a:solidFill>
                <a:latin typeface="Libre Franklin SemiBold"/>
                <a:ea typeface="Libre Franklin SemiBold"/>
                <a:cs typeface="Libre Franklin SemiBold"/>
                <a:sym typeface="Libre Franklin SemiBold"/>
              </a:rPr>
              <a:t>Notre énoncé de mission</a:t>
            </a:r>
            <a:endParaRPr b="0" i="0" sz="3200" u="none" cap="none" strike="noStrike">
              <a:solidFill>
                <a:schemeClr val="lt1"/>
              </a:solidFill>
              <a:latin typeface="Libre Franklin SemiBold"/>
              <a:ea typeface="Libre Franklin SemiBold"/>
              <a:cs typeface="Libre Franklin SemiBold"/>
              <a:sym typeface="Libre Franklin SemiBold"/>
            </a:endParaRPr>
          </a:p>
        </p:txBody>
      </p:sp>
      <p:sp>
        <p:nvSpPr>
          <p:cNvPr id="138" name="Google Shape;138;p7"/>
          <p:cNvSpPr/>
          <p:nvPr/>
        </p:nvSpPr>
        <p:spPr>
          <a:xfrm>
            <a:off x="282275" y="5111387"/>
            <a:ext cx="828900" cy="43200"/>
          </a:xfrm>
          <a:prstGeom prst="rect">
            <a:avLst/>
          </a:prstGeom>
          <a:solidFill>
            <a:srgbClr val="97CA3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9" name="Google Shape;139;p7"/>
          <p:cNvPicPr preferRelativeResize="0"/>
          <p:nvPr/>
        </p:nvPicPr>
        <p:blipFill rotWithShape="1">
          <a:blip r:embed="rId3">
            <a:alphaModFix/>
          </a:blip>
          <a:srcRect b="0" l="0" r="0" t="0"/>
          <a:stretch/>
        </p:blipFill>
        <p:spPr>
          <a:xfrm>
            <a:off x="282600" y="4519631"/>
            <a:ext cx="828900" cy="33653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E38"/>
        </a:solidFill>
      </p:bgPr>
    </p:bg>
    <p:spTree>
      <p:nvGrpSpPr>
        <p:cNvPr id="143" name="Shape 143"/>
        <p:cNvGrpSpPr/>
        <p:nvPr/>
      </p:nvGrpSpPr>
      <p:grpSpPr>
        <a:xfrm>
          <a:off x="0" y="0"/>
          <a:ext cx="0" cy="0"/>
          <a:chOff x="0" y="0"/>
          <a:chExt cx="0" cy="0"/>
        </a:xfrm>
      </p:grpSpPr>
      <p:pic>
        <p:nvPicPr>
          <p:cNvPr id="144" name="Google Shape;144;p8" title="AdobeStock_602639962.jpeg"/>
          <p:cNvPicPr preferRelativeResize="0"/>
          <p:nvPr/>
        </p:nvPicPr>
        <p:blipFill rotWithShape="1">
          <a:blip r:embed="rId3">
            <a:alphaModFix/>
          </a:blip>
          <a:srcRect b="0" l="5778" r="19472" t="13681"/>
          <a:stretch/>
        </p:blipFill>
        <p:spPr>
          <a:xfrm>
            <a:off x="2473500" y="0"/>
            <a:ext cx="6683377" cy="5143501"/>
          </a:xfrm>
          <a:prstGeom prst="rect">
            <a:avLst/>
          </a:prstGeom>
          <a:noFill/>
          <a:ln>
            <a:noFill/>
          </a:ln>
        </p:spPr>
      </p:pic>
      <p:pic>
        <p:nvPicPr>
          <p:cNvPr id="145" name="Google Shape;145;p8" title="green-accent.png"/>
          <p:cNvPicPr preferRelativeResize="0"/>
          <p:nvPr/>
        </p:nvPicPr>
        <p:blipFill rotWithShape="1">
          <a:blip r:embed="rId4">
            <a:alphaModFix/>
          </a:blip>
          <a:srcRect b="0" l="5922" r="4743" t="0"/>
          <a:stretch/>
        </p:blipFill>
        <p:spPr>
          <a:xfrm rot="5400000">
            <a:off x="561713" y="1643212"/>
            <a:ext cx="5166574" cy="1857100"/>
          </a:xfrm>
          <a:prstGeom prst="rect">
            <a:avLst/>
          </a:prstGeom>
          <a:noFill/>
          <a:ln>
            <a:noFill/>
          </a:ln>
        </p:spPr>
      </p:pic>
      <p:sp>
        <p:nvSpPr>
          <p:cNvPr id="146" name="Google Shape;146;p8"/>
          <p:cNvSpPr/>
          <p:nvPr/>
        </p:nvSpPr>
        <p:spPr>
          <a:xfrm>
            <a:off x="0" y="-20150"/>
            <a:ext cx="2487000" cy="5166600"/>
          </a:xfrm>
          <a:prstGeom prst="rect">
            <a:avLst/>
          </a:prstGeom>
          <a:solidFill>
            <a:srgbClr val="97CA3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8"/>
          <p:cNvSpPr txBox="1"/>
          <p:nvPr/>
        </p:nvSpPr>
        <p:spPr>
          <a:xfrm>
            <a:off x="282275" y="758271"/>
            <a:ext cx="4935900" cy="21840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3400"/>
              <a:buFont typeface="Arial"/>
              <a:buNone/>
            </a:pPr>
            <a:r>
              <a:rPr lang="fr-CA" sz="3400">
                <a:solidFill>
                  <a:srgbClr val="2B3441"/>
                </a:solidFill>
                <a:latin typeface="Libre Franklin"/>
                <a:ea typeface="Libre Franklin"/>
                <a:cs typeface="Libre Franklin"/>
                <a:sym typeface="Libre Franklin"/>
              </a:rPr>
              <a:t>Les </a:t>
            </a:r>
            <a:endParaRPr sz="3400">
              <a:solidFill>
                <a:srgbClr val="2B3441"/>
              </a:solidFill>
              <a:latin typeface="Libre Franklin"/>
              <a:ea typeface="Libre Franklin"/>
              <a:cs typeface="Libre Franklin"/>
              <a:sym typeface="Libre Franklin"/>
            </a:endParaRPr>
          </a:p>
          <a:p>
            <a:pPr indent="0" lvl="0" marL="0" marR="0" rtl="0" algn="l">
              <a:lnSpc>
                <a:spcPct val="90000"/>
              </a:lnSpc>
              <a:spcBef>
                <a:spcPts val="0"/>
              </a:spcBef>
              <a:spcAft>
                <a:spcPts val="0"/>
              </a:spcAft>
              <a:buClr>
                <a:srgbClr val="000000"/>
              </a:buClr>
              <a:buSzPts val="3400"/>
              <a:buFont typeface="Arial"/>
              <a:buNone/>
            </a:pPr>
            <a:r>
              <a:rPr lang="fr-CA" sz="3400">
                <a:solidFill>
                  <a:srgbClr val="2B3441"/>
                </a:solidFill>
                <a:latin typeface="Libre Franklin"/>
                <a:ea typeface="Libre Franklin"/>
                <a:cs typeface="Libre Franklin"/>
                <a:sym typeface="Libre Franklin"/>
              </a:rPr>
              <a:t>p</a:t>
            </a:r>
            <a:r>
              <a:rPr b="0" i="0" lang="fr-CA" sz="3400" u="none" cap="none" strike="noStrike">
                <a:solidFill>
                  <a:srgbClr val="2B3441"/>
                </a:solidFill>
                <a:latin typeface="Libre Franklin"/>
                <a:ea typeface="Libre Franklin"/>
                <a:cs typeface="Libre Franklin"/>
                <a:sym typeface="Libre Franklin"/>
              </a:rPr>
              <a:t>rincipaux </a:t>
            </a:r>
            <a:endParaRPr b="0" i="0" sz="3400" u="none" cap="none" strike="noStrike">
              <a:solidFill>
                <a:srgbClr val="2B3441"/>
              </a:solidFill>
              <a:latin typeface="Libre Franklin"/>
              <a:ea typeface="Libre Franklin"/>
              <a:cs typeface="Libre Franklin"/>
              <a:sym typeface="Libre Franklin"/>
            </a:endParaRPr>
          </a:p>
          <a:p>
            <a:pPr indent="0" lvl="0" marL="0" marR="0" rtl="0" algn="l">
              <a:lnSpc>
                <a:spcPct val="90000"/>
              </a:lnSpc>
              <a:spcBef>
                <a:spcPts val="0"/>
              </a:spcBef>
              <a:spcAft>
                <a:spcPts val="0"/>
              </a:spcAft>
              <a:buClr>
                <a:srgbClr val="000000"/>
              </a:buClr>
              <a:buSzPts val="3400"/>
              <a:buFont typeface="Arial"/>
              <a:buNone/>
            </a:pPr>
            <a:r>
              <a:rPr b="0" i="0" lang="fr-CA" sz="3400" u="none" cap="none" strike="noStrike">
                <a:solidFill>
                  <a:srgbClr val="2B3441"/>
                </a:solidFill>
                <a:latin typeface="Libre Franklin"/>
                <a:ea typeface="Libre Franklin"/>
                <a:cs typeface="Libre Franklin"/>
                <a:sym typeface="Libre Franklin"/>
              </a:rPr>
              <a:t>publics cibles</a:t>
            </a:r>
            <a:endParaRPr b="0" i="0" sz="3400" u="none" cap="none" strike="noStrike">
              <a:solidFill>
                <a:srgbClr val="2B3441"/>
              </a:solidFill>
              <a:latin typeface="Libre Franklin"/>
              <a:ea typeface="Libre Franklin"/>
              <a:cs typeface="Libre Franklin"/>
              <a:sym typeface="Libre Franklin"/>
            </a:endParaRPr>
          </a:p>
          <a:p>
            <a:pPr indent="0" lvl="0" marL="0" marR="0" rtl="0" algn="l">
              <a:lnSpc>
                <a:spcPct val="90000"/>
              </a:lnSpc>
              <a:spcBef>
                <a:spcPts val="0"/>
              </a:spcBef>
              <a:spcAft>
                <a:spcPts val="0"/>
              </a:spcAft>
              <a:buClr>
                <a:srgbClr val="000000"/>
              </a:buClr>
              <a:buSzPts val="4000"/>
              <a:buFont typeface="Arial"/>
              <a:buNone/>
            </a:pPr>
            <a:r>
              <a:t/>
            </a:r>
            <a:endParaRPr b="0" i="0" sz="4000" u="none" cap="none" strike="noStrike">
              <a:solidFill>
                <a:srgbClr val="2B3441"/>
              </a:solidFill>
              <a:latin typeface="Libre Franklin"/>
              <a:ea typeface="Libre Franklin"/>
              <a:cs typeface="Libre Franklin"/>
              <a:sym typeface="Libre Franklin"/>
            </a:endParaRPr>
          </a:p>
        </p:txBody>
      </p:sp>
      <p:sp>
        <p:nvSpPr>
          <p:cNvPr id="148" name="Google Shape;148;p8"/>
          <p:cNvSpPr txBox="1"/>
          <p:nvPr/>
        </p:nvSpPr>
        <p:spPr>
          <a:xfrm>
            <a:off x="278850" y="282575"/>
            <a:ext cx="21819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i="0" lang="fr-CA" sz="1200" u="none" cap="none" strike="noStrike">
                <a:solidFill>
                  <a:srgbClr val="FFFFFF"/>
                </a:solidFill>
                <a:latin typeface="Libre Franklin"/>
                <a:ea typeface="Libre Franklin"/>
                <a:cs typeface="Libre Franklin"/>
                <a:sym typeface="Libre Franklin"/>
              </a:rPr>
              <a:t>PARTIE B</a:t>
            </a:r>
            <a:endParaRPr b="1" i="0" sz="1200" u="none" cap="none" strike="noStrike">
              <a:solidFill>
                <a:schemeClr val="lt1"/>
              </a:solidFill>
              <a:latin typeface="Libre Franklin"/>
              <a:ea typeface="Libre Franklin"/>
              <a:cs typeface="Libre Franklin"/>
              <a:sym typeface="Libre Frankli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2" name="Shape 152"/>
        <p:cNvGrpSpPr/>
        <p:nvPr/>
      </p:nvGrpSpPr>
      <p:grpSpPr>
        <a:xfrm>
          <a:off x="0" y="0"/>
          <a:ext cx="0" cy="0"/>
          <a:chOff x="0" y="0"/>
          <a:chExt cx="0" cy="0"/>
        </a:xfrm>
      </p:grpSpPr>
      <p:sp>
        <p:nvSpPr>
          <p:cNvPr id="153" name="Google Shape;153;p9"/>
          <p:cNvSpPr/>
          <p:nvPr/>
        </p:nvSpPr>
        <p:spPr>
          <a:xfrm>
            <a:off x="5518375" y="2980925"/>
            <a:ext cx="1650900" cy="1653300"/>
          </a:xfrm>
          <a:prstGeom prst="roundRect">
            <a:avLst>
              <a:gd fmla="val 0" name="adj"/>
            </a:avLst>
          </a:prstGeom>
          <a:solidFill>
            <a:srgbClr val="2B3441"/>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1200"/>
              <a:buFont typeface="Arial"/>
              <a:buNone/>
            </a:pPr>
            <a:r>
              <a:rPr lang="fr-CA" sz="1200">
                <a:solidFill>
                  <a:srgbClr val="97CA35"/>
                </a:solidFill>
                <a:latin typeface="Libre Franklin SemiBold"/>
                <a:ea typeface="Libre Franklin SemiBold"/>
                <a:cs typeface="Libre Franklin SemiBold"/>
                <a:sym typeface="Libre Franklin SemiBold"/>
              </a:rPr>
              <a:t>Les g</a:t>
            </a:r>
            <a:r>
              <a:rPr b="0" i="0" lang="fr-CA" sz="1200" u="none" cap="none" strike="noStrike">
                <a:solidFill>
                  <a:srgbClr val="97CA35"/>
                </a:solidFill>
                <a:latin typeface="Libre Franklin SemiBold"/>
                <a:ea typeface="Libre Franklin SemiBold"/>
                <a:cs typeface="Libre Franklin SemiBold"/>
                <a:sym typeface="Libre Franklin SemiBold"/>
              </a:rPr>
              <a:t>randes entreprises touristiques</a:t>
            </a:r>
            <a:endParaRPr b="0" i="0" sz="1200" u="none" cap="none" strike="noStrike">
              <a:solidFill>
                <a:srgbClr val="97CA35"/>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600"/>
              <a:buFont typeface="Arial"/>
              <a:buNone/>
            </a:pPr>
            <a:r>
              <a:t/>
            </a:r>
            <a:endParaRPr b="1" i="0" sz="6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800"/>
              <a:buFont typeface="Arial"/>
              <a:buNone/>
            </a:pPr>
            <a:r>
              <a:rPr b="0" i="0" lang="fr-CA" sz="700" u="none" cap="none" strike="noStrike">
                <a:solidFill>
                  <a:srgbClr val="FFFFFF"/>
                </a:solidFill>
                <a:latin typeface="Libre Franklin"/>
                <a:ea typeface="Libre Franklin"/>
                <a:cs typeface="Libre Franklin"/>
                <a:sym typeface="Libre Franklin"/>
              </a:rPr>
              <a:t>Compagnies aériennes, chaînes hôtelières, casinos, fournisseurs d’attractions et de divertissements, chaînes de restaurants, promoteurs immobiliers, entreprises de construction.</a:t>
            </a:r>
            <a:endParaRPr b="0" i="0" sz="7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chemeClr val="lt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chemeClr val="lt1"/>
              </a:solidFill>
              <a:latin typeface="Libre Franklin"/>
              <a:ea typeface="Libre Franklin"/>
              <a:cs typeface="Libre Franklin"/>
              <a:sym typeface="Libre Franklin"/>
            </a:endParaRPr>
          </a:p>
        </p:txBody>
      </p:sp>
      <p:pic>
        <p:nvPicPr>
          <p:cNvPr id="154" name="Google Shape;154;p9" title="andre-furtado-rXhzwL71xms-unsplash.jpg"/>
          <p:cNvPicPr preferRelativeResize="0"/>
          <p:nvPr/>
        </p:nvPicPr>
        <p:blipFill rotWithShape="1">
          <a:blip r:embed="rId3">
            <a:alphaModFix/>
          </a:blip>
          <a:srcRect b="0" l="13498" r="13498" t="0"/>
          <a:stretch/>
        </p:blipFill>
        <p:spPr>
          <a:xfrm>
            <a:off x="11309675" y="11075"/>
            <a:ext cx="1510500" cy="3104400"/>
          </a:xfrm>
          <a:prstGeom prst="roundRect">
            <a:avLst>
              <a:gd fmla="val 5132" name="adj"/>
            </a:avLst>
          </a:prstGeom>
          <a:noFill/>
          <a:ln>
            <a:noFill/>
          </a:ln>
        </p:spPr>
      </p:pic>
      <p:sp>
        <p:nvSpPr>
          <p:cNvPr id="155" name="Google Shape;155;p9"/>
          <p:cNvSpPr/>
          <p:nvPr/>
        </p:nvSpPr>
        <p:spPr>
          <a:xfrm>
            <a:off x="278850" y="2980925"/>
            <a:ext cx="1650900" cy="1653300"/>
          </a:xfrm>
          <a:prstGeom prst="roundRect">
            <a:avLst>
              <a:gd fmla="val 0" name="adj"/>
            </a:avLst>
          </a:prstGeom>
          <a:solidFill>
            <a:srgbClr val="2B3441"/>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1200"/>
              <a:buFont typeface="Arial"/>
              <a:buNone/>
            </a:pPr>
            <a:r>
              <a:rPr b="0" i="0" lang="fr-CA" sz="1200" u="none" cap="none" strike="noStrike">
                <a:solidFill>
                  <a:srgbClr val="97CA35"/>
                </a:solidFill>
                <a:latin typeface="Libre Franklin SemiBold"/>
                <a:ea typeface="Libre Franklin SemiBold"/>
                <a:cs typeface="Libre Franklin SemiBold"/>
                <a:sym typeface="Libre Franklin SemiBold"/>
              </a:rPr>
              <a:t>Les canadiens de plus de 40 ans</a:t>
            </a:r>
            <a:endParaRPr b="0" i="0" sz="1200" u="none" cap="none" strike="noStrike">
              <a:solidFill>
                <a:srgbClr val="97CA35"/>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600"/>
              <a:buFont typeface="Arial"/>
              <a:buNone/>
            </a:pPr>
            <a:r>
              <a:t/>
            </a:r>
            <a:endParaRPr b="1" i="0" sz="6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800"/>
              <a:buFont typeface="Arial"/>
              <a:buNone/>
            </a:pPr>
            <a:r>
              <a:rPr b="0" i="0" lang="fr-CA" sz="700" u="none" cap="none" strike="noStrike">
                <a:solidFill>
                  <a:srgbClr val="FFFFFF"/>
                </a:solidFill>
                <a:latin typeface="Libre Franklin"/>
                <a:ea typeface="Libre Franklin"/>
                <a:cs typeface="Libre Franklin"/>
                <a:sym typeface="Libre Franklin"/>
              </a:rPr>
              <a:t>Les résidents de toutes les provinces et de tous les territoires, représentant divers horizons culturels et conditions socioéconomiques. Ils ont tendance à être plus soucieux des impôts, plus soucieux de la communauté locale et plus axés sur le patrimoine. </a:t>
            </a:r>
            <a:endParaRPr b="0" i="0" sz="7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chemeClr val="lt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chemeClr val="lt1"/>
              </a:solidFill>
              <a:latin typeface="Libre Franklin"/>
              <a:ea typeface="Libre Franklin"/>
              <a:cs typeface="Libre Franklin"/>
              <a:sym typeface="Libre Franklin"/>
            </a:endParaRPr>
          </a:p>
        </p:txBody>
      </p:sp>
      <p:sp>
        <p:nvSpPr>
          <p:cNvPr id="156" name="Google Shape;156;p9"/>
          <p:cNvSpPr/>
          <p:nvPr/>
        </p:nvSpPr>
        <p:spPr>
          <a:xfrm>
            <a:off x="2024623" y="2980925"/>
            <a:ext cx="1650900" cy="1653300"/>
          </a:xfrm>
          <a:prstGeom prst="roundRect">
            <a:avLst>
              <a:gd fmla="val 0" name="adj"/>
            </a:avLst>
          </a:prstGeom>
          <a:solidFill>
            <a:srgbClr val="2B3441"/>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1200"/>
              <a:buFont typeface="Arial"/>
              <a:buNone/>
            </a:pPr>
            <a:r>
              <a:rPr b="0" i="0" lang="fr-CA" sz="1200" u="none" cap="none" strike="noStrike">
                <a:solidFill>
                  <a:srgbClr val="97CA35"/>
                </a:solidFill>
                <a:latin typeface="Libre Franklin SemiBold"/>
                <a:ea typeface="Libre Franklin SemiBold"/>
                <a:cs typeface="Libre Franklin SemiBold"/>
                <a:sym typeface="Libre Franklin SemiBold"/>
              </a:rPr>
              <a:t>Le gouvernement local</a:t>
            </a:r>
            <a:endParaRPr b="0" i="0" sz="1200" u="none" cap="none" strike="noStrike">
              <a:solidFill>
                <a:srgbClr val="97CA35"/>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600"/>
              <a:buFont typeface="Arial"/>
              <a:buNone/>
            </a:pPr>
            <a:r>
              <a:t/>
            </a:r>
            <a:endParaRPr b="1" i="0" sz="6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800"/>
              <a:buFont typeface="Arial"/>
              <a:buNone/>
            </a:pPr>
            <a:r>
              <a:rPr b="0" i="0" lang="fr-CA" sz="700" u="none" cap="none" strike="noStrike">
                <a:solidFill>
                  <a:srgbClr val="FFFFFF"/>
                </a:solidFill>
                <a:latin typeface="Libre Franklin"/>
                <a:ea typeface="Libre Franklin"/>
                <a:cs typeface="Libre Franklin"/>
                <a:sym typeface="Libre Franklin"/>
              </a:rPr>
              <a:t>Dirigeants provinciaux, territoriaux, municipaux et autochtones, agents de développement économique, planificateurs régionaux et services des travaux publics.</a:t>
            </a:r>
            <a:endParaRPr b="0" i="0" sz="700" u="none" cap="none" strike="noStrike">
              <a:solidFill>
                <a:srgbClr val="FFFFFF"/>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chemeClr val="lt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chemeClr val="lt1"/>
              </a:solidFill>
              <a:latin typeface="Libre Franklin"/>
              <a:ea typeface="Libre Franklin"/>
              <a:cs typeface="Libre Franklin"/>
              <a:sym typeface="Libre Franklin"/>
            </a:endParaRPr>
          </a:p>
        </p:txBody>
      </p:sp>
      <p:sp>
        <p:nvSpPr>
          <p:cNvPr id="157" name="Google Shape;157;p9"/>
          <p:cNvSpPr/>
          <p:nvPr/>
        </p:nvSpPr>
        <p:spPr>
          <a:xfrm>
            <a:off x="3771504" y="2980925"/>
            <a:ext cx="1650900" cy="1653300"/>
          </a:xfrm>
          <a:prstGeom prst="roundRect">
            <a:avLst>
              <a:gd fmla="val 0" name="adj"/>
            </a:avLst>
          </a:prstGeom>
          <a:solidFill>
            <a:srgbClr val="2B3441"/>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1200"/>
              <a:buFont typeface="Arial"/>
              <a:buNone/>
            </a:pPr>
            <a:r>
              <a:rPr b="0" i="0" lang="fr-CA" sz="1200" u="none" cap="none" strike="noStrike">
                <a:solidFill>
                  <a:srgbClr val="97CA35"/>
                </a:solidFill>
                <a:latin typeface="Libre Franklin SemiBold"/>
                <a:ea typeface="Libre Franklin SemiBold"/>
                <a:cs typeface="Libre Franklin SemiBold"/>
                <a:sym typeface="Libre Franklin SemiBold"/>
              </a:rPr>
              <a:t>Les organisations </a:t>
            </a:r>
            <a:r>
              <a:rPr lang="fr-CA" sz="1200">
                <a:solidFill>
                  <a:srgbClr val="97CA35"/>
                </a:solidFill>
                <a:latin typeface="Libre Franklin SemiBold"/>
                <a:ea typeface="Libre Franklin SemiBold"/>
                <a:cs typeface="Libre Franklin SemiBold"/>
                <a:sym typeface="Libre Franklin SemiBold"/>
              </a:rPr>
              <a:t>de marketing de destinations</a:t>
            </a:r>
            <a:endParaRPr b="0" i="0" sz="1200" u="none" cap="none" strike="noStrike">
              <a:solidFill>
                <a:srgbClr val="97CA35"/>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600"/>
              <a:buFont typeface="Arial"/>
              <a:buNone/>
            </a:pPr>
            <a:r>
              <a:t/>
            </a:r>
            <a:endParaRPr b="1" i="0" sz="6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800"/>
              <a:buFont typeface="Arial"/>
              <a:buNone/>
            </a:pPr>
            <a:r>
              <a:rPr b="0" i="0" lang="fr-CA" sz="700" u="none" cap="none" strike="noStrike">
                <a:solidFill>
                  <a:srgbClr val="FFFFFF"/>
                </a:solidFill>
                <a:latin typeface="Libre Franklin"/>
                <a:ea typeface="Libre Franklin"/>
                <a:cs typeface="Libre Franklin"/>
                <a:sym typeface="Libre Franklin"/>
              </a:rPr>
              <a:t>Les organismes de marketing de destination aux niveaux local, régional</a:t>
            </a:r>
            <a:r>
              <a:rPr lang="fr-CA" sz="700">
                <a:solidFill>
                  <a:srgbClr val="FFFFFF"/>
                </a:solidFill>
                <a:latin typeface="Libre Franklin"/>
                <a:ea typeface="Libre Franklin"/>
                <a:cs typeface="Libre Franklin"/>
                <a:sym typeface="Libre Franklin"/>
              </a:rPr>
              <a:t>, </a:t>
            </a:r>
            <a:r>
              <a:rPr b="0" i="0" lang="fr-CA" sz="700" u="none" cap="none" strike="noStrike">
                <a:solidFill>
                  <a:srgbClr val="FFFFFF"/>
                </a:solidFill>
                <a:latin typeface="Libre Franklin"/>
                <a:ea typeface="Libre Franklin"/>
                <a:cs typeface="Libre Franklin"/>
                <a:sym typeface="Libre Franklin"/>
              </a:rPr>
              <a:t>provincial</a:t>
            </a:r>
            <a:r>
              <a:rPr lang="fr-CA" sz="700">
                <a:solidFill>
                  <a:srgbClr val="FFFFFF"/>
                </a:solidFill>
                <a:latin typeface="Libre Franklin"/>
                <a:ea typeface="Libre Franklin"/>
                <a:cs typeface="Libre Franklin"/>
                <a:sym typeface="Libre Franklin"/>
              </a:rPr>
              <a:t>, et territorial.</a:t>
            </a:r>
            <a:endParaRPr b="0" i="0" sz="7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chemeClr val="lt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chemeClr val="lt1"/>
              </a:solidFill>
              <a:latin typeface="Libre Franklin"/>
              <a:ea typeface="Libre Franklin"/>
              <a:cs typeface="Libre Franklin"/>
              <a:sym typeface="Libre Franklin"/>
            </a:endParaRPr>
          </a:p>
        </p:txBody>
      </p:sp>
      <p:sp>
        <p:nvSpPr>
          <p:cNvPr id="158" name="Google Shape;158;p9"/>
          <p:cNvSpPr/>
          <p:nvPr/>
        </p:nvSpPr>
        <p:spPr>
          <a:xfrm>
            <a:off x="7263052" y="1219200"/>
            <a:ext cx="1650900" cy="1653300"/>
          </a:xfrm>
          <a:prstGeom prst="roundRect">
            <a:avLst>
              <a:gd fmla="val 0" name="adj"/>
            </a:avLst>
          </a:prstGeom>
          <a:solidFill>
            <a:srgbClr val="2B3441"/>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1200"/>
              <a:buFont typeface="Arial"/>
              <a:buNone/>
            </a:pPr>
            <a:r>
              <a:rPr b="0" i="0" lang="fr-CA" sz="1200" u="none" cap="none" strike="noStrike">
                <a:solidFill>
                  <a:srgbClr val="97CA35"/>
                </a:solidFill>
                <a:latin typeface="Libre Franklin SemiBold"/>
                <a:ea typeface="Libre Franklin SemiBold"/>
                <a:cs typeface="Libre Franklin SemiBold"/>
                <a:sym typeface="Libre Franklin SemiBold"/>
              </a:rPr>
              <a:t>Les investisseurs</a:t>
            </a:r>
            <a:endParaRPr b="0" i="0" sz="1200" u="none" cap="none" strike="noStrike">
              <a:solidFill>
                <a:srgbClr val="97CA35"/>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1200"/>
              <a:buFont typeface="Arial"/>
              <a:buNone/>
            </a:pPr>
            <a:r>
              <a:t/>
            </a:r>
            <a:endParaRPr sz="1200">
              <a:solidFill>
                <a:srgbClr val="97CA35"/>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600"/>
              <a:buFont typeface="Arial"/>
              <a:buNone/>
            </a:pPr>
            <a:r>
              <a:t/>
            </a:r>
            <a:endParaRPr b="1" i="0" sz="6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800"/>
              <a:buFont typeface="Arial"/>
              <a:buNone/>
            </a:pPr>
            <a:r>
              <a:rPr b="0" i="0" lang="fr-CA" sz="700" u="none" cap="none" strike="noStrike">
                <a:solidFill>
                  <a:srgbClr val="FFFFFF"/>
                </a:solidFill>
                <a:latin typeface="Libre Franklin"/>
                <a:ea typeface="Libre Franklin"/>
                <a:cs typeface="Libre Franklin"/>
                <a:sym typeface="Libre Franklin"/>
              </a:rPr>
              <a:t>Les développeurs, sociétés d’investissement, groupes de capital-investissement, chaînes hôtelières et entrepreneurs qui investissent dans les infrastructures, les attractions, les hébergements et les services liés au tourisme.</a:t>
            </a:r>
            <a:endParaRPr b="0" i="0" sz="7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chemeClr val="lt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chemeClr val="lt1"/>
              </a:solidFill>
              <a:latin typeface="Libre Franklin"/>
              <a:ea typeface="Libre Franklin"/>
              <a:cs typeface="Libre Franklin"/>
              <a:sym typeface="Libre Franklin"/>
            </a:endParaRPr>
          </a:p>
        </p:txBody>
      </p:sp>
      <p:sp>
        <p:nvSpPr>
          <p:cNvPr id="159" name="Google Shape;159;p9"/>
          <p:cNvSpPr/>
          <p:nvPr/>
        </p:nvSpPr>
        <p:spPr>
          <a:xfrm>
            <a:off x="5517277" y="1219200"/>
            <a:ext cx="1650900" cy="1653300"/>
          </a:xfrm>
          <a:prstGeom prst="roundRect">
            <a:avLst>
              <a:gd fmla="val 0" name="adj"/>
            </a:avLst>
          </a:prstGeom>
          <a:solidFill>
            <a:srgbClr val="2B3441"/>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1200"/>
              <a:buFont typeface="Arial"/>
              <a:buNone/>
            </a:pPr>
            <a:r>
              <a:rPr b="0" i="0" lang="fr-CA" sz="1200" u="none" cap="none" strike="noStrike">
                <a:solidFill>
                  <a:srgbClr val="97CA35"/>
                </a:solidFill>
                <a:latin typeface="Libre Franklin SemiBold"/>
                <a:ea typeface="Libre Franklin SemiBold"/>
                <a:cs typeface="Libre Franklin SemiBold"/>
                <a:sym typeface="Libre Franklin SemiBold"/>
              </a:rPr>
              <a:t>Les PME</a:t>
            </a:r>
            <a:br>
              <a:rPr b="0" i="0" lang="fr-CA" sz="1200" u="none" cap="none" strike="noStrike">
                <a:solidFill>
                  <a:srgbClr val="97CA35"/>
                </a:solidFill>
                <a:latin typeface="Libre Franklin SemiBold"/>
                <a:ea typeface="Libre Franklin SemiBold"/>
                <a:cs typeface="Libre Franklin SemiBold"/>
                <a:sym typeface="Libre Franklin SemiBold"/>
              </a:rPr>
            </a:br>
            <a:r>
              <a:rPr b="0" i="0" lang="fr-CA" sz="1200" u="none" cap="none" strike="noStrike">
                <a:solidFill>
                  <a:srgbClr val="97CA35"/>
                </a:solidFill>
                <a:latin typeface="Libre Franklin SemiBold"/>
                <a:ea typeface="Libre Franklin SemiBold"/>
                <a:cs typeface="Libre Franklin SemiBold"/>
                <a:sym typeface="Libre Franklin SemiBold"/>
              </a:rPr>
              <a:t>touristiques</a:t>
            </a:r>
            <a:endParaRPr b="0" i="0" sz="12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600"/>
              <a:buFont typeface="Arial"/>
              <a:buNone/>
            </a:pPr>
            <a:r>
              <a:t/>
            </a:r>
            <a:endParaRPr b="1" i="0" sz="6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800"/>
              <a:buFont typeface="Arial"/>
              <a:buNone/>
            </a:pPr>
            <a:r>
              <a:rPr b="0" i="0" lang="fr-CA" sz="700" u="none" cap="none" strike="noStrike">
                <a:solidFill>
                  <a:srgbClr val="FFFFFF"/>
                </a:solidFill>
                <a:latin typeface="Libre Franklin"/>
                <a:ea typeface="Libre Franklin"/>
                <a:cs typeface="Libre Franklin"/>
                <a:sym typeface="Libre Franklin"/>
              </a:rPr>
              <a:t>Les opérateurs locaux, hébergements, guides, artisans, restaurants, fournisseurs de transport, créateurs d’expériences et entreprises autochtones.</a:t>
            </a:r>
            <a:endParaRPr b="0" i="0" sz="7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chemeClr val="lt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chemeClr val="lt1"/>
              </a:solidFill>
              <a:latin typeface="Libre Franklin"/>
              <a:ea typeface="Libre Franklin"/>
              <a:cs typeface="Libre Franklin"/>
              <a:sym typeface="Libre Franklin"/>
            </a:endParaRPr>
          </a:p>
        </p:txBody>
      </p:sp>
      <p:sp>
        <p:nvSpPr>
          <p:cNvPr id="160" name="Google Shape;160;p9"/>
          <p:cNvSpPr/>
          <p:nvPr/>
        </p:nvSpPr>
        <p:spPr>
          <a:xfrm>
            <a:off x="3771504" y="1219200"/>
            <a:ext cx="1650900" cy="1653300"/>
          </a:xfrm>
          <a:prstGeom prst="roundRect">
            <a:avLst>
              <a:gd fmla="val 0" name="adj"/>
            </a:avLst>
          </a:prstGeom>
          <a:solidFill>
            <a:srgbClr val="2B3441"/>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1200"/>
              <a:buFont typeface="Arial"/>
              <a:buNone/>
            </a:pPr>
            <a:r>
              <a:rPr b="0" i="0" lang="fr-CA" sz="1200" u="none" cap="none" strike="noStrike">
                <a:solidFill>
                  <a:srgbClr val="97CA35"/>
                </a:solidFill>
                <a:latin typeface="Libre Franklin SemiBold"/>
                <a:ea typeface="Libre Franklin SemiBold"/>
                <a:cs typeface="Libre Franklin SemiBold"/>
                <a:sym typeface="Libre Franklin SemiBold"/>
              </a:rPr>
              <a:t>Les associations touristiques</a:t>
            </a:r>
            <a:endParaRPr b="0" i="0" sz="12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600"/>
              <a:buFont typeface="Arial"/>
              <a:buNone/>
            </a:pPr>
            <a:r>
              <a:t/>
            </a:r>
            <a:endParaRPr b="1" i="0" sz="6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800"/>
              <a:buFont typeface="Arial"/>
              <a:buNone/>
            </a:pPr>
            <a:r>
              <a:rPr b="0" i="0" lang="fr-CA" sz="700" u="none" cap="none" strike="noStrike">
                <a:solidFill>
                  <a:srgbClr val="FFFFFF"/>
                </a:solidFill>
                <a:latin typeface="Libre Franklin"/>
                <a:ea typeface="Libre Franklin"/>
                <a:cs typeface="Libre Franklin"/>
                <a:sym typeface="Libre Franklin"/>
              </a:rPr>
              <a:t>Les associations sectorielles allant des aéroports aux hôtels, des restaurants aux autocars, ainsi que des organisations partenaires telles que l’Association touristique autochtone du Canada (ATAC) et Parcs Canada.</a:t>
            </a:r>
            <a:endParaRPr b="0" i="0" sz="7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chemeClr val="lt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chemeClr val="lt1"/>
              </a:solidFill>
              <a:latin typeface="Libre Franklin"/>
              <a:ea typeface="Libre Franklin"/>
              <a:cs typeface="Libre Franklin"/>
              <a:sym typeface="Libre Franklin"/>
            </a:endParaRPr>
          </a:p>
        </p:txBody>
      </p:sp>
      <p:sp>
        <p:nvSpPr>
          <p:cNvPr id="161" name="Google Shape;161;p9"/>
          <p:cNvSpPr/>
          <p:nvPr/>
        </p:nvSpPr>
        <p:spPr>
          <a:xfrm>
            <a:off x="2024623" y="1219200"/>
            <a:ext cx="1650900" cy="1653300"/>
          </a:xfrm>
          <a:prstGeom prst="roundRect">
            <a:avLst>
              <a:gd fmla="val 0" name="adj"/>
            </a:avLst>
          </a:prstGeom>
          <a:solidFill>
            <a:srgbClr val="2B3441"/>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1200"/>
              <a:buFont typeface="Arial"/>
              <a:buNone/>
            </a:pPr>
            <a:r>
              <a:rPr b="0" i="0" lang="fr-CA" sz="1200" u="none" cap="none" strike="noStrike">
                <a:solidFill>
                  <a:srgbClr val="97CA35"/>
                </a:solidFill>
                <a:latin typeface="Libre Franklin SemiBold"/>
                <a:ea typeface="Libre Franklin SemiBold"/>
                <a:cs typeface="Libre Franklin SemiBold"/>
                <a:sym typeface="Libre Franklin SemiBold"/>
              </a:rPr>
              <a:t>Le gouvernement fédéral</a:t>
            </a:r>
            <a:endParaRPr b="0" i="0" sz="1200" u="none" cap="none" strike="noStrike">
              <a:solidFill>
                <a:schemeClr val="lt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600"/>
              <a:buFont typeface="Arial"/>
              <a:buNone/>
            </a:pPr>
            <a:r>
              <a:t/>
            </a:r>
            <a:endParaRPr b="1" i="0" sz="6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800"/>
              <a:buFont typeface="Arial"/>
              <a:buNone/>
            </a:pPr>
            <a:r>
              <a:rPr b="0" i="0" lang="fr-CA" sz="700" u="none" cap="none" strike="noStrike">
                <a:solidFill>
                  <a:srgbClr val="FFFFFF"/>
                </a:solidFill>
                <a:latin typeface="Libre Franklin"/>
                <a:ea typeface="Libre Franklin"/>
                <a:cs typeface="Libre Franklin"/>
                <a:sym typeface="Libre Franklin"/>
              </a:rPr>
              <a:t>Les ministres, députés, sous-ministres, fonctionnaires fédéraux et agences nationales, y compris les acteurs multipartites et les comités clés qui façonnent la politique nationale et le financement.</a:t>
            </a:r>
            <a:endParaRPr b="0" i="0" sz="7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chemeClr val="lt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chemeClr val="lt1"/>
              </a:solidFill>
              <a:latin typeface="Libre Franklin"/>
              <a:ea typeface="Libre Franklin"/>
              <a:cs typeface="Libre Franklin"/>
              <a:sym typeface="Libre Franklin"/>
            </a:endParaRPr>
          </a:p>
        </p:txBody>
      </p:sp>
      <p:sp>
        <p:nvSpPr>
          <p:cNvPr id="162" name="Google Shape;162;p9"/>
          <p:cNvSpPr/>
          <p:nvPr/>
        </p:nvSpPr>
        <p:spPr>
          <a:xfrm>
            <a:off x="278850" y="1219200"/>
            <a:ext cx="1650900" cy="1653300"/>
          </a:xfrm>
          <a:prstGeom prst="roundRect">
            <a:avLst>
              <a:gd fmla="val 0" name="adj"/>
            </a:avLst>
          </a:prstGeom>
          <a:solidFill>
            <a:srgbClr val="2B3441"/>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1200"/>
              <a:buFont typeface="Arial"/>
              <a:buNone/>
            </a:pPr>
            <a:r>
              <a:rPr b="0" i="0" lang="fr-CA" sz="1200" u="none" cap="none" strike="noStrike">
                <a:solidFill>
                  <a:srgbClr val="97CA35"/>
                </a:solidFill>
                <a:latin typeface="Libre Franklin SemiBold"/>
                <a:ea typeface="Libre Franklin SemiBold"/>
                <a:cs typeface="Libre Franklin SemiBold"/>
                <a:sym typeface="Libre Franklin SemiBold"/>
              </a:rPr>
              <a:t>Les canadiens de moins de 40 ans</a:t>
            </a:r>
            <a:endParaRPr b="0" i="0" sz="1200" u="none" cap="none" strike="noStrike">
              <a:solidFill>
                <a:srgbClr val="2B3441"/>
              </a:solidFill>
              <a:latin typeface="Libre Franklin SemiBold"/>
              <a:ea typeface="Libre Franklin SemiBold"/>
              <a:cs typeface="Libre Franklin SemiBold"/>
              <a:sym typeface="Libre Franklin SemiBold"/>
            </a:endParaRPr>
          </a:p>
          <a:p>
            <a:pPr indent="0" lvl="0" marL="0" marR="0" rtl="0" algn="l">
              <a:lnSpc>
                <a:spcPct val="100000"/>
              </a:lnSpc>
              <a:spcBef>
                <a:spcPts val="0"/>
              </a:spcBef>
              <a:spcAft>
                <a:spcPts val="0"/>
              </a:spcAft>
              <a:buClr>
                <a:srgbClr val="000000"/>
              </a:buClr>
              <a:buSzPts val="600"/>
              <a:buFont typeface="Arial"/>
              <a:buNone/>
            </a:pPr>
            <a:r>
              <a:t/>
            </a:r>
            <a:endParaRPr b="1" i="0" sz="6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800"/>
              <a:buFont typeface="Arial"/>
              <a:buNone/>
            </a:pPr>
            <a:r>
              <a:rPr b="0" i="0" lang="fr-CA" sz="700" u="none" cap="none" strike="noStrike">
                <a:solidFill>
                  <a:srgbClr val="FFFFFF"/>
                </a:solidFill>
                <a:latin typeface="Libre Franklin"/>
                <a:ea typeface="Libre Franklin"/>
                <a:cs typeface="Libre Franklin"/>
                <a:sym typeface="Libre Franklin"/>
              </a:rPr>
              <a:t>Les résidents de moins de 40 ans dans toutes les provinces et tous les territoires, </a:t>
            </a:r>
            <a:r>
              <a:rPr lang="fr-CA" sz="700">
                <a:solidFill>
                  <a:schemeClr val="lt1"/>
                </a:solidFill>
                <a:latin typeface="Libre Franklin"/>
                <a:ea typeface="Libre Franklin"/>
                <a:cs typeface="Libre Franklin"/>
                <a:sym typeface="Libre Franklin"/>
              </a:rPr>
              <a:t>représentant divers horizons culturels et conditions socioéconomiques</a:t>
            </a:r>
            <a:r>
              <a:rPr b="0" i="0" lang="fr-CA" sz="700" u="none" cap="none" strike="noStrike">
                <a:solidFill>
                  <a:srgbClr val="FFFFFF"/>
                </a:solidFill>
                <a:latin typeface="Libre Franklin"/>
                <a:ea typeface="Libre Franklin"/>
                <a:cs typeface="Libre Franklin"/>
                <a:sym typeface="Libre Franklin"/>
              </a:rPr>
              <a:t>, ainsi qu’une prédilection pour les </a:t>
            </a:r>
            <a:r>
              <a:rPr b="0" i="0" lang="fr-CA" sz="700" u="none" cap="none" strike="noStrike">
                <a:solidFill>
                  <a:srgbClr val="FFFFFF"/>
                </a:solidFill>
                <a:latin typeface="Libre Franklin"/>
                <a:ea typeface="Libre Franklin"/>
                <a:cs typeface="Libre Franklin"/>
                <a:sym typeface="Libre Franklin"/>
              </a:rPr>
              <a:t>p</a:t>
            </a:r>
            <a:r>
              <a:rPr b="0" i="0" lang="fr-CA" sz="700" u="none" cap="none" strike="noStrike">
                <a:solidFill>
                  <a:srgbClr val="FFFFFF"/>
                </a:solidFill>
                <a:latin typeface="Libre Franklin"/>
                <a:ea typeface="Libre Franklin"/>
                <a:cs typeface="Libre Franklin"/>
                <a:sym typeface="Libre Franklin"/>
              </a:rPr>
              <a:t>erspectives fondées sur les valeurs et la maîtrise du numérique.</a:t>
            </a:r>
            <a:endParaRPr b="0" i="0" sz="700" u="none" cap="none" strike="noStrike">
              <a:solidFill>
                <a:schemeClr val="lt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chemeClr val="lt1"/>
              </a:solidFill>
              <a:latin typeface="Libre Franklin"/>
              <a:ea typeface="Libre Franklin"/>
              <a:cs typeface="Libre Franklin"/>
              <a:sym typeface="Libre Franklin"/>
            </a:endParaRPr>
          </a:p>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chemeClr val="lt1"/>
              </a:solidFill>
              <a:latin typeface="Libre Franklin"/>
              <a:ea typeface="Libre Franklin"/>
              <a:cs typeface="Libre Franklin"/>
              <a:sym typeface="Libre Franklin"/>
            </a:endParaRPr>
          </a:p>
        </p:txBody>
      </p:sp>
      <p:sp>
        <p:nvSpPr>
          <p:cNvPr id="163" name="Google Shape;163;p9"/>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i="0" lang="fr-CA" sz="800" u="none" cap="none" strike="noStrike">
                <a:solidFill>
                  <a:srgbClr val="697889"/>
                </a:solidFill>
                <a:latin typeface="Libre Franklin"/>
                <a:ea typeface="Libre Franklin"/>
                <a:cs typeface="Libre Franklin"/>
                <a:sym typeface="Libre Franklin"/>
              </a:rPr>
              <a:t>LES PUBLICS CIBLES</a:t>
            </a:r>
            <a:endParaRPr b="1" i="0" sz="800" u="none" cap="none" strike="noStrike">
              <a:solidFill>
                <a:srgbClr val="697889"/>
              </a:solidFill>
              <a:latin typeface="Libre Franklin"/>
              <a:ea typeface="Libre Franklin"/>
              <a:cs typeface="Libre Franklin"/>
              <a:sym typeface="Libre Franklin"/>
            </a:endParaRPr>
          </a:p>
        </p:txBody>
      </p:sp>
      <p:sp>
        <p:nvSpPr>
          <p:cNvPr id="164" name="Google Shape;164;p9"/>
          <p:cNvSpPr txBox="1"/>
          <p:nvPr/>
        </p:nvSpPr>
        <p:spPr>
          <a:xfrm>
            <a:off x="282575" y="533367"/>
            <a:ext cx="4233900" cy="61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0" i="0" lang="fr-CA" sz="2400" u="none" cap="none" strike="noStrike">
                <a:solidFill>
                  <a:srgbClr val="2B3441"/>
                </a:solidFill>
                <a:latin typeface="Libre Franklin SemiBold"/>
                <a:ea typeface="Libre Franklin SemiBold"/>
                <a:cs typeface="Libre Franklin SemiBold"/>
                <a:sym typeface="Libre Franklin SemiBold"/>
              </a:rPr>
              <a:t>Les principaux publics</a:t>
            </a:r>
            <a:endParaRPr b="0" i="0" sz="2400" u="none" cap="none" strike="noStrike">
              <a:solidFill>
                <a:srgbClr val="2B3441"/>
              </a:solidFill>
              <a:latin typeface="Libre Franklin SemiBold"/>
              <a:ea typeface="Libre Franklin SemiBold"/>
              <a:cs typeface="Libre Franklin SemiBold"/>
              <a:sym typeface="Libre Franklin SemiBo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light-2 override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2025-09-14T23:05:45Z</dcterms:created>
</cp:coreProperties>
</file>